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Lst>
  <p:notesMasterIdLst>
    <p:notesMasterId r:id="rId24"/>
  </p:notesMasterIdLst>
  <p:handoutMasterIdLst>
    <p:handoutMasterId r:id="rId25"/>
  </p:handoutMasterIdLst>
  <p:sldIdLst>
    <p:sldId id="282" r:id="rId6"/>
    <p:sldId id="257" r:id="rId7"/>
    <p:sldId id="259" r:id="rId8"/>
    <p:sldId id="284" r:id="rId9"/>
    <p:sldId id="286" r:id="rId10"/>
    <p:sldId id="285" r:id="rId11"/>
    <p:sldId id="289" r:id="rId12"/>
    <p:sldId id="290" r:id="rId13"/>
    <p:sldId id="291" r:id="rId14"/>
    <p:sldId id="293" r:id="rId15"/>
    <p:sldId id="287" r:id="rId16"/>
    <p:sldId id="292" r:id="rId17"/>
    <p:sldId id="288" r:id="rId18"/>
    <p:sldId id="294" r:id="rId19"/>
    <p:sldId id="295" r:id="rId20"/>
    <p:sldId id="296" r:id="rId21"/>
    <p:sldId id="297" r:id="rId22"/>
    <p:sldId id="281"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4567C5"/>
    <a:srgbClr val="000000"/>
    <a:srgbClr val="BDBDBD"/>
    <a:srgbClr val="7D7D7D"/>
    <a:srgbClr val="00168E"/>
    <a:srgbClr val="002050"/>
    <a:srgbClr val="505050"/>
    <a:srgbClr val="D2D2D2"/>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134" autoAdjust="0"/>
  </p:normalViewPr>
  <p:slideViewPr>
    <p:cSldViewPr snapToObjects="1">
      <p:cViewPr varScale="1">
        <p:scale>
          <a:sx n="65" d="100"/>
          <a:sy n="65" d="100"/>
        </p:scale>
        <p:origin x="1440"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3/21/2014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3/21/2014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3/21/2014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258534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Moving current content to list.html</a:t>
            </a:r>
          </a:p>
          <a:p>
            <a:pPr marL="171450" indent="-171450">
              <a:buFontTx/>
              <a:buChar char="-"/>
            </a:pPr>
            <a:r>
              <a:rPr lang="en-US" dirty="0" smtClean="0"/>
              <a:t>Adding a ng-view tag</a:t>
            </a:r>
          </a:p>
          <a:p>
            <a:pPr marL="171450" indent="-171450">
              <a:buFontTx/>
              <a:buChar char="-"/>
            </a:pPr>
            <a:r>
              <a:rPr lang="en-US" baseline="0" dirty="0" smtClean="0"/>
              <a:t>Adding routing to app.js (angular-route)</a:t>
            </a:r>
          </a:p>
          <a:p>
            <a:pPr marL="171450" indent="-171450">
              <a:buFontTx/>
              <a:buChar char="-"/>
            </a:pPr>
            <a:r>
              <a:rPr lang="en-US" baseline="0" dirty="0" smtClean="0"/>
              <a:t>New view detail.html</a:t>
            </a:r>
          </a:p>
          <a:p>
            <a:pPr marL="171450" indent="-171450">
              <a:buFontTx/>
              <a:buChar char="-"/>
            </a:pPr>
            <a:endParaRPr lang="en-US" baseline="0" dirty="0" smtClean="0"/>
          </a:p>
          <a:p>
            <a:pPr marL="171450" indent="-171450">
              <a:buFontTx/>
              <a:buChar char="-"/>
            </a:pPr>
            <a:r>
              <a:rPr lang="en-US" baseline="0" smtClean="0"/>
              <a:t>Step 6</a:t>
            </a: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81855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Moving current content to list.html</a:t>
            </a:r>
          </a:p>
          <a:p>
            <a:pPr marL="171450" indent="-171450">
              <a:buFontTx/>
              <a:buChar char="-"/>
            </a:pPr>
            <a:r>
              <a:rPr lang="en-US" dirty="0" smtClean="0"/>
              <a:t>Adding a ng-view tag</a:t>
            </a:r>
          </a:p>
          <a:p>
            <a:pPr marL="171450" indent="-171450">
              <a:buFontTx/>
              <a:buChar char="-"/>
            </a:pPr>
            <a:r>
              <a:rPr lang="en-US" baseline="0" dirty="0" smtClean="0"/>
              <a:t>Adding routing to app.js (angular-route)</a:t>
            </a:r>
          </a:p>
          <a:p>
            <a:pPr marL="171450" indent="-171450">
              <a:buFontTx/>
              <a:buChar char="-"/>
            </a:pPr>
            <a:r>
              <a:rPr lang="en-US" baseline="0" dirty="0" smtClean="0"/>
              <a:t>New view detail.html</a:t>
            </a:r>
          </a:p>
          <a:p>
            <a:pPr marL="171450" indent="-171450">
              <a:buFontTx/>
              <a:buChar char="-"/>
            </a:pPr>
            <a:endParaRPr lang="en-US" baseline="0" dirty="0" smtClean="0"/>
          </a:p>
          <a:p>
            <a:pPr marL="171450" indent="-171450">
              <a:buFontTx/>
              <a:buChar char="-"/>
            </a:pPr>
            <a:r>
              <a:rPr lang="en-US" baseline="0" smtClean="0"/>
              <a:t>Step 6</a:t>
            </a: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13326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609639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969643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765988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4107236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8C67A6-C0E7-47DF-97C2-CA9B11275397}" type="slidenum">
              <a:rPr lang="en-US" smtClean="0"/>
              <a:t>17</a:t>
            </a:fld>
            <a:endParaRPr lang="en-US"/>
          </a:p>
        </p:txBody>
      </p:sp>
    </p:spTree>
    <p:extLst>
      <p:ext uri="{BB962C8B-B14F-4D97-AF65-F5344CB8AC3E}">
        <p14:creationId xmlns:p14="http://schemas.microsoft.com/office/powerpoint/2010/main" val="382633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8688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a:p>
            <a:pPr marL="171450" indent="-171450">
              <a:buFontTx/>
              <a:buChar char="-"/>
            </a:pPr>
            <a:endParaRPr lang="en-US" dirty="0" smtClean="0"/>
          </a:p>
          <a:p>
            <a:pPr marL="171450" indent="-171450">
              <a:buFontTx/>
              <a:buChar char="-"/>
            </a:pPr>
            <a:r>
              <a:rPr lang="en-US" dirty="0" smtClean="0"/>
              <a:t>Step 1 here</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00955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Angular.js is an MVC framework – strong separation between data and view through a controller</a:t>
            </a:r>
          </a:p>
          <a:p>
            <a:r>
              <a:rPr lang="en-US" dirty="0" smtClean="0"/>
              <a:t>It uses dependencies injection to resolve dependencies</a:t>
            </a:r>
          </a:p>
          <a:p>
            <a:endParaRPr lang="en-US" dirty="0" smtClean="0"/>
          </a:p>
          <a:p>
            <a:r>
              <a:rPr lang="en-US" dirty="0" smtClean="0"/>
              <a:t>Step 2</a:t>
            </a:r>
          </a:p>
          <a:p>
            <a:pPr marL="0" indent="0">
              <a:buFontTx/>
              <a:buNone/>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5107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3</a:t>
            </a:r>
          </a:p>
          <a:p>
            <a:r>
              <a:rPr lang="en-US" b="0" dirty="0" smtClean="0">
                <a:solidFill>
                  <a:srgbClr val="FF0000"/>
                </a:solidFill>
              </a:rPr>
              <a:t>Step 4</a:t>
            </a:r>
          </a:p>
          <a:p>
            <a:r>
              <a:rPr lang="en-US" b="0" dirty="0" smtClean="0">
                <a:solidFill>
                  <a:srgbClr val="FF0000"/>
                </a:solidFill>
              </a:rPr>
              <a:t>Step 5</a:t>
            </a:r>
          </a:p>
          <a:p>
            <a:endParaRPr lang="en-US" b="0" dirty="0" smtClean="0">
              <a:solidFill>
                <a:srgbClr val="FF0000"/>
              </a:solidFill>
            </a:endParaRPr>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45373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We’ve seen how ASP.NET provides a common core which supports several different toolsets.</a:t>
            </a:r>
          </a:p>
          <a:p>
            <a:r>
              <a:rPr lang="en-US" dirty="0" smtClean="0"/>
              <a:t>2. [click for first animation] On the left side, we have tools which produce HTML, which will be</a:t>
            </a:r>
            <a:r>
              <a:rPr lang="en-US" baseline="0" dirty="0" smtClean="0"/>
              <a:t> viewed in browsers by people.</a:t>
            </a:r>
          </a:p>
          <a:p>
            <a:r>
              <a:rPr lang="en-US" baseline="0" dirty="0" smtClean="0"/>
              <a:t>3. [click for second animation] On the right, we have Web API, which produces other formats which are consumed by machines (represented by this happy robot) – JSON, XML, and other custom formats which are read by JavaScript code, other programs, other servers, etc. </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7</a:t>
            </a:fld>
            <a:endParaRPr lang="en-US"/>
          </a:p>
        </p:txBody>
      </p:sp>
    </p:spTree>
    <p:extLst>
      <p:ext uri="{BB962C8B-B14F-4D97-AF65-F5344CB8AC3E}">
        <p14:creationId xmlns:p14="http://schemas.microsoft.com/office/powerpoint/2010/main" val="690284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2582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4890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88417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0312070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182737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 id="2147484234" r:id="rId1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code.angularjs.or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57754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b="1" dirty="0" smtClean="0"/>
              <a:t>Bundling</a:t>
            </a:r>
          </a:p>
          <a:p>
            <a:r>
              <a:rPr lang="en-US" b="1" dirty="0" smtClean="0"/>
              <a:t>Minification</a:t>
            </a:r>
            <a:r>
              <a:rPr lang="en-US" b="1" dirty="0"/>
              <a:t> </a:t>
            </a:r>
            <a:r>
              <a:rPr lang="en-US" b="1" dirty="0" smtClean="0"/>
              <a:t>(watch out!)</a:t>
            </a:r>
          </a:p>
        </p:txBody>
      </p:sp>
      <p:sp>
        <p:nvSpPr>
          <p:cNvPr id="5" name="Title 4"/>
          <p:cNvSpPr>
            <a:spLocks noGrp="1"/>
          </p:cNvSpPr>
          <p:nvPr>
            <p:ph type="ctrTitle"/>
          </p:nvPr>
        </p:nvSpPr>
        <p:spPr/>
        <p:txBody>
          <a:bodyPr/>
          <a:lstStyle/>
          <a:p>
            <a:r>
              <a:rPr lang="en-US" sz="3600" dirty="0" smtClean="0"/>
              <a:t>Angular + ASP.NET</a:t>
            </a:r>
            <a:br>
              <a:rPr lang="en-US" sz="3600" dirty="0" smtClean="0"/>
            </a:br>
            <a:r>
              <a:rPr lang="en-US" sz="3600" dirty="0" smtClean="0"/>
              <a:t>Script Reference</a:t>
            </a:r>
            <a:endParaRPr lang="en-US" sz="3600" dirty="0"/>
          </a:p>
        </p:txBody>
      </p:sp>
    </p:spTree>
    <p:extLst>
      <p:ext uri="{BB962C8B-B14F-4D97-AF65-F5344CB8AC3E}">
        <p14:creationId xmlns:p14="http://schemas.microsoft.com/office/powerpoint/2010/main" val="3700467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2" name="Text Placeholder 1"/>
          <p:cNvSpPr>
            <a:spLocks noGrp="1"/>
          </p:cNvSpPr>
          <p:nvPr>
            <p:ph type="body" sz="quarter" idx="15"/>
          </p:nvPr>
        </p:nvSpPr>
        <p:spPr>
          <a:xfrm>
            <a:off x="4846638" y="3040063"/>
            <a:ext cx="7315134" cy="914400"/>
          </a:xfrm>
        </p:spPr>
        <p:txBody>
          <a:bodyPr/>
          <a:lstStyle/>
          <a:p>
            <a:r>
              <a:rPr lang="en-US" b="1" dirty="0" smtClean="0"/>
              <a:t>SPA</a:t>
            </a:r>
            <a:r>
              <a:rPr lang="en-US" dirty="0" smtClean="0"/>
              <a:t> uses views to build UI</a:t>
            </a:r>
          </a:p>
          <a:p>
            <a:r>
              <a:rPr lang="en-US" b="1" dirty="0" smtClean="0"/>
              <a:t>Angular.js</a:t>
            </a:r>
            <a:r>
              <a:rPr lang="en-US" dirty="0" smtClean="0"/>
              <a:t> uses routing to define views</a:t>
            </a:r>
          </a:p>
          <a:p>
            <a:r>
              <a:rPr lang="en-US" dirty="0" smtClean="0"/>
              <a:t>Animations</a:t>
            </a:r>
            <a:endParaRPr lang="en-US" dirty="0"/>
          </a:p>
        </p:txBody>
      </p:sp>
      <p:sp>
        <p:nvSpPr>
          <p:cNvPr id="5" name="Title 4"/>
          <p:cNvSpPr>
            <a:spLocks noGrp="1"/>
          </p:cNvSpPr>
          <p:nvPr>
            <p:ph type="ctrTitle"/>
          </p:nvPr>
        </p:nvSpPr>
        <p:spPr/>
        <p:txBody>
          <a:bodyPr/>
          <a:lstStyle/>
          <a:p>
            <a:r>
              <a:rPr lang="en-US" dirty="0" smtClean="0"/>
              <a:t>Routing and views</a:t>
            </a:r>
            <a:endParaRPr lang="en-US" dirty="0"/>
          </a:p>
        </p:txBody>
      </p:sp>
      <p:sp>
        <p:nvSpPr>
          <p:cNvPr id="7" name="Rectangle 6"/>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9" name="Rectangle 8"/>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158409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315134" cy="914400"/>
          </a:xfrm>
        </p:spPr>
        <p:txBody>
          <a:bodyPr/>
          <a:lstStyle/>
          <a:p>
            <a:r>
              <a:rPr lang="en-US" b="1" dirty="0" smtClean="0"/>
              <a:t>HTML file for view – no problem</a:t>
            </a:r>
            <a:r>
              <a:rPr lang="en-US" dirty="0" smtClean="0"/>
              <a:t>!</a:t>
            </a:r>
          </a:p>
          <a:p>
            <a:r>
              <a:rPr lang="en-US" b="1" dirty="0" smtClean="0"/>
              <a:t>HTML file from view – no problem!</a:t>
            </a:r>
          </a:p>
        </p:txBody>
      </p:sp>
      <p:sp>
        <p:nvSpPr>
          <p:cNvPr id="5" name="Title 4"/>
          <p:cNvSpPr>
            <a:spLocks noGrp="1"/>
          </p:cNvSpPr>
          <p:nvPr>
            <p:ph type="ctrTitle"/>
          </p:nvPr>
        </p:nvSpPr>
        <p:spPr/>
        <p:txBody>
          <a:bodyPr/>
          <a:lstStyle/>
          <a:p>
            <a:r>
              <a:rPr lang="en-US" dirty="0" smtClean="0"/>
              <a:t>ASP.NET + Angular</a:t>
            </a:r>
            <a:br>
              <a:rPr lang="en-US" dirty="0" smtClean="0"/>
            </a:br>
            <a:r>
              <a:rPr lang="en-US" dirty="0" smtClean="0"/>
              <a:t>Routing</a:t>
            </a:r>
            <a:endParaRPr lang="en-US" dirty="0"/>
          </a:p>
        </p:txBody>
      </p:sp>
    </p:spTree>
    <p:extLst>
      <p:ext uri="{BB962C8B-B14F-4D97-AF65-F5344CB8AC3E}">
        <p14:creationId xmlns:p14="http://schemas.microsoft.com/office/powerpoint/2010/main" val="3948131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Using </a:t>
            </a:r>
            <a:r>
              <a:rPr lang="en-US" dirty="0" err="1" smtClean="0"/>
              <a:t>localStorage</a:t>
            </a:r>
            <a:endParaRPr lang="en-US" dirty="0" smtClean="0"/>
          </a:p>
          <a:p>
            <a:r>
              <a:rPr lang="en-US" dirty="0" smtClean="0"/>
              <a:t>Difference between getting data and synchronization</a:t>
            </a:r>
          </a:p>
          <a:p>
            <a:r>
              <a:rPr lang="en-US" b="1" dirty="0" err="1" smtClean="0"/>
              <a:t>SignalR</a:t>
            </a:r>
            <a:endParaRPr lang="en-US" b="1" dirty="0"/>
          </a:p>
        </p:txBody>
      </p:sp>
      <p:sp>
        <p:nvSpPr>
          <p:cNvPr id="5" name="Title 4"/>
          <p:cNvSpPr>
            <a:spLocks noGrp="1"/>
          </p:cNvSpPr>
          <p:nvPr>
            <p:ph type="ctrTitle"/>
          </p:nvPr>
        </p:nvSpPr>
        <p:spPr/>
        <p:txBody>
          <a:bodyPr/>
          <a:lstStyle/>
          <a:p>
            <a:r>
              <a:rPr lang="en-US" dirty="0"/>
              <a:t>Real-time synchronization</a:t>
            </a:r>
          </a:p>
        </p:txBody>
      </p:sp>
      <p:sp>
        <p:nvSpPr>
          <p:cNvPr id="4" name="Rectangle 3"/>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6" name="Rectangle 5"/>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7" name="Rectangle 6"/>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8" name="Rectangle 7"/>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424526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12151" y="2981097"/>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Client Browser</a:t>
            </a:r>
          </a:p>
        </p:txBody>
      </p:sp>
      <p:sp>
        <p:nvSpPr>
          <p:cNvPr id="5" name="Rectangle 4"/>
          <p:cNvSpPr/>
          <p:nvPr/>
        </p:nvSpPr>
        <p:spPr bwMode="auto">
          <a:xfrm>
            <a:off x="10155096" y="2981097"/>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Web</a:t>
            </a:r>
            <a:br>
              <a:rPr lang="en-US" sz="3264" dirty="0">
                <a:gradFill>
                  <a:gsLst>
                    <a:gs pos="0">
                      <a:srgbClr val="FFFFFF"/>
                    </a:gs>
                    <a:gs pos="100000">
                      <a:srgbClr val="FFFFFF"/>
                    </a:gs>
                  </a:gsLst>
                  <a:lin ang="5400000" scaled="0"/>
                </a:gradFill>
              </a:rPr>
            </a:br>
            <a:r>
              <a:rPr lang="en-US" sz="3264" dirty="0">
                <a:gradFill>
                  <a:gsLst>
                    <a:gs pos="0">
                      <a:srgbClr val="FFFFFF"/>
                    </a:gs>
                    <a:gs pos="100000">
                      <a:srgbClr val="FFFFFF"/>
                    </a:gs>
                  </a:gsLst>
                  <a:lin ang="5400000" scaled="0"/>
                </a:gradFill>
              </a:rPr>
              <a:t>Server</a:t>
            </a:r>
          </a:p>
        </p:txBody>
      </p:sp>
      <p:sp>
        <p:nvSpPr>
          <p:cNvPr id="6" name="Right Arrow 5"/>
          <p:cNvSpPr/>
          <p:nvPr/>
        </p:nvSpPr>
        <p:spPr bwMode="auto">
          <a:xfrm>
            <a:off x="3397185" y="1555554"/>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7" name="Right Arrow 6"/>
          <p:cNvSpPr/>
          <p:nvPr/>
        </p:nvSpPr>
        <p:spPr bwMode="auto">
          <a:xfrm>
            <a:off x="3397185" y="1980916"/>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1" name="Right Arrow 20"/>
          <p:cNvSpPr/>
          <p:nvPr/>
        </p:nvSpPr>
        <p:spPr bwMode="auto">
          <a:xfrm>
            <a:off x="3397185" y="2414022"/>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2" name="Right Arrow 21"/>
          <p:cNvSpPr/>
          <p:nvPr/>
        </p:nvSpPr>
        <p:spPr bwMode="auto">
          <a:xfrm>
            <a:off x="3397185" y="2831642"/>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7" name="Right Arrow 26"/>
          <p:cNvSpPr/>
          <p:nvPr/>
        </p:nvSpPr>
        <p:spPr bwMode="auto">
          <a:xfrm flipH="1">
            <a:off x="3196159" y="3280234"/>
            <a:ext cx="6022700" cy="683626"/>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Here’s some data!</a:t>
            </a:r>
          </a:p>
        </p:txBody>
      </p:sp>
      <p:sp>
        <p:nvSpPr>
          <p:cNvPr id="28" name="Right Arrow 27"/>
          <p:cNvSpPr/>
          <p:nvPr/>
        </p:nvSpPr>
        <p:spPr bwMode="auto">
          <a:xfrm>
            <a:off x="3397185" y="3718719"/>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9" name="Right Arrow 28"/>
          <p:cNvSpPr/>
          <p:nvPr/>
        </p:nvSpPr>
        <p:spPr bwMode="auto">
          <a:xfrm>
            <a:off x="3397185" y="4146445"/>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30" name="Right Arrow 29"/>
          <p:cNvSpPr/>
          <p:nvPr/>
        </p:nvSpPr>
        <p:spPr bwMode="auto">
          <a:xfrm>
            <a:off x="3397185" y="4574171"/>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31" name="Right Arrow 30"/>
          <p:cNvSpPr/>
          <p:nvPr/>
        </p:nvSpPr>
        <p:spPr bwMode="auto">
          <a:xfrm>
            <a:off x="3397185" y="5012657"/>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13" name="Title 3"/>
          <p:cNvSpPr>
            <a:spLocks noGrp="1"/>
          </p:cNvSpPr>
          <p:nvPr>
            <p:ph type="title"/>
          </p:nvPr>
        </p:nvSpPr>
        <p:spPr/>
        <p:txBody>
          <a:bodyPr>
            <a:normAutofit/>
          </a:bodyPr>
          <a:lstStyle/>
          <a:p>
            <a:r>
              <a:rPr lang="en-US" dirty="0" smtClean="0"/>
              <a:t>Without real-time</a:t>
            </a:r>
            <a:endParaRPr lang="en-US" dirty="0"/>
          </a:p>
        </p:txBody>
      </p:sp>
    </p:spTree>
    <p:extLst>
      <p:ext uri="{BB962C8B-B14F-4D97-AF65-F5344CB8AC3E}">
        <p14:creationId xmlns:p14="http://schemas.microsoft.com/office/powerpoint/2010/main" val="2694773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12151"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Client Browser</a:t>
            </a:r>
          </a:p>
        </p:txBody>
      </p:sp>
      <p:sp>
        <p:nvSpPr>
          <p:cNvPr id="5" name="Rectangle 4"/>
          <p:cNvSpPr/>
          <p:nvPr/>
        </p:nvSpPr>
        <p:spPr bwMode="auto">
          <a:xfrm>
            <a:off x="10155096"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Web</a:t>
            </a:r>
            <a:br>
              <a:rPr lang="en-US" sz="3264" dirty="0">
                <a:gradFill>
                  <a:gsLst>
                    <a:gs pos="0">
                      <a:srgbClr val="FFFFFF"/>
                    </a:gs>
                    <a:gs pos="100000">
                      <a:srgbClr val="FFFFFF"/>
                    </a:gs>
                  </a:gsLst>
                  <a:lin ang="5400000" scaled="0"/>
                </a:gradFill>
              </a:rPr>
            </a:br>
            <a:r>
              <a:rPr lang="en-US" sz="3264" dirty="0">
                <a:gradFill>
                  <a:gsLst>
                    <a:gs pos="0">
                      <a:srgbClr val="FFFFFF"/>
                    </a:gs>
                    <a:gs pos="100000">
                      <a:srgbClr val="FFFFFF"/>
                    </a:gs>
                  </a:gsLst>
                  <a:lin ang="5400000" scaled="0"/>
                </a:gradFill>
              </a:rPr>
              <a:t>Server</a:t>
            </a:r>
          </a:p>
        </p:txBody>
      </p:sp>
      <p:sp>
        <p:nvSpPr>
          <p:cNvPr id="6" name="Right Arrow 5"/>
          <p:cNvSpPr/>
          <p:nvPr/>
        </p:nvSpPr>
        <p:spPr bwMode="auto">
          <a:xfrm>
            <a:off x="3419390" y="2121303"/>
            <a:ext cx="6022700" cy="888489"/>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96159" y="2842221"/>
            <a:ext cx="6022700" cy="888489"/>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Absolutely!</a:t>
            </a:r>
          </a:p>
        </p:txBody>
      </p:sp>
      <p:sp>
        <p:nvSpPr>
          <p:cNvPr id="13" name="Title 3"/>
          <p:cNvSpPr>
            <a:spLocks noGrp="1"/>
          </p:cNvSpPr>
          <p:nvPr>
            <p:ph type="title"/>
          </p:nvPr>
        </p:nvSpPr>
        <p:spPr/>
        <p:txBody>
          <a:bodyPr>
            <a:normAutofit/>
          </a:bodyPr>
          <a:lstStyle/>
          <a:p>
            <a:r>
              <a:rPr lang="en-US" dirty="0" smtClean="0"/>
              <a:t>With real-time</a:t>
            </a:r>
            <a:endParaRPr lang="en-US" dirty="0"/>
          </a:p>
        </p:txBody>
      </p:sp>
      <p:sp>
        <p:nvSpPr>
          <p:cNvPr id="2" name="Left-Right Arrow 1"/>
          <p:cNvSpPr/>
          <p:nvPr/>
        </p:nvSpPr>
        <p:spPr bwMode="auto">
          <a:xfrm>
            <a:off x="3236284" y="3691025"/>
            <a:ext cx="6205807" cy="893598"/>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830516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12151"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Client Browser</a:t>
            </a:r>
          </a:p>
        </p:txBody>
      </p:sp>
      <p:sp>
        <p:nvSpPr>
          <p:cNvPr id="5" name="Rectangle 4"/>
          <p:cNvSpPr/>
          <p:nvPr/>
        </p:nvSpPr>
        <p:spPr bwMode="auto">
          <a:xfrm>
            <a:off x="10155096"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Web</a:t>
            </a:r>
            <a:br>
              <a:rPr lang="en-US" sz="3264" dirty="0">
                <a:gradFill>
                  <a:gsLst>
                    <a:gs pos="0">
                      <a:srgbClr val="FFFFFF"/>
                    </a:gs>
                    <a:gs pos="100000">
                      <a:srgbClr val="FFFFFF"/>
                    </a:gs>
                  </a:gsLst>
                  <a:lin ang="5400000" scaled="0"/>
                </a:gradFill>
              </a:rPr>
            </a:br>
            <a:r>
              <a:rPr lang="en-US" sz="3264" dirty="0">
                <a:gradFill>
                  <a:gsLst>
                    <a:gs pos="0">
                      <a:srgbClr val="FFFFFF"/>
                    </a:gs>
                    <a:gs pos="100000">
                      <a:srgbClr val="FFFFFF"/>
                    </a:gs>
                  </a:gsLst>
                  <a:lin ang="5400000" scaled="0"/>
                </a:gradFill>
              </a:rPr>
              <a:t>Server</a:t>
            </a:r>
          </a:p>
        </p:txBody>
      </p:sp>
      <p:sp>
        <p:nvSpPr>
          <p:cNvPr id="13" name="Title 3"/>
          <p:cNvSpPr>
            <a:spLocks noGrp="1"/>
          </p:cNvSpPr>
          <p:nvPr>
            <p:ph type="title"/>
          </p:nvPr>
        </p:nvSpPr>
        <p:spPr/>
        <p:txBody>
          <a:bodyPr>
            <a:normAutofit/>
          </a:bodyPr>
          <a:lstStyle/>
          <a:p>
            <a:r>
              <a:rPr lang="en-US" dirty="0" smtClean="0"/>
              <a:t>Basically…</a:t>
            </a:r>
            <a:endParaRPr lang="en-US" dirty="0"/>
          </a:p>
        </p:txBody>
      </p:sp>
      <p:sp>
        <p:nvSpPr>
          <p:cNvPr id="2" name="Left-Right Arrow 1"/>
          <p:cNvSpPr/>
          <p:nvPr/>
        </p:nvSpPr>
        <p:spPr bwMode="auto">
          <a:xfrm>
            <a:off x="3236284" y="2503692"/>
            <a:ext cx="6205807" cy="184777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4488" dirty="0" err="1">
                <a:gradFill>
                  <a:gsLst>
                    <a:gs pos="0">
                      <a:srgbClr val="FFFFFF"/>
                    </a:gs>
                    <a:gs pos="100000">
                      <a:srgbClr val="FFFFFF"/>
                    </a:gs>
                  </a:gsLst>
                  <a:lin ang="5400000" scaled="0"/>
                </a:gradFill>
              </a:rPr>
              <a:t>SignalR</a:t>
            </a:r>
            <a:r>
              <a:rPr lang="en-US" sz="4488" dirty="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53174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a:prstGeom prst="rect">
            <a:avLst/>
          </a:prstGeom>
        </p:spPr>
        <p:txBody>
          <a:bodyPr/>
          <a:lstStyle/>
          <a:p>
            <a:pPr marL="621576" indent="-621576">
              <a:buFont typeface="Arial" pitchFamily="34" charset="0"/>
              <a:buChar char="•"/>
            </a:pPr>
            <a:r>
              <a:rPr lang="en-US" dirty="0"/>
              <a:t>Abstraction over transports</a:t>
            </a:r>
          </a:p>
          <a:p>
            <a:pPr marL="621576" indent="-621576">
              <a:buFont typeface="Arial" pitchFamily="34" charset="0"/>
              <a:buChar char="•"/>
            </a:pPr>
            <a:r>
              <a:rPr lang="en-US" dirty="0"/>
              <a:t>Events instead of task/</a:t>
            </a:r>
            <a:r>
              <a:rPr lang="en-US" dirty="0" err="1"/>
              <a:t>async</a:t>
            </a:r>
            <a:endParaRPr lang="en-US" dirty="0"/>
          </a:p>
          <a:p>
            <a:pPr marL="621576" indent="-621576">
              <a:buFont typeface="Arial" pitchFamily="34" charset="0"/>
              <a:buChar char="•"/>
            </a:pPr>
            <a:r>
              <a:rPr lang="en-US" dirty="0"/>
              <a:t>Connection management</a:t>
            </a:r>
          </a:p>
          <a:p>
            <a:pPr marL="621576" indent="-621576">
              <a:buFont typeface="Arial" pitchFamily="34" charset="0"/>
              <a:buChar char="•"/>
            </a:pPr>
            <a:r>
              <a:rPr lang="en-US" dirty="0"/>
              <a:t>Broadcast or target specific client</a:t>
            </a:r>
          </a:p>
        </p:txBody>
      </p:sp>
      <p:sp>
        <p:nvSpPr>
          <p:cNvPr id="2" name="Title 1"/>
          <p:cNvSpPr>
            <a:spLocks noGrp="1"/>
          </p:cNvSpPr>
          <p:nvPr>
            <p:ph type="ctrTitle"/>
          </p:nvPr>
        </p:nvSpPr>
        <p:spPr/>
        <p:txBody>
          <a:bodyPr>
            <a:normAutofit/>
          </a:bodyPr>
          <a:lstStyle/>
          <a:p>
            <a:r>
              <a:rPr lang="en-US" dirty="0" smtClean="0"/>
              <a:t>Introducing </a:t>
            </a:r>
            <a:r>
              <a:rPr lang="en-US" dirty="0" err="1" smtClean="0"/>
              <a:t>SignalR</a:t>
            </a:r>
            <a:endParaRPr lang="ru-RU" dirty="0"/>
          </a:p>
        </p:txBody>
      </p:sp>
    </p:spTree>
    <p:extLst>
      <p:ext uri="{BB962C8B-B14F-4D97-AF65-F5344CB8AC3E}">
        <p14:creationId xmlns:p14="http://schemas.microsoft.com/office/powerpoint/2010/main" val="6030430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3050" y="6079032"/>
            <a:ext cx="118887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cs typeface="Segoe UI" pitchFamily="34" charset="0"/>
              </a:rPr>
              <a:t>2014 </a:t>
            </a:r>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122233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6226" y="5783263"/>
            <a:ext cx="4113232" cy="903287"/>
          </a:xfrm>
        </p:spPr>
        <p:txBody>
          <a:bodyPr/>
          <a:lstStyle/>
          <a:p>
            <a:r>
              <a:rPr lang="en-US" dirty="0" smtClean="0"/>
              <a:t>David </a:t>
            </a:r>
            <a:r>
              <a:rPr lang="en-US" b="1" dirty="0" smtClean="0"/>
              <a:t>CATUHE</a:t>
            </a:r>
          </a:p>
          <a:p>
            <a:r>
              <a:rPr lang="en-US" dirty="0" smtClean="0"/>
              <a:t>Senior Program Manager</a:t>
            </a:r>
          </a:p>
          <a:p>
            <a:r>
              <a:rPr lang="en-US" dirty="0" smtClean="0"/>
              <a:t>@</a:t>
            </a:r>
            <a:r>
              <a:rPr lang="en-US" dirty="0" err="1" smtClean="0"/>
              <a:t>deltakosh</a:t>
            </a:r>
            <a:endParaRPr lang="en-US" dirty="0"/>
          </a:p>
        </p:txBody>
      </p:sp>
      <p:sp>
        <p:nvSpPr>
          <p:cNvPr id="2" name="Title 1"/>
          <p:cNvSpPr>
            <a:spLocks noGrp="1"/>
          </p:cNvSpPr>
          <p:nvPr>
            <p:ph type="ctrTitle"/>
          </p:nvPr>
        </p:nvSpPr>
        <p:spPr/>
        <p:txBody>
          <a:bodyPr/>
          <a:lstStyle/>
          <a:p>
            <a:r>
              <a:rPr lang="en-US" dirty="0"/>
              <a:t>Building a Single Page Application with ASP.NET and </a:t>
            </a:r>
            <a:r>
              <a:rPr lang="en-US" dirty="0" smtClean="0"/>
              <a:t>Angular.js</a:t>
            </a:r>
            <a:endParaRPr lang="en-US" dirty="0"/>
          </a:p>
        </p:txBody>
      </p:sp>
      <p:sp>
        <p:nvSpPr>
          <p:cNvPr id="4" name="Subtitle 2"/>
          <p:cNvSpPr txBox="1">
            <a:spLocks/>
          </p:cNvSpPr>
          <p:nvPr/>
        </p:nvSpPr>
        <p:spPr>
          <a:xfrm>
            <a:off x="4389458" y="5783262"/>
            <a:ext cx="4113232" cy="903287"/>
          </a:xfrm>
          <a:prstGeom prst="rect">
            <a:avLst/>
          </a:prstGeom>
          <a:noFill/>
        </p:spPr>
        <p:txBody>
          <a:bodyPr vert="horz" wrap="square" lIns="146304" tIns="109728" rIns="146304" bIns="109728" rtlCol="0" anchor="b">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Jon </a:t>
            </a:r>
            <a:r>
              <a:rPr lang="en-US" b="1" dirty="0" smtClean="0"/>
              <a:t>GALLOWAY</a:t>
            </a:r>
          </a:p>
          <a:p>
            <a:r>
              <a:rPr lang="en-US" dirty="0" smtClean="0"/>
              <a:t>Senior SDE</a:t>
            </a:r>
          </a:p>
          <a:p>
            <a:r>
              <a:rPr lang="en-US" dirty="0" smtClean="0"/>
              <a:t>@</a:t>
            </a:r>
            <a:r>
              <a:rPr lang="en-US" dirty="0" err="1" smtClean="0"/>
              <a:t>jongalloway</a:t>
            </a:r>
            <a:endParaRPr lang="en-US" dirty="0"/>
          </a:p>
        </p:txBody>
      </p:sp>
    </p:spTree>
    <p:extLst>
      <p:ext uri="{BB962C8B-B14F-4D97-AF65-F5344CB8AC3E}">
        <p14:creationId xmlns:p14="http://schemas.microsoft.com/office/powerpoint/2010/main" val="125747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First contact with Angular.js</a:t>
            </a:r>
          </a:p>
          <a:p>
            <a:r>
              <a:rPr lang="en-US" dirty="0" smtClean="0"/>
              <a:t>Getting data</a:t>
            </a:r>
          </a:p>
          <a:p>
            <a:r>
              <a:rPr lang="en-US" dirty="0" smtClean="0"/>
              <a:t>Routing and views</a:t>
            </a:r>
          </a:p>
          <a:p>
            <a:r>
              <a:rPr lang="en-US" dirty="0"/>
              <a:t>ASP.NET Web API</a:t>
            </a:r>
          </a:p>
          <a:p>
            <a:r>
              <a:rPr lang="en-US" dirty="0" smtClean="0"/>
              <a:t>Real-time synchronization</a:t>
            </a:r>
          </a:p>
          <a:p>
            <a:r>
              <a:rPr lang="en-US" dirty="0" smtClean="0"/>
              <a:t>Debug &amp; Deployment</a:t>
            </a:r>
            <a:endParaRPr lang="en-US" dirty="0"/>
          </a:p>
        </p:txBody>
      </p:sp>
      <p:pic>
        <p:nvPicPr>
          <p:cNvPr id="4" name="Picture Placeholder 3"/>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16545" r="16545"/>
          <a:stretch/>
        </p:blipFill>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9802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smtClean="0"/>
              <a:t>MVC</a:t>
            </a:r>
            <a:r>
              <a:rPr lang="en-US" dirty="0" smtClean="0"/>
              <a:t> framework</a:t>
            </a:r>
          </a:p>
          <a:p>
            <a:r>
              <a:rPr lang="en-US" dirty="0" smtClean="0"/>
              <a:t>For </a:t>
            </a:r>
            <a:r>
              <a:rPr lang="en-US" b="1" dirty="0" smtClean="0"/>
              <a:t>S</a:t>
            </a:r>
            <a:r>
              <a:rPr lang="en-US" dirty="0" smtClean="0"/>
              <a:t>ingle </a:t>
            </a:r>
            <a:r>
              <a:rPr lang="en-US" b="1" dirty="0" smtClean="0"/>
              <a:t>P</a:t>
            </a:r>
            <a:r>
              <a:rPr lang="en-US" dirty="0" smtClean="0"/>
              <a:t>age </a:t>
            </a:r>
            <a:r>
              <a:rPr lang="en-US" b="1" dirty="0" smtClean="0"/>
              <a:t>A</a:t>
            </a:r>
            <a:r>
              <a:rPr lang="en-US" dirty="0" smtClean="0"/>
              <a:t>pplication</a:t>
            </a:r>
            <a:br>
              <a:rPr lang="en-US" dirty="0" smtClean="0"/>
            </a:br>
            <a:r>
              <a:rPr lang="en-US" dirty="0" smtClean="0"/>
              <a:t/>
            </a:r>
            <a:br>
              <a:rPr lang="en-US" dirty="0" smtClean="0"/>
            </a:br>
            <a:r>
              <a:rPr lang="en-US" dirty="0" smtClean="0"/>
              <a:t>You need only one script file:</a:t>
            </a:r>
          </a:p>
          <a:p>
            <a:r>
              <a:rPr lang="en-US" sz="2400" dirty="0">
                <a:solidFill>
                  <a:srgbClr val="0000FF"/>
                </a:solidFill>
                <a:highlight>
                  <a:srgbClr val="FFFFFF"/>
                </a:highlight>
                <a:latin typeface="Consolas" panose="020B0609020204030204" pitchFamily="49" charset="0"/>
              </a:rPr>
              <a:t>&lt;</a:t>
            </a:r>
            <a:r>
              <a:rPr lang="en-US" sz="2400" dirty="0">
                <a:solidFill>
                  <a:srgbClr val="800000"/>
                </a:solidFill>
                <a:highlight>
                  <a:srgbClr val="FFFFFF"/>
                </a:highlight>
                <a:latin typeface="Consolas" panose="020B0609020204030204" pitchFamily="49" charset="0"/>
              </a:rPr>
              <a:t>script</a:t>
            </a:r>
            <a:r>
              <a:rPr lang="en-US" sz="2400" dirty="0">
                <a:solidFill>
                  <a:srgbClr val="000000"/>
                </a:solidFill>
                <a:highlight>
                  <a:srgbClr val="FFFFFF"/>
                </a:highlight>
                <a:latin typeface="Consolas" panose="020B0609020204030204" pitchFamily="49" charset="0"/>
              </a:rPr>
              <a:t> </a:t>
            </a:r>
            <a:r>
              <a:rPr lang="en-US" sz="2400" dirty="0" err="1">
                <a:solidFill>
                  <a:srgbClr val="FF0000"/>
                </a:solidFill>
                <a:highlight>
                  <a:srgbClr val="FFFFFF"/>
                </a:highlight>
                <a:latin typeface="Consolas" panose="020B0609020204030204" pitchFamily="49" charset="0"/>
              </a:rPr>
              <a:t>src</a:t>
            </a:r>
            <a:r>
              <a:rPr lang="en-US" sz="2400" dirty="0">
                <a:solidFill>
                  <a:srgbClr val="0000FF"/>
                </a:solidFill>
                <a:highlight>
                  <a:srgbClr val="FFFFFF"/>
                </a:highlight>
                <a:latin typeface="Consolas" panose="020B0609020204030204" pitchFamily="49" charset="0"/>
              </a:rPr>
              <a:t>="angular.min.js"&gt;&lt;/</a:t>
            </a:r>
            <a:r>
              <a:rPr lang="en-US" sz="2400" dirty="0" smtClean="0">
                <a:solidFill>
                  <a:srgbClr val="800000"/>
                </a:solidFill>
                <a:highlight>
                  <a:srgbClr val="FFFFFF"/>
                </a:highlight>
                <a:latin typeface="Consolas" panose="020B0609020204030204" pitchFamily="49" charset="0"/>
              </a:rPr>
              <a:t>script</a:t>
            </a:r>
            <a:r>
              <a:rPr lang="en-US" sz="2400" dirty="0" smtClean="0">
                <a:solidFill>
                  <a:srgbClr val="0000FF"/>
                </a:solidFill>
                <a:highlight>
                  <a:srgbClr val="FFFFFF"/>
                </a:highlight>
                <a:latin typeface="Consolas" panose="020B0609020204030204" pitchFamily="49" charset="0"/>
              </a:rPr>
              <a:t>&gt;</a:t>
            </a:r>
          </a:p>
          <a:p>
            <a:r>
              <a:rPr lang="en-US" dirty="0" smtClean="0"/>
              <a:t/>
            </a:r>
            <a:br>
              <a:rPr lang="en-US" dirty="0" smtClean="0"/>
            </a:br>
            <a:r>
              <a:rPr lang="en-US" dirty="0" smtClean="0"/>
              <a:t>Latest version here:</a:t>
            </a:r>
          </a:p>
          <a:p>
            <a:r>
              <a:rPr lang="en-US" dirty="0">
                <a:hlinkClick r:id="rId3"/>
              </a:rPr>
              <a:t>http://code.angularjs.org</a:t>
            </a:r>
            <a:r>
              <a:rPr lang="en-US" dirty="0" smtClean="0">
                <a:hlinkClick r:id="rId3"/>
              </a:rPr>
              <a:t>/</a:t>
            </a:r>
            <a:endParaRPr lang="en-US" dirty="0"/>
          </a:p>
          <a:p>
            <a:endParaRPr lang="en-US" sz="2400" dirty="0"/>
          </a:p>
        </p:txBody>
      </p:sp>
      <p:sp>
        <p:nvSpPr>
          <p:cNvPr id="5" name="Title 4"/>
          <p:cNvSpPr>
            <a:spLocks noGrp="1"/>
          </p:cNvSpPr>
          <p:nvPr>
            <p:ph type="ctrTitle"/>
          </p:nvPr>
        </p:nvSpPr>
        <p:spPr/>
        <p:txBody>
          <a:bodyPr/>
          <a:lstStyle/>
          <a:p>
            <a:r>
              <a:rPr lang="en-US" dirty="0" smtClean="0"/>
              <a:t>First contact with Angular.js</a:t>
            </a:r>
            <a:endParaRPr lang="en-US" dirty="0"/>
          </a:p>
        </p:txBody>
      </p:sp>
    </p:spTree>
    <p:extLst>
      <p:ext uri="{BB962C8B-B14F-4D97-AF65-F5344CB8AC3E}">
        <p14:creationId xmlns:p14="http://schemas.microsoft.com/office/powerpoint/2010/main" val="250779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Module</a:t>
            </a:r>
          </a:p>
          <a:p>
            <a:r>
              <a:rPr lang="en-US" dirty="0" smtClean="0"/>
              <a:t>Controllers</a:t>
            </a:r>
          </a:p>
          <a:p>
            <a:r>
              <a:rPr lang="en-US" dirty="0" smtClean="0"/>
              <a:t>Dependencies Injection</a:t>
            </a:r>
          </a:p>
        </p:txBody>
      </p:sp>
      <p:sp>
        <p:nvSpPr>
          <p:cNvPr id="5" name="Title 4"/>
          <p:cNvSpPr>
            <a:spLocks noGrp="1"/>
          </p:cNvSpPr>
          <p:nvPr>
            <p:ph type="ctrTitle"/>
          </p:nvPr>
        </p:nvSpPr>
        <p:spPr/>
        <p:txBody>
          <a:bodyPr/>
          <a:lstStyle/>
          <a:p>
            <a:r>
              <a:rPr lang="en-US" dirty="0" smtClean="0"/>
              <a:t>First contact with Angular.js</a:t>
            </a:r>
            <a:endParaRPr lang="en-US" dirty="0"/>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Tree>
    <p:extLst>
      <p:ext uri="{BB962C8B-B14F-4D97-AF65-F5344CB8AC3E}">
        <p14:creationId xmlns:p14="http://schemas.microsoft.com/office/powerpoint/2010/main" val="77463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$http</a:t>
            </a:r>
          </a:p>
          <a:p>
            <a:r>
              <a:rPr lang="en-US" dirty="0" smtClean="0"/>
              <a:t>$resources</a:t>
            </a:r>
          </a:p>
          <a:p>
            <a:r>
              <a:rPr lang="en-US" dirty="0"/>
              <a:t>Filters</a:t>
            </a:r>
          </a:p>
          <a:p>
            <a:endParaRPr lang="en-US" dirty="0" smtClean="0"/>
          </a:p>
        </p:txBody>
      </p:sp>
      <p:sp>
        <p:nvSpPr>
          <p:cNvPr id="5" name="Title 4"/>
          <p:cNvSpPr>
            <a:spLocks noGrp="1"/>
          </p:cNvSpPr>
          <p:nvPr>
            <p:ph type="ctrTitle"/>
          </p:nvPr>
        </p:nvSpPr>
        <p:spPr/>
        <p:txBody>
          <a:bodyPr/>
          <a:lstStyle/>
          <a:p>
            <a:r>
              <a:rPr lang="en-US" dirty="0" smtClean="0"/>
              <a:t>Getting data</a:t>
            </a:r>
            <a:endParaRPr lang="en-US" dirty="0"/>
          </a:p>
        </p:txBody>
      </p:sp>
      <p:sp>
        <p:nvSpPr>
          <p:cNvPr id="6" name="Rectangle 5"/>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7" name="Rectangle 6"/>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420205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2843" y="94490"/>
            <a:ext cx="11300393" cy="1351952"/>
          </a:xfrm>
        </p:spPr>
        <p:txBody>
          <a:bodyPr>
            <a:noAutofit/>
          </a:bodyPr>
          <a:lstStyle/>
          <a:p>
            <a:r>
              <a:rPr lang="en-US" dirty="0" smtClean="0"/>
              <a:t>ASP.NET </a:t>
            </a:r>
            <a:r>
              <a:rPr lang="en-US" dirty="0"/>
              <a:t>Web </a:t>
            </a:r>
            <a:r>
              <a:rPr lang="en-US" dirty="0" smtClean="0"/>
              <a:t>API and HTTP Services</a:t>
            </a:r>
            <a:endParaRPr lang="en-US" dirty="0"/>
          </a:p>
        </p:txBody>
      </p:sp>
      <p:sp>
        <p:nvSpPr>
          <p:cNvPr id="4" name="Rectangle 3"/>
          <p:cNvSpPr/>
          <p:nvPr/>
        </p:nvSpPr>
        <p:spPr bwMode="auto">
          <a:xfrm>
            <a:off x="1436379" y="4938260"/>
            <a:ext cx="9585088" cy="105588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endParaRPr lang="en-US" sz="1652" dirty="0">
              <a:gradFill>
                <a:gsLst>
                  <a:gs pos="0">
                    <a:srgbClr val="FFFFFF"/>
                  </a:gs>
                  <a:gs pos="100000">
                    <a:srgbClr val="FFFFFF"/>
                  </a:gs>
                </a:gsLst>
                <a:lin ang="5400000" scaled="0"/>
              </a:gradFill>
            </a:endParaRPr>
          </a:p>
        </p:txBody>
      </p:sp>
      <p:sp>
        <p:nvSpPr>
          <p:cNvPr id="17" name="TextBox 28"/>
          <p:cNvSpPr txBox="1"/>
          <p:nvPr/>
        </p:nvSpPr>
        <p:spPr>
          <a:xfrm>
            <a:off x="2490733" y="5190866"/>
            <a:ext cx="7462803" cy="526442"/>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2754" dirty="0">
                <a:solidFill>
                  <a:srgbClr val="FFFFFF">
                    <a:alpha val="99000"/>
                  </a:srgbClr>
                </a:solidFill>
              </a:rPr>
              <a:t>ASP.NET Core</a:t>
            </a:r>
          </a:p>
        </p:txBody>
      </p:sp>
      <p:grpSp>
        <p:nvGrpSpPr>
          <p:cNvPr id="2" name="Group 1"/>
          <p:cNvGrpSpPr/>
          <p:nvPr/>
        </p:nvGrpSpPr>
        <p:grpSpPr>
          <a:xfrm>
            <a:off x="8521525" y="3030960"/>
            <a:ext cx="2499942" cy="1815883"/>
            <a:chOff x="6450162" y="1837082"/>
            <a:chExt cx="2042622" cy="1483699"/>
          </a:xfrm>
          <a:solidFill>
            <a:srgbClr val="7D7D7D"/>
          </a:solidFill>
        </p:grpSpPr>
        <p:sp>
          <p:nvSpPr>
            <p:cNvPr id="41" name="Rectangle 40"/>
            <p:cNvSpPr/>
            <p:nvPr/>
          </p:nvSpPr>
          <p:spPr>
            <a:xfrm>
              <a:off x="6450162" y="2602822"/>
              <a:ext cx="2042622" cy="71795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API</a:t>
              </a:r>
            </a:p>
          </p:txBody>
        </p:sp>
        <p:sp>
          <p:nvSpPr>
            <p:cNvPr id="42" name="Rectangle 41"/>
            <p:cNvSpPr/>
            <p:nvPr/>
          </p:nvSpPr>
          <p:spPr>
            <a:xfrm>
              <a:off x="6450162" y="1850820"/>
              <a:ext cx="1017438" cy="65583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JSON</a:t>
              </a:r>
            </a:p>
          </p:txBody>
        </p:sp>
        <p:sp>
          <p:nvSpPr>
            <p:cNvPr id="44" name="Rectangle 43"/>
            <p:cNvSpPr/>
            <p:nvPr/>
          </p:nvSpPr>
          <p:spPr>
            <a:xfrm>
              <a:off x="7562449" y="1837082"/>
              <a:ext cx="930335" cy="66956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XML</a:t>
              </a:r>
            </a:p>
          </p:txBody>
        </p:sp>
      </p:grpSp>
      <p:grpSp>
        <p:nvGrpSpPr>
          <p:cNvPr id="12" name="Group 11"/>
          <p:cNvGrpSpPr/>
          <p:nvPr/>
        </p:nvGrpSpPr>
        <p:grpSpPr>
          <a:xfrm>
            <a:off x="1413552" y="3043143"/>
            <a:ext cx="7014714" cy="1803704"/>
            <a:chOff x="646246" y="2200704"/>
            <a:chExt cx="5731496" cy="1473748"/>
          </a:xfrm>
          <a:solidFill>
            <a:srgbClr val="4567C5"/>
          </a:solidFill>
        </p:grpSpPr>
        <p:sp>
          <p:nvSpPr>
            <p:cNvPr id="28" name="Rectangle 27"/>
            <p:cNvSpPr/>
            <p:nvPr/>
          </p:nvSpPr>
          <p:spPr>
            <a:xfrm>
              <a:off x="664898" y="2940743"/>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Forms</a:t>
              </a:r>
            </a:p>
          </p:txBody>
        </p:sp>
        <p:sp>
          <p:nvSpPr>
            <p:cNvPr id="40" name="Rectangle 39"/>
            <p:cNvSpPr/>
            <p:nvPr/>
          </p:nvSpPr>
          <p:spPr>
            <a:xfrm>
              <a:off x="646246" y="2200704"/>
              <a:ext cx="5712846" cy="65961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HTML</a:t>
              </a:r>
            </a:p>
          </p:txBody>
        </p:sp>
        <p:sp>
          <p:nvSpPr>
            <p:cNvPr id="25" name="Rectangle 24"/>
            <p:cNvSpPr/>
            <p:nvPr/>
          </p:nvSpPr>
          <p:spPr>
            <a:xfrm>
              <a:off x="4524260" y="2940740"/>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MVC</a:t>
              </a:r>
            </a:p>
          </p:txBody>
        </p:sp>
        <p:sp>
          <p:nvSpPr>
            <p:cNvPr id="26" name="Rectangle 25"/>
            <p:cNvSpPr/>
            <p:nvPr/>
          </p:nvSpPr>
          <p:spPr>
            <a:xfrm>
              <a:off x="2594579" y="2940741"/>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Pages</a:t>
              </a:r>
            </a:p>
          </p:txBody>
        </p:sp>
      </p:grpSp>
      <p:sp>
        <p:nvSpPr>
          <p:cNvPr id="30" name="Rectangle 29"/>
          <p:cNvSpPr/>
          <p:nvPr/>
        </p:nvSpPr>
        <p:spPr>
          <a:xfrm>
            <a:off x="1413552" y="1566320"/>
            <a:ext cx="6991890" cy="137840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6609" dirty="0">
                <a:solidFill>
                  <a:srgbClr val="FFFFFF"/>
                </a:solidFill>
                <a:latin typeface="Segoe UI Symbol" panose="020B0502040204020203" pitchFamily="34" charset="0"/>
                <a:ea typeface="Segoe UI Symbol" panose="020B0502040204020203" pitchFamily="34" charset="0"/>
              </a:rPr>
              <a:t></a:t>
            </a:r>
          </a:p>
        </p:txBody>
      </p:sp>
      <p:grpSp>
        <p:nvGrpSpPr>
          <p:cNvPr id="5" name="Group 4"/>
          <p:cNvGrpSpPr/>
          <p:nvPr/>
        </p:nvGrpSpPr>
        <p:grpSpPr>
          <a:xfrm>
            <a:off x="8521527" y="1563730"/>
            <a:ext cx="2499943" cy="1378409"/>
            <a:chOff x="8352743" y="1533208"/>
            <a:chExt cx="2451147" cy="1351504"/>
          </a:xfrm>
          <a:solidFill>
            <a:srgbClr val="000000"/>
          </a:solidFill>
        </p:grpSpPr>
        <p:sp>
          <p:nvSpPr>
            <p:cNvPr id="32" name="Rectangle 31"/>
            <p:cNvSpPr/>
            <p:nvPr/>
          </p:nvSpPr>
          <p:spPr>
            <a:xfrm>
              <a:off x="8352743" y="1533208"/>
              <a:ext cx="2451147" cy="135150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endParaRPr lang="en-US" sz="6609" dirty="0">
                <a:solidFill>
                  <a:srgbClr val="FFFFFF"/>
                </a:solidFill>
                <a:latin typeface="Segoe UI Symbol" panose="020B0502040204020203" pitchFamily="34" charset="0"/>
                <a:ea typeface="Segoe UI Symbol" panose="020B0502040204020203"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044" y="1808307"/>
              <a:ext cx="1491250" cy="797734"/>
            </a:xfrm>
            <a:prstGeom prst="rect">
              <a:avLst/>
            </a:prstGeom>
            <a:grpFill/>
          </p:spPr>
        </p:pic>
        <p:sp>
          <p:nvSpPr>
            <p:cNvPr id="11" name="TextBox 10"/>
            <p:cNvSpPr txBox="1"/>
            <p:nvPr/>
          </p:nvSpPr>
          <p:spPr>
            <a:xfrm>
              <a:off x="8372273" y="1710362"/>
              <a:ext cx="288541" cy="254237"/>
            </a:xfrm>
            <a:prstGeom prst="rect">
              <a:avLst/>
            </a:prstGeom>
            <a:grpFill/>
          </p:spPr>
          <p:txBody>
            <a:bodyPr wrap="none" lIns="0" tIns="0" rIns="0" bIns="0" rtlCol="0">
              <a:spAutoFit/>
            </a:bodyPr>
            <a:lstStyle/>
            <a:p>
              <a:pPr defTabSz="1118698">
                <a:lnSpc>
                  <a:spcPct val="90000"/>
                </a:lnSpc>
                <a:spcBef>
                  <a:spcPct val="20000"/>
                </a:spcBef>
                <a:buSzPct val="80000"/>
              </a:pPr>
              <a:r>
                <a:rPr lang="en-US" sz="1836" dirty="0">
                  <a:solidFill>
                    <a:srgbClr val="FFFFFF"/>
                  </a:solidFill>
                  <a:latin typeface="Segoe UI Symbol" panose="020B0502040204020203" pitchFamily="34" charset="0"/>
                  <a:ea typeface="Segoe UI Symbol" panose="020B0502040204020203" pitchFamily="34" charset="0"/>
                </a:rPr>
                <a:t></a:t>
              </a:r>
            </a:p>
          </p:txBody>
        </p:sp>
        <p:sp>
          <p:nvSpPr>
            <p:cNvPr id="34" name="TextBox 33"/>
            <p:cNvSpPr txBox="1"/>
            <p:nvPr/>
          </p:nvSpPr>
          <p:spPr>
            <a:xfrm>
              <a:off x="10398038" y="2272306"/>
              <a:ext cx="288541" cy="254237"/>
            </a:xfrm>
            <a:prstGeom prst="rect">
              <a:avLst/>
            </a:prstGeom>
            <a:grpFill/>
          </p:spPr>
          <p:txBody>
            <a:bodyPr wrap="none" lIns="0" tIns="0" rIns="0" bIns="0" rtlCol="0">
              <a:spAutoFit/>
            </a:bodyPr>
            <a:lstStyle/>
            <a:p>
              <a:pPr defTabSz="1118698">
                <a:lnSpc>
                  <a:spcPct val="90000"/>
                </a:lnSpc>
                <a:spcBef>
                  <a:spcPct val="20000"/>
                </a:spcBef>
                <a:buSzPct val="80000"/>
              </a:pPr>
              <a:r>
                <a:rPr lang="en-US" sz="1836" dirty="0">
                  <a:solidFill>
                    <a:srgbClr val="FFFFFF"/>
                  </a:solidFill>
                  <a:latin typeface="Segoe UI Symbol" panose="020B0502040204020203" pitchFamily="34" charset="0"/>
                  <a:ea typeface="Segoe UI Symbol" panose="020B0502040204020203" pitchFamily="34" charset="0"/>
                </a:rPr>
                <a:t></a:t>
              </a:r>
            </a:p>
          </p:txBody>
        </p:sp>
      </p:grpSp>
    </p:spTree>
    <p:extLst>
      <p:ext uri="{BB962C8B-B14F-4D97-AF65-F5344CB8AC3E}">
        <p14:creationId xmlns:p14="http://schemas.microsoft.com/office/powerpoint/2010/main" val="800805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Static HTML</a:t>
            </a:r>
          </a:p>
          <a:p>
            <a:r>
              <a:rPr lang="en-US" dirty="0" smtClean="0"/>
              <a:t>ASP.NET MVC (mini-SPA)</a:t>
            </a:r>
          </a:p>
          <a:p>
            <a:endParaRPr lang="en-US" b="1" dirty="0"/>
          </a:p>
        </p:txBody>
      </p:sp>
      <p:sp>
        <p:nvSpPr>
          <p:cNvPr id="5" name="Title 4"/>
          <p:cNvSpPr>
            <a:spLocks noGrp="1"/>
          </p:cNvSpPr>
          <p:nvPr>
            <p:ph type="ctrTitle"/>
          </p:nvPr>
        </p:nvSpPr>
        <p:spPr/>
        <p:txBody>
          <a:bodyPr/>
          <a:lstStyle/>
          <a:p>
            <a:r>
              <a:rPr lang="en-US" sz="3600" dirty="0" smtClean="0"/>
              <a:t>Angular + ASP.NET</a:t>
            </a:r>
            <a:br>
              <a:rPr lang="en-US" sz="3600" dirty="0" smtClean="0"/>
            </a:br>
            <a:r>
              <a:rPr lang="en-US" sz="3600" dirty="0" smtClean="0"/>
              <a:t>Approaches</a:t>
            </a:r>
            <a:endParaRPr lang="en-US" sz="3600" dirty="0"/>
          </a:p>
        </p:txBody>
      </p:sp>
    </p:spTree>
    <p:extLst>
      <p:ext uri="{BB962C8B-B14F-4D97-AF65-F5344CB8AC3E}">
        <p14:creationId xmlns:p14="http://schemas.microsoft.com/office/powerpoint/2010/main" val="2857527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Catchall route in MVC</a:t>
            </a:r>
          </a:p>
          <a:p>
            <a:r>
              <a:rPr lang="en-US" b="1" dirty="0" smtClean="0"/>
              <a:t>Integrated routes</a:t>
            </a:r>
            <a:endParaRPr lang="en-US" b="1" dirty="0"/>
          </a:p>
        </p:txBody>
      </p:sp>
      <p:sp>
        <p:nvSpPr>
          <p:cNvPr id="5" name="Title 4"/>
          <p:cNvSpPr>
            <a:spLocks noGrp="1"/>
          </p:cNvSpPr>
          <p:nvPr>
            <p:ph type="ctrTitle"/>
          </p:nvPr>
        </p:nvSpPr>
        <p:spPr/>
        <p:txBody>
          <a:bodyPr/>
          <a:lstStyle/>
          <a:p>
            <a:r>
              <a:rPr lang="en-US" sz="3600" dirty="0" smtClean="0"/>
              <a:t>Angular + ASP.NET</a:t>
            </a:r>
            <a:br>
              <a:rPr lang="en-US" sz="3600" dirty="0" smtClean="0"/>
            </a:br>
            <a:r>
              <a:rPr lang="en-US" sz="3600" dirty="0" smtClean="0"/>
              <a:t>Routing</a:t>
            </a:r>
            <a:endParaRPr lang="en-US" sz="3600" dirty="0"/>
          </a:p>
        </p:txBody>
      </p:sp>
    </p:spTree>
    <p:extLst>
      <p:ext uri="{BB962C8B-B14F-4D97-AF65-F5344CB8AC3E}">
        <p14:creationId xmlns:p14="http://schemas.microsoft.com/office/powerpoint/2010/main" val="2918944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1ADFB657-0EF8-4937-BC03-3E4FE390C644}"/>
    </a:ext>
  </a:ext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589AFB40-14F6-4126-93DD-8B3D1CDADF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621FF99-3B01-45B7-BE14-45A45F4B7365}">
  <we:reference id="wa104201648" version="1.0.0.0" store="fr-FR"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7B9E812F209640A095834E33A2C5EE" ma:contentTypeVersion="1" ma:contentTypeDescription="Create a new document." ma:contentTypeScope="" ma:versionID="bef6868640b45eed13bf0dd1b4ef2e01">
  <xsd:schema xmlns:xsd="http://www.w3.org/2001/XMLSchema" xmlns:xs="http://www.w3.org/2001/XMLSchema" xmlns:p="http://schemas.microsoft.com/office/2006/metadata/properties" xmlns:ns2="aff21df7-b701-4b64-ba0c-13dedf197fd6" targetNamespace="http://schemas.microsoft.com/office/2006/metadata/properties" ma:root="true" ma:fieldsID="1f0ebff17914b45b140cc5af8a32edf1" ns2:_="">
    <xsd:import namespace="aff21df7-b701-4b64-ba0c-13dedf197fd6"/>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21df7-b701-4b64-ba0c-13dedf197fd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DA280A7-5B10-4437-B78C-1BDC561E64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21df7-b701-4b64-ba0c-13dedf197f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aff21df7-b701-4b64-ba0c-13dedf197fd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Build_2014_Breakout_Template</Template>
  <TotalTime>110</TotalTime>
  <Words>2217</Words>
  <Application>Microsoft Office PowerPoint</Application>
  <PresentationFormat>Custom</PresentationFormat>
  <Paragraphs>225</Paragraphs>
  <Slides>18</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ＭＳ Ｐゴシック</vt:lpstr>
      <vt:lpstr>Arial</vt:lpstr>
      <vt:lpstr>Avenir LT Pro 45 Book</vt:lpstr>
      <vt:lpstr>Calibri</vt:lpstr>
      <vt:lpstr>Consolas</vt:lpstr>
      <vt:lpstr>Segoe UI</vt:lpstr>
      <vt:lpstr>Segoe UI Light</vt:lpstr>
      <vt:lpstr>Segoe UI Symbol</vt:lpstr>
      <vt:lpstr>Wingdings</vt:lpstr>
      <vt:lpstr>5-30536_Build_2014_Breakout_Template_White_16x9</vt:lpstr>
      <vt:lpstr>1_5-30536_Build_2014_Breakout_Template_Blue_16x9</vt:lpstr>
      <vt:lpstr>PowerPoint Presentation</vt:lpstr>
      <vt:lpstr>Building a Single Page Application with ASP.NET and Angular.js</vt:lpstr>
      <vt:lpstr>Agenda </vt:lpstr>
      <vt:lpstr>First contact with Angular.js</vt:lpstr>
      <vt:lpstr>First contact with Angular.js</vt:lpstr>
      <vt:lpstr>Getting data</vt:lpstr>
      <vt:lpstr>ASP.NET Web API and HTTP Services</vt:lpstr>
      <vt:lpstr>Angular + ASP.NET Approaches</vt:lpstr>
      <vt:lpstr>Angular + ASP.NET Routing</vt:lpstr>
      <vt:lpstr>Angular + ASP.NET Script Reference</vt:lpstr>
      <vt:lpstr>Routing and views</vt:lpstr>
      <vt:lpstr>ASP.NET + Angular Routing</vt:lpstr>
      <vt:lpstr>Real-time synchronization</vt:lpstr>
      <vt:lpstr>Without real-time</vt:lpstr>
      <vt:lpstr>With real-time</vt:lpstr>
      <vt:lpstr>Basically…</vt:lpstr>
      <vt:lpstr>Introducing SignalR</vt:lpstr>
      <vt:lpstr>PowerPoint Presentation</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Build 2014</dc:subject>
  <dc:creator>David Catuhe</dc:creator>
  <cp:keywords>Build 2014</cp:keywords>
  <dc:description>Template: Mitchell Derrey, Silver Fox Productions
Formatting: 
Event Dates: April 2nd - 4th, 2014
Event Location: Moscone Conference Center, San Francisco, CA
Audience Type: Internal</dc:description>
  <cp:lastModifiedBy>Jon Galloway</cp:lastModifiedBy>
  <cp:revision>17</cp:revision>
  <dcterms:created xsi:type="dcterms:W3CDTF">2014-03-05T22:14:08Z</dcterms:created>
  <dcterms:modified xsi:type="dcterms:W3CDTF">2014-03-21T20:23:47Z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0x010100A17B9E812F209640A095834E33A2C5EE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ies>
</file>