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19" r:id="rId5"/>
  </p:sldMasterIdLst>
  <p:notesMasterIdLst>
    <p:notesMasterId r:id="rId16"/>
  </p:notesMasterIdLst>
  <p:handoutMasterIdLst>
    <p:handoutMasterId r:id="rId17"/>
  </p:handoutMasterIdLst>
  <p:sldIdLst>
    <p:sldId id="282" r:id="rId6"/>
    <p:sldId id="257" r:id="rId7"/>
    <p:sldId id="259" r:id="rId8"/>
    <p:sldId id="284" r:id="rId9"/>
    <p:sldId id="286" r:id="rId10"/>
    <p:sldId id="285" r:id="rId11"/>
    <p:sldId id="287" r:id="rId12"/>
    <p:sldId id="289" r:id="rId13"/>
    <p:sldId id="288" r:id="rId14"/>
    <p:sldId id="281" r:id="rId1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88F"/>
    <a:srgbClr val="4567C5"/>
    <a:srgbClr val="000000"/>
    <a:srgbClr val="BDBDBD"/>
    <a:srgbClr val="7D7D7D"/>
    <a:srgbClr val="00168E"/>
    <a:srgbClr val="002050"/>
    <a:srgbClr val="505050"/>
    <a:srgbClr val="D2D2D2"/>
    <a:srgbClr val="BAD8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2134" autoAdjust="0"/>
  </p:normalViewPr>
  <p:slideViewPr>
    <p:cSldViewPr snapToObjects="1">
      <p:cViewPr varScale="1">
        <p:scale>
          <a:sx n="82" d="100"/>
          <a:sy n="82" d="100"/>
        </p:scale>
        <p:origin x="1590" y="90"/>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Objects="1" showGuides="1">
      <p:cViewPr varScale="1">
        <p:scale>
          <a:sx n="65" d="100"/>
          <a:sy n="65" d="100"/>
        </p:scale>
        <p:origin x="3276"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172694-61BA-4353-BA89-77A3A7646F9B}" type="datetime1">
              <a:rPr lang="en-US" smtClean="0">
                <a:latin typeface="Segoe UI" pitchFamily="34" charset="0"/>
              </a:rPr>
              <a:t>3/17/2014</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smtClean="0"/>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p>
        </p:txBody>
      </p:sp>
      <p:sp>
        <p:nvSpPr>
          <p:cNvPr id="5"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Build 2014</a:t>
            </a:r>
            <a:endParaRPr lang="en-US" dirty="0"/>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Build 2014</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9F00D60D-1703-4D24-8308-FEE06A50A69C}" type="datetime1">
              <a:rPr lang="en-US" smtClean="0"/>
              <a:t>3/17/2014</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C6996B83-60CF-42A8-BA06-F99D0BEC30B3}" type="datetime1">
              <a:rPr lang="en-US" smtClean="0"/>
              <a:t>3/17/2014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7" name="Header Placeholder 6"/>
          <p:cNvSpPr>
            <a:spLocks noGrp="1"/>
          </p:cNvSpPr>
          <p:nvPr>
            <p:ph type="hdr" sz="quarter" idx="13"/>
          </p:nvPr>
        </p:nvSpPr>
        <p:spPr/>
        <p:txBody>
          <a:bodyPr/>
          <a:lstStyle/>
          <a:p>
            <a:r>
              <a:rPr lang="en-US" dirty="0" smtClean="0"/>
              <a:t>Build 2014</a:t>
            </a:r>
            <a:endParaRPr lang="en-US" dirty="0"/>
          </a:p>
        </p:txBody>
      </p:sp>
    </p:spTree>
    <p:extLst>
      <p:ext uri="{BB962C8B-B14F-4D97-AF65-F5344CB8AC3E}">
        <p14:creationId xmlns:p14="http://schemas.microsoft.com/office/powerpoint/2010/main" val="2585347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3/17/2014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1386883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smtClean="0"/>
          </a:p>
          <a:p>
            <a:pPr marL="171450" indent="-171450">
              <a:buFontTx/>
              <a:buChar char="-"/>
            </a:pPr>
            <a:endParaRPr lang="en-US" dirty="0" smtClean="0"/>
          </a:p>
          <a:p>
            <a:pPr marL="171450" indent="-171450">
              <a:buFontTx/>
              <a:buChar char="-"/>
            </a:pPr>
            <a:r>
              <a:rPr lang="en-US" dirty="0" smtClean="0"/>
              <a:t>Step 1 here</a:t>
            </a:r>
            <a:endParaRPr lang="en-US"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3/17/2014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0009555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Angular.js is an MVC framework – strong separation between data and view through a controller</a:t>
            </a:r>
          </a:p>
          <a:p>
            <a:r>
              <a:rPr lang="en-US" dirty="0" smtClean="0"/>
              <a:t>It uses dependencies injection to resolve </a:t>
            </a:r>
            <a:r>
              <a:rPr lang="en-US" dirty="0" smtClean="0"/>
              <a:t>dependencies</a:t>
            </a:r>
          </a:p>
          <a:p>
            <a:endParaRPr lang="en-US" dirty="0" smtClean="0"/>
          </a:p>
          <a:p>
            <a:r>
              <a:rPr lang="en-US" dirty="0" smtClean="0"/>
              <a:t>Step 2</a:t>
            </a:r>
            <a:endParaRPr lang="en-US" dirty="0" smtClean="0"/>
          </a:p>
          <a:p>
            <a:pPr marL="0" indent="0">
              <a:buFontTx/>
              <a:buNone/>
            </a:pPr>
            <a:endParaRPr lang="en-US" dirty="0" smtClean="0"/>
          </a:p>
          <a:p>
            <a:pPr marL="171450" indent="-171450">
              <a:buFontTx/>
              <a:buChar char="-"/>
            </a:pPr>
            <a:endParaRPr lang="en-US" dirty="0" smtClean="0"/>
          </a:p>
          <a:p>
            <a:pPr marL="171450" indent="-171450">
              <a:buFontTx/>
              <a:buChar char="-"/>
            </a:pPr>
            <a:endParaRPr lang="en-US"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3/17/2014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851074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Step 3</a:t>
            </a:r>
          </a:p>
          <a:p>
            <a:r>
              <a:rPr lang="en-US" b="0" dirty="0" smtClean="0">
                <a:solidFill>
                  <a:srgbClr val="FF0000"/>
                </a:solidFill>
              </a:rPr>
              <a:t>Step 4</a:t>
            </a:r>
          </a:p>
          <a:p>
            <a:r>
              <a:rPr lang="en-US" b="0" dirty="0" smtClean="0">
                <a:solidFill>
                  <a:srgbClr val="FF0000"/>
                </a:solidFill>
              </a:rPr>
              <a:t>Step 5</a:t>
            </a:r>
          </a:p>
          <a:p>
            <a:endParaRPr lang="en-US" b="0" dirty="0" smtClean="0">
              <a:solidFill>
                <a:srgbClr val="FF0000"/>
              </a:solidFill>
            </a:endParaRPr>
          </a:p>
          <a:p>
            <a:pPr marL="171450" indent="-171450">
              <a:buFontTx/>
              <a:buChar char="-"/>
            </a:pPr>
            <a:endParaRPr lang="en-US" dirty="0" smtClean="0"/>
          </a:p>
          <a:p>
            <a:pPr marL="171450" indent="-171450">
              <a:buFontTx/>
              <a:buChar char="-"/>
            </a:pPr>
            <a:endParaRPr lang="en-US"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3/17/2014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9453731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a:t>
            </a:r>
          </a:p>
          <a:p>
            <a:pPr marL="171450" indent="-171450">
              <a:buFontTx/>
              <a:buChar char="-"/>
            </a:pPr>
            <a:r>
              <a:rPr lang="en-US" dirty="0" smtClean="0"/>
              <a:t>Moving current content to list.html</a:t>
            </a:r>
          </a:p>
          <a:p>
            <a:pPr marL="171450" indent="-171450">
              <a:buFontTx/>
              <a:buChar char="-"/>
            </a:pPr>
            <a:r>
              <a:rPr lang="en-US" dirty="0" smtClean="0"/>
              <a:t>Adding a ng-view tag</a:t>
            </a:r>
          </a:p>
          <a:p>
            <a:pPr marL="171450" indent="-171450">
              <a:buFontTx/>
              <a:buChar char="-"/>
            </a:pPr>
            <a:r>
              <a:rPr lang="en-US" baseline="0" dirty="0" smtClean="0"/>
              <a:t>Adding routing to app.js (angular-route)</a:t>
            </a:r>
          </a:p>
          <a:p>
            <a:pPr marL="171450" indent="-171450">
              <a:buFontTx/>
              <a:buChar char="-"/>
            </a:pPr>
            <a:r>
              <a:rPr lang="en-US" baseline="0" dirty="0" smtClean="0"/>
              <a:t>New view </a:t>
            </a:r>
            <a:r>
              <a:rPr lang="en-US" baseline="0" dirty="0" smtClean="0"/>
              <a:t>detail.html</a:t>
            </a:r>
          </a:p>
          <a:p>
            <a:pPr marL="171450" indent="-171450">
              <a:buFontTx/>
              <a:buChar char="-"/>
            </a:pPr>
            <a:endParaRPr lang="en-US" baseline="0" dirty="0" smtClean="0"/>
          </a:p>
          <a:p>
            <a:pPr marL="171450" indent="-171450">
              <a:buFontTx/>
              <a:buChar char="-"/>
            </a:pPr>
            <a:r>
              <a:rPr lang="en-US" baseline="0" smtClean="0"/>
              <a:t>Step 6</a:t>
            </a:r>
            <a:endParaRPr lang="en-US" dirty="0" smtClean="0"/>
          </a:p>
          <a:p>
            <a:pPr marL="171450" indent="-171450">
              <a:buFontTx/>
              <a:buChar char="-"/>
            </a:pPr>
            <a:endParaRPr lang="en-US" dirty="0" smtClean="0"/>
          </a:p>
          <a:p>
            <a:pPr marL="171450" indent="-171450">
              <a:buFontTx/>
              <a:buChar char="-"/>
            </a:pPr>
            <a:endParaRPr lang="en-US"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3/17/2014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981855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We’ve seen how ASP.NET provides a common core which supports several different toolsets.</a:t>
            </a:r>
          </a:p>
          <a:p>
            <a:r>
              <a:rPr lang="en-US" dirty="0" smtClean="0"/>
              <a:t>2. [click for first animation] On the left side, we have tools which produce HTML, which will be</a:t>
            </a:r>
            <a:r>
              <a:rPr lang="en-US" baseline="0" dirty="0" smtClean="0"/>
              <a:t> viewed in browsers by people.</a:t>
            </a:r>
          </a:p>
          <a:p>
            <a:r>
              <a:rPr lang="en-US" baseline="0" dirty="0" smtClean="0"/>
              <a:t>3. [click for second animation] On the right, we have Web API, which produces other formats which are consumed by machines (represented by this happy robot) – JSON, XML, and other custom formats which are read by JavaScript code, other programs, other servers, etc. </a:t>
            </a:r>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t>8</a:t>
            </a:fld>
            <a:endParaRPr lang="en-US"/>
          </a:p>
        </p:txBody>
      </p:sp>
    </p:spTree>
    <p:extLst>
      <p:ext uri="{BB962C8B-B14F-4D97-AF65-F5344CB8AC3E}">
        <p14:creationId xmlns:p14="http://schemas.microsoft.com/office/powerpoint/2010/main" val="690284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a:t>
            </a:r>
          </a:p>
          <a:p>
            <a:pPr marL="171450" indent="-171450">
              <a:buFontTx/>
              <a:buChar char="-"/>
            </a:pPr>
            <a:r>
              <a:rPr lang="en-US" dirty="0" smtClean="0"/>
              <a:t>Add dual-binding in detail</a:t>
            </a:r>
          </a:p>
          <a:p>
            <a:pPr marL="171450" indent="-171450">
              <a:buFontTx/>
              <a:buChar char="-"/>
            </a:pPr>
            <a:r>
              <a:rPr lang="en-US" dirty="0" smtClean="0"/>
              <a:t>Ng-change to update locally</a:t>
            </a:r>
          </a:p>
          <a:p>
            <a:pPr marL="171450" indent="-171450">
              <a:buFontTx/>
              <a:buChar char="-"/>
            </a:pPr>
            <a:r>
              <a:rPr lang="en-US" dirty="0" smtClean="0"/>
              <a:t>Reload changes at start</a:t>
            </a:r>
          </a:p>
          <a:p>
            <a:pPr marL="171450" indent="-171450">
              <a:buFontTx/>
              <a:buChar char="-"/>
            </a:pPr>
            <a:r>
              <a:rPr lang="en-US" dirty="0" smtClean="0"/>
              <a:t>Using</a:t>
            </a:r>
            <a:r>
              <a:rPr lang="en-US" baseline="0" dirty="0" smtClean="0"/>
              <a:t> </a:t>
            </a:r>
            <a:r>
              <a:rPr lang="en-US" baseline="0" dirty="0" err="1" smtClean="0"/>
              <a:t>signalR</a:t>
            </a:r>
            <a:r>
              <a:rPr lang="en-US" baseline="0" dirty="0" smtClean="0"/>
              <a:t> to do a real time sync</a:t>
            </a:r>
          </a:p>
          <a:p>
            <a:pPr marL="171450" indent="-171450">
              <a:buFontTx/>
              <a:buChar char="-"/>
            </a:pPr>
            <a:endParaRPr lang="en-US" dirty="0" smtClean="0"/>
          </a:p>
          <a:p>
            <a:pPr marL="171450" indent="-171450">
              <a:buFontTx/>
              <a:buChar char="-"/>
            </a:pPr>
            <a:endParaRPr lang="en-US" dirty="0" smtClean="0"/>
          </a:p>
          <a:p>
            <a:pPr marL="171450" indent="-171450">
              <a:buFontTx/>
              <a:buChar char="-"/>
            </a:pPr>
            <a:endParaRPr lang="en-US" dirty="0" smtClean="0"/>
          </a:p>
          <a:p>
            <a:pPr marL="171450" indent="-171450">
              <a:buFontTx/>
              <a:buChar char="-"/>
            </a:pPr>
            <a:endParaRPr lang="en-US"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3/17/2014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6096391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4" orient="horz" pos="4406"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smtClean="0"/>
              <a:t>Click to edit Master text styles</a:t>
            </a:r>
          </a:p>
          <a:p>
            <a:pPr marL="0" lvl="1" indent="0" algn="l" defTabSz="914166" rtl="0" eaLnBrk="1" latinLnBrk="0" hangingPunct="1">
              <a:spcBef>
                <a:spcPct val="20000"/>
              </a:spcBef>
              <a:spcAft>
                <a:spcPts val="816"/>
              </a:spcAft>
              <a:buFont typeface="Arial" pitchFamily="34" charset="0"/>
              <a:buNone/>
            </a:pPr>
            <a:r>
              <a:rPr lang="en-US" smtClean="0"/>
              <a:t>Second level</a:t>
            </a:r>
          </a:p>
          <a:p>
            <a:pPr marL="0" lvl="2" indent="0" algn="l" defTabSz="914166"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06697334"/>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3903120701"/>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55459729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7896568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9075832" y="6380761"/>
            <a:ext cx="2798207" cy="372394"/>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21827375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118852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Tree>
    <p:extLst>
      <p:ext uri="{BB962C8B-B14F-4D97-AF65-F5344CB8AC3E}">
        <p14:creationId xmlns:p14="http://schemas.microsoft.com/office/powerpoint/2010/main" val="861920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Tree>
    <p:extLst>
      <p:ext uri="{BB962C8B-B14F-4D97-AF65-F5344CB8AC3E}">
        <p14:creationId xmlns:p14="http://schemas.microsoft.com/office/powerpoint/2010/main" val="121382685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018252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 Master text styles</a:t>
            </a:r>
          </a:p>
        </p:txBody>
      </p:sp>
    </p:spTree>
    <p:extLst>
      <p:ext uri="{BB962C8B-B14F-4D97-AF65-F5344CB8AC3E}">
        <p14:creationId xmlns:p14="http://schemas.microsoft.com/office/powerpoint/2010/main" val="137285573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Tree>
    <p:extLst>
      <p:ext uri="{BB962C8B-B14F-4D97-AF65-F5344CB8AC3E}">
        <p14:creationId xmlns:p14="http://schemas.microsoft.com/office/powerpoint/2010/main" val="36215611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322279723"/>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a:defRPr kumimoji="0" lang="en-US" sz="2400"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buFont typeface="Arial" pitchFamily="34" charset="0"/>
              <a:buNone/>
              <a:tabLst/>
              <a:defRPr/>
            </a:pPr>
            <a:r>
              <a:rPr lang="en-US" dirty="0" smtClean="0"/>
              <a:t>Click to edit Master text styles</a:t>
            </a:r>
          </a:p>
        </p:txBody>
      </p:sp>
    </p:spTree>
    <p:extLst>
      <p:ext uri="{BB962C8B-B14F-4D97-AF65-F5344CB8AC3E}">
        <p14:creationId xmlns:p14="http://schemas.microsoft.com/office/powerpoint/2010/main" val="1462853086"/>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608567953"/>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7218113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dirty="0" smtClean="0"/>
              <a:t>Click to edit Master title style</a:t>
            </a:r>
            <a:endParaRPr lang="en-US" dirty="0"/>
          </a:p>
        </p:txBody>
      </p:sp>
    </p:spTree>
    <p:extLst>
      <p:ext uri="{BB962C8B-B14F-4D97-AF65-F5344CB8AC3E}">
        <p14:creationId xmlns:p14="http://schemas.microsoft.com/office/powerpoint/2010/main" val="279610937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84200" indent="-2413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71441" indent="-3429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dirty="0" smtClean="0"/>
              <a:t>Click to edit Master text styles</a:t>
            </a:r>
          </a:p>
          <a:p>
            <a:pPr marL="0" marR="0" lvl="1" indent="0" algn="l" defTabSz="914166"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smtClean="0"/>
              <a:t>Second level</a:t>
            </a:r>
          </a:p>
          <a:p>
            <a:pPr marL="457082" lvl="2" indent="-228541" algn="l" defTabSz="914166" rtl="0" eaLnBrk="1" latinLnBrk="0" hangingPunct="1">
              <a:spcBef>
                <a:spcPct val="20000"/>
              </a:spcBef>
              <a:spcAft>
                <a:spcPts val="816"/>
              </a:spcAft>
              <a:buFont typeface="Arial" pitchFamily="34" charset="0"/>
              <a:buChar char="•"/>
            </a:pPr>
            <a:r>
              <a:rPr lang="en-US" dirty="0"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49634120"/>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7113524"/>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99142036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165911206"/>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2428715814"/>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smtClean="0"/>
              <a:t>Click to edit Master title style</a:t>
            </a:r>
            <a:endParaRPr lang="en-US" dirty="0"/>
          </a:p>
        </p:txBody>
      </p:sp>
    </p:spTree>
    <p:extLst>
      <p:ext uri="{BB962C8B-B14F-4D97-AF65-F5344CB8AC3E}">
        <p14:creationId xmlns:p14="http://schemas.microsoft.com/office/powerpoint/2010/main" val="239016138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6735894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410687508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66105043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261358710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image" Target="../media/image1.png"/><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214" r:id="rId2"/>
    <p:sldLayoutId id="2147484086" r:id="rId3"/>
    <p:sldLayoutId id="2147484206" r:id="rId4"/>
    <p:sldLayoutId id="2147484195" r:id="rId5"/>
    <p:sldLayoutId id="2147484207" r:id="rId6"/>
    <p:sldLayoutId id="2147484216" r:id="rId7"/>
    <p:sldLayoutId id="2147484217" r:id="rId8"/>
    <p:sldLayoutId id="2147484218" r:id="rId9"/>
    <p:sldLayoutId id="2147484212" r:id="rId10"/>
    <p:sldLayoutId id="2147484093" r:id="rId11"/>
    <p:sldLayoutId id="2147484213" r:id="rId12"/>
    <p:sldLayoutId id="2147484215" r:id="rId13"/>
    <p:sldLayoutId id="2147484203" r:id="rId14"/>
    <p:sldLayoutId id="2147484234" r:id="rId15"/>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9"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29" userDrawn="1">
          <p15:clr>
            <a:srgbClr val="5ACBF0"/>
          </p15:clr>
        </p15:guide>
        <p15:guide id="11" pos="4205"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3" userDrawn="1">
          <p15:clr>
            <a:srgbClr val="5ACBF0"/>
          </p15:clr>
        </p15:guide>
        <p15:guide id="18" orient="horz" pos="1339" userDrawn="1">
          <p15:clr>
            <a:srgbClr val="5ACBF0"/>
          </p15:clr>
        </p15:guide>
        <p15:guide id="19" orient="horz" pos="1915" userDrawn="1">
          <p15:clr>
            <a:srgbClr val="5ACBF0"/>
          </p15:clr>
        </p15:guide>
        <p15:guide id="20" orient="horz" pos="2491" userDrawn="1">
          <p15:clr>
            <a:srgbClr val="5ACBF0"/>
          </p15:clr>
        </p15:guide>
        <p15:guide id="21" orient="horz" pos="3067" userDrawn="1">
          <p15:clr>
            <a:srgbClr val="5ACBF0"/>
          </p15:clr>
        </p15:guide>
        <p15:guide id="22" orient="horz" pos="3643"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104" userDrawn="1">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4"/>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2980749296"/>
      </p:ext>
    </p:extLst>
  </p:cSld>
  <p:clrMap bg1="dk1" tx1="lt1" bg2="dk2" tx2="lt2" accent1="accent1" accent2="accent2" accent3="accent3" accent4="accent4" accent5="accent5" accent6="accent6" hlink="hlink" folHlink="folHlink"/>
  <p:sldLayoutIdLst>
    <p:sldLayoutId id="2147484220" r:id="rId1"/>
    <p:sldLayoutId id="2147484221" r:id="rId2"/>
    <p:sldLayoutId id="2147484222" r:id="rId3"/>
    <p:sldLayoutId id="2147484223" r:id="rId4"/>
    <p:sldLayoutId id="2147484224" r:id="rId5"/>
    <p:sldLayoutId id="2147484225" r:id="rId6"/>
    <p:sldLayoutId id="2147484226" r:id="rId7"/>
    <p:sldLayoutId id="2147484227" r:id="rId8"/>
    <p:sldLayoutId id="2147484228" r:id="rId9"/>
    <p:sldLayoutId id="2147484229" r:id="rId10"/>
    <p:sldLayoutId id="2147484230" r:id="rId11"/>
    <p:sldLayoutId id="2147484232" r:id="rId12"/>
    <p:sldLayoutId id="2147484233" r:id="rId13"/>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code.angularjs.org/"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15775478"/>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73050" y="6079032"/>
            <a:ext cx="11888788"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lumMod val="75000"/>
                        <a:lumOff val="25000"/>
                      </a:schemeClr>
                    </a:gs>
                    <a:gs pos="100000">
                      <a:schemeClr val="tx1">
                        <a:lumMod val="75000"/>
                        <a:lumOff val="25000"/>
                      </a:schemeClr>
                    </a:gs>
                  </a:gsLst>
                  <a:lin ang="5400000" scaled="0"/>
                </a:gradFill>
                <a:cs typeface="Segoe UI" pitchFamily="34" charset="0"/>
              </a:rPr>
              <a:t>© </a:t>
            </a:r>
            <a:r>
              <a:rPr lang="en-US" sz="700" dirty="0" smtClean="0">
                <a:gradFill>
                  <a:gsLst>
                    <a:gs pos="0">
                      <a:schemeClr val="tx1">
                        <a:lumMod val="75000"/>
                        <a:lumOff val="25000"/>
                      </a:schemeClr>
                    </a:gs>
                    <a:gs pos="100000">
                      <a:schemeClr val="tx1">
                        <a:lumMod val="75000"/>
                        <a:lumOff val="25000"/>
                      </a:schemeClr>
                    </a:gs>
                  </a:gsLst>
                  <a:lin ang="5400000" scaled="0"/>
                </a:gradFill>
                <a:cs typeface="Segoe UI" pitchFamily="34" charset="0"/>
              </a:rPr>
              <a:t>2014 </a:t>
            </a:r>
            <a:r>
              <a:rPr lang="en-US" sz="700" dirty="0">
                <a:gradFill>
                  <a:gsLst>
                    <a:gs pos="0">
                      <a:schemeClr val="tx1">
                        <a:lumMod val="75000"/>
                        <a:lumOff val="25000"/>
                      </a:schemeClr>
                    </a:gs>
                    <a:gs pos="100000">
                      <a:schemeClr val="tx1">
                        <a:lumMod val="75000"/>
                        <a:lumOff val="25000"/>
                      </a:schemeClr>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chemeClr val="tx1">
                        <a:lumMod val="75000"/>
                        <a:lumOff val="25000"/>
                      </a:schemeClr>
                    </a:gs>
                    <a:gs pos="100000">
                      <a:schemeClr val="tx1">
                        <a:lumMod val="75000"/>
                        <a:lumOff val="25000"/>
                      </a:schemeClr>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232" y="3103733"/>
            <a:ext cx="3687046" cy="787059"/>
          </a:xfrm>
          <a:prstGeom prst="rect">
            <a:avLst/>
          </a:prstGeom>
        </p:spPr>
      </p:pic>
    </p:spTree>
    <p:extLst>
      <p:ext uri="{BB962C8B-B14F-4D97-AF65-F5344CB8AC3E}">
        <p14:creationId xmlns:p14="http://schemas.microsoft.com/office/powerpoint/2010/main" val="1222334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2"/>
          </p:nvPr>
        </p:nvSpPr>
        <p:spPr>
          <a:xfrm>
            <a:off x="276226" y="5783263"/>
            <a:ext cx="4113232" cy="903287"/>
          </a:xfrm>
        </p:spPr>
        <p:txBody>
          <a:bodyPr/>
          <a:lstStyle/>
          <a:p>
            <a:r>
              <a:rPr lang="en-US" dirty="0" smtClean="0"/>
              <a:t>David </a:t>
            </a:r>
            <a:r>
              <a:rPr lang="en-US" b="1" dirty="0" smtClean="0"/>
              <a:t>CATUHE</a:t>
            </a:r>
          </a:p>
          <a:p>
            <a:r>
              <a:rPr lang="en-US" dirty="0" smtClean="0"/>
              <a:t>Senior Program Manager</a:t>
            </a:r>
          </a:p>
          <a:p>
            <a:r>
              <a:rPr lang="en-US" dirty="0" smtClean="0"/>
              <a:t>@</a:t>
            </a:r>
            <a:r>
              <a:rPr lang="en-US" dirty="0" err="1" smtClean="0"/>
              <a:t>deltakosh</a:t>
            </a:r>
            <a:endParaRPr lang="en-US" dirty="0"/>
          </a:p>
        </p:txBody>
      </p:sp>
      <p:sp>
        <p:nvSpPr>
          <p:cNvPr id="2" name="Title 1"/>
          <p:cNvSpPr>
            <a:spLocks noGrp="1"/>
          </p:cNvSpPr>
          <p:nvPr>
            <p:ph type="ctrTitle"/>
          </p:nvPr>
        </p:nvSpPr>
        <p:spPr/>
        <p:txBody>
          <a:bodyPr/>
          <a:lstStyle/>
          <a:p>
            <a:r>
              <a:rPr lang="en-US" dirty="0"/>
              <a:t>Building a Single Page Application with ASP.NET and </a:t>
            </a:r>
            <a:r>
              <a:rPr lang="en-US" dirty="0" smtClean="0"/>
              <a:t>Angular.js</a:t>
            </a:r>
            <a:endParaRPr lang="en-US" dirty="0"/>
          </a:p>
        </p:txBody>
      </p:sp>
      <p:sp>
        <p:nvSpPr>
          <p:cNvPr id="4" name="Subtitle 2"/>
          <p:cNvSpPr txBox="1">
            <a:spLocks/>
          </p:cNvSpPr>
          <p:nvPr/>
        </p:nvSpPr>
        <p:spPr>
          <a:xfrm>
            <a:off x="4389458" y="5783262"/>
            <a:ext cx="4113232" cy="903287"/>
          </a:xfrm>
          <a:prstGeom prst="rect">
            <a:avLst/>
          </a:prstGeom>
          <a:noFill/>
        </p:spPr>
        <p:txBody>
          <a:bodyPr vert="horz" wrap="square" lIns="146304" tIns="109728" rIns="146304" bIns="109728" rtlCol="0" anchor="b">
            <a:noAutofit/>
          </a:bodyPr>
          <a:lstStyle>
            <a:lvl1pPr marL="0" marR="0" indent="0" algn="l" defTabSz="932742" rtl="0" eaLnBrk="1" fontAlgn="auto" latinLnBrk="0" hangingPunct="1">
              <a:lnSpc>
                <a:spcPct val="90000"/>
              </a:lnSpc>
              <a:spcBef>
                <a:spcPts val="0"/>
              </a:spcBef>
              <a:spcAft>
                <a:spcPts val="0"/>
              </a:spcAft>
              <a:buClr>
                <a:schemeClr val="tx1"/>
              </a:buClr>
              <a:buSzPct val="90000"/>
              <a:buFont typeface="Wingdings" panose="05000000000000000000" pitchFamily="2" charset="2"/>
              <a:buNone/>
              <a:tabLst/>
              <a:defRPr sz="2000" kern="1200" spc="0" baseline="0">
                <a:gradFill>
                  <a:gsLst>
                    <a:gs pos="0">
                      <a:schemeClr val="tx1"/>
                    </a:gs>
                    <a:gs pos="100000">
                      <a:schemeClr val="tx1"/>
                    </a:gs>
                  </a:gsLst>
                  <a:lin ang="5400000" scaled="0"/>
                </a:gradFill>
                <a:latin typeface="+mn-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Jon </a:t>
            </a:r>
            <a:r>
              <a:rPr lang="en-US" b="1" dirty="0" smtClean="0"/>
              <a:t>GALLOWAY</a:t>
            </a:r>
          </a:p>
          <a:p>
            <a:r>
              <a:rPr lang="en-US" dirty="0" smtClean="0"/>
              <a:t>Senior SDE</a:t>
            </a:r>
          </a:p>
          <a:p>
            <a:r>
              <a:rPr lang="en-US" dirty="0" smtClean="0"/>
              <a:t>@</a:t>
            </a:r>
            <a:r>
              <a:rPr lang="en-US" dirty="0" err="1" smtClean="0"/>
              <a:t>jongalloway</a:t>
            </a:r>
            <a:endParaRPr lang="en-US" dirty="0"/>
          </a:p>
        </p:txBody>
      </p:sp>
    </p:spTree>
    <p:extLst>
      <p:ext uri="{BB962C8B-B14F-4D97-AF65-F5344CB8AC3E}">
        <p14:creationId xmlns:p14="http://schemas.microsoft.com/office/powerpoint/2010/main" val="1257474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First contact with Angular.js</a:t>
            </a:r>
          </a:p>
          <a:p>
            <a:r>
              <a:rPr lang="en-US" dirty="0" smtClean="0"/>
              <a:t>Getting data</a:t>
            </a:r>
          </a:p>
          <a:p>
            <a:r>
              <a:rPr lang="en-US" dirty="0" smtClean="0"/>
              <a:t>Routing and views</a:t>
            </a:r>
          </a:p>
          <a:p>
            <a:r>
              <a:rPr lang="en-US" dirty="0"/>
              <a:t>ASP.NET Web API</a:t>
            </a:r>
          </a:p>
          <a:p>
            <a:r>
              <a:rPr lang="en-US" dirty="0" smtClean="0"/>
              <a:t>Real-time synchronization</a:t>
            </a:r>
          </a:p>
          <a:p>
            <a:r>
              <a:rPr lang="en-US" dirty="0" smtClean="0"/>
              <a:t>Debug &amp; Deployment</a:t>
            </a:r>
            <a:endParaRPr lang="en-US" dirty="0"/>
          </a:p>
        </p:txBody>
      </p:sp>
      <p:pic>
        <p:nvPicPr>
          <p:cNvPr id="4" name="Picture Placeholder 3"/>
          <p:cNvPicPr>
            <a:picLocks noGrp="1" noChangeAspect="1"/>
          </p:cNvPicPr>
          <p:nvPr>
            <p:ph type="pic" sz="quarter" idx="16"/>
          </p:nvPr>
        </p:nvPicPr>
        <p:blipFill rotWithShape="1">
          <a:blip r:embed="rId3" cstate="email">
            <a:extLst>
              <a:ext uri="{28A0092B-C50C-407E-A947-70E740481C1C}">
                <a14:useLocalDpi xmlns:a14="http://schemas.microsoft.com/office/drawing/2010/main"/>
              </a:ext>
            </a:extLst>
          </a:blip>
          <a:srcRect l="16545" r="16545"/>
          <a:stretch/>
        </p:blipFill>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98026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b="1" dirty="0" smtClean="0"/>
              <a:t>MVC</a:t>
            </a:r>
            <a:r>
              <a:rPr lang="en-US" dirty="0" smtClean="0"/>
              <a:t> framework</a:t>
            </a:r>
          </a:p>
          <a:p>
            <a:r>
              <a:rPr lang="en-US" dirty="0" smtClean="0"/>
              <a:t>For </a:t>
            </a:r>
            <a:r>
              <a:rPr lang="en-US" b="1" dirty="0" smtClean="0"/>
              <a:t>S</a:t>
            </a:r>
            <a:r>
              <a:rPr lang="en-US" dirty="0" smtClean="0"/>
              <a:t>ingle </a:t>
            </a:r>
            <a:r>
              <a:rPr lang="en-US" b="1" dirty="0" smtClean="0"/>
              <a:t>P</a:t>
            </a:r>
            <a:r>
              <a:rPr lang="en-US" dirty="0" smtClean="0"/>
              <a:t>age </a:t>
            </a:r>
            <a:r>
              <a:rPr lang="en-US" b="1" dirty="0" smtClean="0"/>
              <a:t>A</a:t>
            </a:r>
            <a:r>
              <a:rPr lang="en-US" dirty="0" smtClean="0"/>
              <a:t>pplication</a:t>
            </a:r>
            <a:br>
              <a:rPr lang="en-US" dirty="0" smtClean="0"/>
            </a:br>
            <a:r>
              <a:rPr lang="en-US" dirty="0" smtClean="0"/>
              <a:t/>
            </a:r>
            <a:br>
              <a:rPr lang="en-US" dirty="0" smtClean="0"/>
            </a:br>
            <a:r>
              <a:rPr lang="en-US" dirty="0" smtClean="0"/>
              <a:t>You need only one script file:</a:t>
            </a:r>
          </a:p>
          <a:p>
            <a:r>
              <a:rPr lang="en-US" sz="2400" dirty="0">
                <a:solidFill>
                  <a:srgbClr val="0000FF"/>
                </a:solidFill>
                <a:highlight>
                  <a:srgbClr val="FFFFFF"/>
                </a:highlight>
                <a:latin typeface="Consolas" panose="020B0609020204030204" pitchFamily="49" charset="0"/>
              </a:rPr>
              <a:t>&lt;</a:t>
            </a:r>
            <a:r>
              <a:rPr lang="en-US" sz="2400" dirty="0">
                <a:solidFill>
                  <a:srgbClr val="800000"/>
                </a:solidFill>
                <a:highlight>
                  <a:srgbClr val="FFFFFF"/>
                </a:highlight>
                <a:latin typeface="Consolas" panose="020B0609020204030204" pitchFamily="49" charset="0"/>
              </a:rPr>
              <a:t>script</a:t>
            </a:r>
            <a:r>
              <a:rPr lang="en-US" sz="2400" dirty="0">
                <a:solidFill>
                  <a:srgbClr val="000000"/>
                </a:solidFill>
                <a:highlight>
                  <a:srgbClr val="FFFFFF"/>
                </a:highlight>
                <a:latin typeface="Consolas" panose="020B0609020204030204" pitchFamily="49" charset="0"/>
              </a:rPr>
              <a:t> </a:t>
            </a:r>
            <a:r>
              <a:rPr lang="en-US" sz="2400" dirty="0" err="1">
                <a:solidFill>
                  <a:srgbClr val="FF0000"/>
                </a:solidFill>
                <a:highlight>
                  <a:srgbClr val="FFFFFF"/>
                </a:highlight>
                <a:latin typeface="Consolas" panose="020B0609020204030204" pitchFamily="49" charset="0"/>
              </a:rPr>
              <a:t>src</a:t>
            </a:r>
            <a:r>
              <a:rPr lang="en-US" sz="2400" dirty="0">
                <a:solidFill>
                  <a:srgbClr val="0000FF"/>
                </a:solidFill>
                <a:highlight>
                  <a:srgbClr val="FFFFFF"/>
                </a:highlight>
                <a:latin typeface="Consolas" panose="020B0609020204030204" pitchFamily="49" charset="0"/>
              </a:rPr>
              <a:t>="angular.min.js"&gt;&lt;/</a:t>
            </a:r>
            <a:r>
              <a:rPr lang="en-US" sz="2400" dirty="0" smtClean="0">
                <a:solidFill>
                  <a:srgbClr val="800000"/>
                </a:solidFill>
                <a:highlight>
                  <a:srgbClr val="FFFFFF"/>
                </a:highlight>
                <a:latin typeface="Consolas" panose="020B0609020204030204" pitchFamily="49" charset="0"/>
              </a:rPr>
              <a:t>script</a:t>
            </a:r>
            <a:r>
              <a:rPr lang="en-US" sz="2400" dirty="0" smtClean="0">
                <a:solidFill>
                  <a:srgbClr val="0000FF"/>
                </a:solidFill>
                <a:highlight>
                  <a:srgbClr val="FFFFFF"/>
                </a:highlight>
                <a:latin typeface="Consolas" panose="020B0609020204030204" pitchFamily="49" charset="0"/>
              </a:rPr>
              <a:t>&gt;</a:t>
            </a:r>
          </a:p>
          <a:p>
            <a:r>
              <a:rPr lang="en-US" dirty="0" smtClean="0"/>
              <a:t/>
            </a:r>
            <a:br>
              <a:rPr lang="en-US" dirty="0" smtClean="0"/>
            </a:br>
            <a:r>
              <a:rPr lang="en-US" dirty="0" smtClean="0"/>
              <a:t>Latest version here:</a:t>
            </a:r>
          </a:p>
          <a:p>
            <a:r>
              <a:rPr lang="en-US" dirty="0">
                <a:hlinkClick r:id="rId3"/>
              </a:rPr>
              <a:t>http://code.angularjs.org</a:t>
            </a:r>
            <a:r>
              <a:rPr lang="en-US" dirty="0" smtClean="0">
                <a:hlinkClick r:id="rId3"/>
              </a:rPr>
              <a:t>/</a:t>
            </a:r>
            <a:endParaRPr lang="en-US" dirty="0"/>
          </a:p>
          <a:p>
            <a:endParaRPr lang="en-US" sz="2400" dirty="0"/>
          </a:p>
        </p:txBody>
      </p:sp>
      <p:sp>
        <p:nvSpPr>
          <p:cNvPr id="5" name="Title 4"/>
          <p:cNvSpPr>
            <a:spLocks noGrp="1"/>
          </p:cNvSpPr>
          <p:nvPr>
            <p:ph type="ctrTitle"/>
          </p:nvPr>
        </p:nvSpPr>
        <p:spPr/>
        <p:txBody>
          <a:bodyPr/>
          <a:lstStyle/>
          <a:p>
            <a:r>
              <a:rPr lang="en-US" dirty="0" smtClean="0"/>
              <a:t>First contact with Angular.js</a:t>
            </a:r>
            <a:endParaRPr lang="en-US" dirty="0"/>
          </a:p>
        </p:txBody>
      </p:sp>
    </p:spTree>
    <p:extLst>
      <p:ext uri="{BB962C8B-B14F-4D97-AF65-F5344CB8AC3E}">
        <p14:creationId xmlns:p14="http://schemas.microsoft.com/office/powerpoint/2010/main" val="250779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Module</a:t>
            </a:r>
          </a:p>
          <a:p>
            <a:r>
              <a:rPr lang="en-US" dirty="0" smtClean="0"/>
              <a:t>Controllers</a:t>
            </a:r>
          </a:p>
          <a:p>
            <a:r>
              <a:rPr lang="en-US" dirty="0" smtClean="0"/>
              <a:t>Dependencies </a:t>
            </a:r>
            <a:r>
              <a:rPr lang="en-US" dirty="0" smtClean="0"/>
              <a:t>Injection</a:t>
            </a:r>
            <a:endParaRPr lang="en-US" dirty="0" smtClean="0"/>
          </a:p>
        </p:txBody>
      </p:sp>
      <p:sp>
        <p:nvSpPr>
          <p:cNvPr id="5" name="Title 4"/>
          <p:cNvSpPr>
            <a:spLocks noGrp="1"/>
          </p:cNvSpPr>
          <p:nvPr>
            <p:ph type="ctrTitle"/>
          </p:nvPr>
        </p:nvSpPr>
        <p:spPr/>
        <p:txBody>
          <a:bodyPr/>
          <a:lstStyle/>
          <a:p>
            <a:r>
              <a:rPr lang="en-US" dirty="0" smtClean="0"/>
              <a:t>First contact with Angular.js</a:t>
            </a:r>
            <a:endParaRPr lang="en-US" dirty="0"/>
          </a:p>
        </p:txBody>
      </p:sp>
      <p:sp>
        <p:nvSpPr>
          <p:cNvPr id="8" name="Rectangle 7"/>
          <p:cNvSpPr/>
          <p:nvPr/>
        </p:nvSpPr>
        <p:spPr bwMode="auto">
          <a:xfrm>
            <a:off x="9784358" y="205458"/>
            <a:ext cx="2652117" cy="4571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angular.js</a:t>
            </a:r>
          </a:p>
        </p:txBody>
      </p:sp>
    </p:spTree>
    <p:extLst>
      <p:ext uri="{BB962C8B-B14F-4D97-AF65-F5344CB8AC3E}">
        <p14:creationId xmlns:p14="http://schemas.microsoft.com/office/powerpoint/2010/main" val="774633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$http</a:t>
            </a:r>
          </a:p>
          <a:p>
            <a:r>
              <a:rPr lang="en-US" dirty="0" smtClean="0"/>
              <a:t>$resources</a:t>
            </a:r>
          </a:p>
          <a:p>
            <a:r>
              <a:rPr lang="en-US" dirty="0"/>
              <a:t>Filters</a:t>
            </a:r>
          </a:p>
          <a:p>
            <a:endParaRPr lang="en-US" dirty="0" smtClean="0"/>
          </a:p>
        </p:txBody>
      </p:sp>
      <p:sp>
        <p:nvSpPr>
          <p:cNvPr id="5" name="Title 4"/>
          <p:cNvSpPr>
            <a:spLocks noGrp="1"/>
          </p:cNvSpPr>
          <p:nvPr>
            <p:ph type="ctrTitle"/>
          </p:nvPr>
        </p:nvSpPr>
        <p:spPr/>
        <p:txBody>
          <a:bodyPr/>
          <a:lstStyle/>
          <a:p>
            <a:r>
              <a:rPr lang="en-US" dirty="0" smtClean="0"/>
              <a:t>Getting data</a:t>
            </a:r>
            <a:endParaRPr lang="en-US" dirty="0"/>
          </a:p>
        </p:txBody>
      </p:sp>
      <p:sp>
        <p:nvSpPr>
          <p:cNvPr id="6" name="Rectangle 5"/>
          <p:cNvSpPr/>
          <p:nvPr/>
        </p:nvSpPr>
        <p:spPr bwMode="auto">
          <a:xfrm>
            <a:off x="9784358" y="205458"/>
            <a:ext cx="2652117" cy="4571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angular.js</a:t>
            </a:r>
          </a:p>
        </p:txBody>
      </p:sp>
      <p:sp>
        <p:nvSpPr>
          <p:cNvPr id="7" name="Rectangle 6"/>
          <p:cNvSpPr/>
          <p:nvPr/>
        </p:nvSpPr>
        <p:spPr bwMode="auto">
          <a:xfrm>
            <a:off x="9784358" y="800977"/>
            <a:ext cx="2652117" cy="4571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angular-resource.js</a:t>
            </a:r>
          </a:p>
        </p:txBody>
      </p:sp>
    </p:spTree>
    <p:extLst>
      <p:ext uri="{BB962C8B-B14F-4D97-AF65-F5344CB8AC3E}">
        <p14:creationId xmlns:p14="http://schemas.microsoft.com/office/powerpoint/2010/main" val="4202051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9784358" y="1396496"/>
            <a:ext cx="2652117" cy="4571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angular-animate.js</a:t>
            </a:r>
          </a:p>
        </p:txBody>
      </p:sp>
      <p:sp>
        <p:nvSpPr>
          <p:cNvPr id="2" name="Text Placeholder 1"/>
          <p:cNvSpPr>
            <a:spLocks noGrp="1"/>
          </p:cNvSpPr>
          <p:nvPr>
            <p:ph type="body" sz="quarter" idx="15"/>
          </p:nvPr>
        </p:nvSpPr>
        <p:spPr>
          <a:xfrm>
            <a:off x="4846638" y="3040063"/>
            <a:ext cx="7315134" cy="914400"/>
          </a:xfrm>
        </p:spPr>
        <p:txBody>
          <a:bodyPr/>
          <a:lstStyle/>
          <a:p>
            <a:r>
              <a:rPr lang="en-US" b="1" dirty="0" smtClean="0"/>
              <a:t>SPA</a:t>
            </a:r>
            <a:r>
              <a:rPr lang="en-US" dirty="0" smtClean="0"/>
              <a:t> uses views to build UI</a:t>
            </a:r>
          </a:p>
          <a:p>
            <a:r>
              <a:rPr lang="en-US" b="1" dirty="0" smtClean="0"/>
              <a:t>Angular.js</a:t>
            </a:r>
            <a:r>
              <a:rPr lang="en-US" dirty="0" smtClean="0"/>
              <a:t> uses routing to define </a:t>
            </a:r>
            <a:r>
              <a:rPr lang="en-US" dirty="0" smtClean="0"/>
              <a:t>views</a:t>
            </a:r>
          </a:p>
          <a:p>
            <a:r>
              <a:rPr lang="en-US" dirty="0" smtClean="0"/>
              <a:t>Animations</a:t>
            </a:r>
            <a:endParaRPr lang="en-US" dirty="0"/>
          </a:p>
        </p:txBody>
      </p:sp>
      <p:sp>
        <p:nvSpPr>
          <p:cNvPr id="5" name="Title 4"/>
          <p:cNvSpPr>
            <a:spLocks noGrp="1"/>
          </p:cNvSpPr>
          <p:nvPr>
            <p:ph type="ctrTitle"/>
          </p:nvPr>
        </p:nvSpPr>
        <p:spPr/>
        <p:txBody>
          <a:bodyPr/>
          <a:lstStyle/>
          <a:p>
            <a:r>
              <a:rPr lang="en-US" dirty="0" smtClean="0"/>
              <a:t>Routing and views</a:t>
            </a:r>
            <a:endParaRPr lang="en-US" dirty="0"/>
          </a:p>
        </p:txBody>
      </p:sp>
      <p:sp>
        <p:nvSpPr>
          <p:cNvPr id="7" name="Rectangle 6"/>
          <p:cNvSpPr/>
          <p:nvPr/>
        </p:nvSpPr>
        <p:spPr bwMode="auto">
          <a:xfrm>
            <a:off x="9784357" y="1942799"/>
            <a:ext cx="2652117" cy="4571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angular-route.js</a:t>
            </a:r>
          </a:p>
        </p:txBody>
      </p:sp>
      <p:sp>
        <p:nvSpPr>
          <p:cNvPr id="8" name="Rectangle 7"/>
          <p:cNvSpPr/>
          <p:nvPr/>
        </p:nvSpPr>
        <p:spPr bwMode="auto">
          <a:xfrm>
            <a:off x="9784358" y="205458"/>
            <a:ext cx="2652117" cy="4571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angular.js</a:t>
            </a:r>
          </a:p>
        </p:txBody>
      </p:sp>
      <p:sp>
        <p:nvSpPr>
          <p:cNvPr id="9" name="Rectangle 8"/>
          <p:cNvSpPr/>
          <p:nvPr/>
        </p:nvSpPr>
        <p:spPr bwMode="auto">
          <a:xfrm>
            <a:off x="9784358" y="800977"/>
            <a:ext cx="2652117" cy="4571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angular-resource.js</a:t>
            </a:r>
          </a:p>
        </p:txBody>
      </p:sp>
    </p:spTree>
    <p:extLst>
      <p:ext uri="{BB962C8B-B14F-4D97-AF65-F5344CB8AC3E}">
        <p14:creationId xmlns:p14="http://schemas.microsoft.com/office/powerpoint/2010/main" val="158409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72843" y="94490"/>
            <a:ext cx="11300393" cy="1351952"/>
          </a:xfrm>
        </p:spPr>
        <p:txBody>
          <a:bodyPr>
            <a:noAutofit/>
          </a:bodyPr>
          <a:lstStyle/>
          <a:p>
            <a:r>
              <a:rPr lang="en-US" dirty="0" smtClean="0"/>
              <a:t>ASP.NET </a:t>
            </a:r>
            <a:r>
              <a:rPr lang="en-US" dirty="0"/>
              <a:t>Web </a:t>
            </a:r>
            <a:r>
              <a:rPr lang="en-US" dirty="0" smtClean="0"/>
              <a:t>API and HTTP Services</a:t>
            </a:r>
            <a:endParaRPr lang="en-US" dirty="0"/>
          </a:p>
        </p:txBody>
      </p:sp>
      <p:sp>
        <p:nvSpPr>
          <p:cNvPr id="4" name="Rectangle 3"/>
          <p:cNvSpPr/>
          <p:nvPr/>
        </p:nvSpPr>
        <p:spPr bwMode="auto">
          <a:xfrm>
            <a:off x="1436379" y="4938260"/>
            <a:ext cx="9585088" cy="1055880"/>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3930" tIns="41966" rIns="83930" bIns="41966" numCol="1" rtlCol="0" anchor="ctr" anchorCtr="0" compatLnSpc="1">
            <a:prstTxWarp prst="textNoShape">
              <a:avLst/>
            </a:prstTxWarp>
          </a:bodyPr>
          <a:lstStyle/>
          <a:p>
            <a:pPr algn="ctr" defTabSz="839061" fontAlgn="base">
              <a:spcBef>
                <a:spcPct val="0"/>
              </a:spcBef>
              <a:spcAft>
                <a:spcPct val="0"/>
              </a:spcAft>
            </a:pPr>
            <a:endParaRPr lang="en-US" sz="1652" dirty="0">
              <a:gradFill>
                <a:gsLst>
                  <a:gs pos="0">
                    <a:srgbClr val="FFFFFF"/>
                  </a:gs>
                  <a:gs pos="100000">
                    <a:srgbClr val="FFFFFF"/>
                  </a:gs>
                </a:gsLst>
                <a:lin ang="5400000" scaled="0"/>
              </a:gradFill>
            </a:endParaRPr>
          </a:p>
        </p:txBody>
      </p:sp>
      <p:sp>
        <p:nvSpPr>
          <p:cNvPr id="17" name="TextBox 28"/>
          <p:cNvSpPr txBox="1"/>
          <p:nvPr/>
        </p:nvSpPr>
        <p:spPr>
          <a:xfrm>
            <a:off x="2490733" y="5190866"/>
            <a:ext cx="7462803" cy="526442"/>
          </a:xfrm>
          <a:prstGeom prst="rect">
            <a:avLst/>
          </a:prstGeom>
          <a:noFill/>
        </p:spPr>
        <p:txBody>
          <a:bodyPr wrap="square"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2754" dirty="0">
                <a:solidFill>
                  <a:srgbClr val="FFFFFF">
                    <a:alpha val="99000"/>
                  </a:srgbClr>
                </a:solidFill>
              </a:rPr>
              <a:t>ASP.NET Core</a:t>
            </a:r>
          </a:p>
        </p:txBody>
      </p:sp>
      <p:grpSp>
        <p:nvGrpSpPr>
          <p:cNvPr id="2" name="Group 1"/>
          <p:cNvGrpSpPr/>
          <p:nvPr/>
        </p:nvGrpSpPr>
        <p:grpSpPr>
          <a:xfrm>
            <a:off x="8521525" y="3030960"/>
            <a:ext cx="2499942" cy="1815883"/>
            <a:chOff x="6450162" y="1837082"/>
            <a:chExt cx="2042622" cy="1483699"/>
          </a:xfrm>
          <a:solidFill>
            <a:srgbClr val="7D7D7D"/>
          </a:solidFill>
        </p:grpSpPr>
        <p:sp>
          <p:nvSpPr>
            <p:cNvPr id="41" name="Rectangle 40"/>
            <p:cNvSpPr/>
            <p:nvPr/>
          </p:nvSpPr>
          <p:spPr>
            <a:xfrm>
              <a:off x="6450162" y="2602822"/>
              <a:ext cx="2042622" cy="71795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3930" tIns="41966" rIns="83930" bIns="41966" numCol="1" rtlCol="0" anchor="ctr" anchorCtr="0" compatLnSpc="1">
              <a:prstTxWarp prst="textNoShape">
                <a:avLst/>
              </a:prstTxWarp>
            </a:bodyPr>
            <a:lstStyle/>
            <a:p>
              <a:pPr algn="ctr" defTabSz="839061" fontAlgn="base">
                <a:spcBef>
                  <a:spcPct val="0"/>
                </a:spcBef>
                <a:spcAft>
                  <a:spcPct val="0"/>
                </a:spcAft>
              </a:pPr>
              <a:r>
                <a:rPr lang="en-US" sz="2856" dirty="0">
                  <a:gradFill>
                    <a:gsLst>
                      <a:gs pos="0">
                        <a:srgbClr val="FFFFFF"/>
                      </a:gs>
                      <a:gs pos="100000">
                        <a:srgbClr val="FFFFFF"/>
                      </a:gs>
                    </a:gsLst>
                    <a:lin ang="5400000" scaled="0"/>
                  </a:gradFill>
                </a:rPr>
                <a:t>Web API</a:t>
              </a:r>
            </a:p>
          </p:txBody>
        </p:sp>
        <p:sp>
          <p:nvSpPr>
            <p:cNvPr id="42" name="Rectangle 41"/>
            <p:cNvSpPr/>
            <p:nvPr/>
          </p:nvSpPr>
          <p:spPr>
            <a:xfrm>
              <a:off x="6450162" y="1850820"/>
              <a:ext cx="1017438" cy="65583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3930" tIns="41966" rIns="83930" bIns="41966" numCol="1" rtlCol="0" anchor="ctr" anchorCtr="0" compatLnSpc="1">
              <a:prstTxWarp prst="textNoShape">
                <a:avLst/>
              </a:prstTxWarp>
            </a:bodyPr>
            <a:lstStyle/>
            <a:p>
              <a:pPr algn="ctr" defTabSz="839061" fontAlgn="base">
                <a:spcBef>
                  <a:spcPct val="0"/>
                </a:spcBef>
                <a:spcAft>
                  <a:spcPct val="0"/>
                </a:spcAft>
              </a:pPr>
              <a:r>
                <a:rPr lang="en-US" sz="2856" dirty="0">
                  <a:gradFill>
                    <a:gsLst>
                      <a:gs pos="0">
                        <a:srgbClr val="FFFFFF"/>
                      </a:gs>
                      <a:gs pos="100000">
                        <a:srgbClr val="FFFFFF"/>
                      </a:gs>
                    </a:gsLst>
                    <a:lin ang="5400000" scaled="0"/>
                  </a:gradFill>
                </a:rPr>
                <a:t>JSON</a:t>
              </a:r>
            </a:p>
          </p:txBody>
        </p:sp>
        <p:sp>
          <p:nvSpPr>
            <p:cNvPr id="44" name="Rectangle 43"/>
            <p:cNvSpPr/>
            <p:nvPr/>
          </p:nvSpPr>
          <p:spPr>
            <a:xfrm>
              <a:off x="7562449" y="1837082"/>
              <a:ext cx="930335" cy="669568"/>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3930" tIns="41966" rIns="83930" bIns="41966" numCol="1" rtlCol="0" anchor="ctr" anchorCtr="0" compatLnSpc="1">
              <a:prstTxWarp prst="textNoShape">
                <a:avLst/>
              </a:prstTxWarp>
            </a:bodyPr>
            <a:lstStyle/>
            <a:p>
              <a:pPr algn="ctr" defTabSz="839061" fontAlgn="base">
                <a:spcBef>
                  <a:spcPct val="0"/>
                </a:spcBef>
                <a:spcAft>
                  <a:spcPct val="0"/>
                </a:spcAft>
              </a:pPr>
              <a:r>
                <a:rPr lang="en-US" sz="2856" dirty="0">
                  <a:gradFill>
                    <a:gsLst>
                      <a:gs pos="0">
                        <a:srgbClr val="FFFFFF"/>
                      </a:gs>
                      <a:gs pos="100000">
                        <a:srgbClr val="FFFFFF"/>
                      </a:gs>
                    </a:gsLst>
                    <a:lin ang="5400000" scaled="0"/>
                  </a:gradFill>
                </a:rPr>
                <a:t>XML</a:t>
              </a:r>
            </a:p>
          </p:txBody>
        </p:sp>
      </p:grpSp>
      <p:grpSp>
        <p:nvGrpSpPr>
          <p:cNvPr id="12" name="Group 11"/>
          <p:cNvGrpSpPr/>
          <p:nvPr/>
        </p:nvGrpSpPr>
        <p:grpSpPr>
          <a:xfrm>
            <a:off x="1413552" y="3043143"/>
            <a:ext cx="7014714" cy="1803704"/>
            <a:chOff x="646246" y="2200704"/>
            <a:chExt cx="5731496" cy="1473748"/>
          </a:xfrm>
          <a:solidFill>
            <a:srgbClr val="4567C5"/>
          </a:solidFill>
        </p:grpSpPr>
        <p:sp>
          <p:nvSpPr>
            <p:cNvPr id="28" name="Rectangle 27"/>
            <p:cNvSpPr/>
            <p:nvPr/>
          </p:nvSpPr>
          <p:spPr>
            <a:xfrm>
              <a:off x="664898" y="2940743"/>
              <a:ext cx="1853482" cy="7337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3930" tIns="41966" rIns="83930" bIns="41966" numCol="1" rtlCol="0" anchor="ctr" anchorCtr="0" compatLnSpc="1">
              <a:prstTxWarp prst="textNoShape">
                <a:avLst/>
              </a:prstTxWarp>
            </a:bodyPr>
            <a:lstStyle/>
            <a:p>
              <a:pPr algn="ctr" defTabSz="839061" fontAlgn="base">
                <a:spcBef>
                  <a:spcPct val="0"/>
                </a:spcBef>
                <a:spcAft>
                  <a:spcPct val="0"/>
                </a:spcAft>
              </a:pPr>
              <a:r>
                <a:rPr lang="en-US" sz="2856" dirty="0">
                  <a:gradFill>
                    <a:gsLst>
                      <a:gs pos="0">
                        <a:srgbClr val="FFFFFF"/>
                      </a:gs>
                      <a:gs pos="100000">
                        <a:srgbClr val="FFFFFF"/>
                      </a:gs>
                    </a:gsLst>
                    <a:lin ang="5400000" scaled="0"/>
                  </a:gradFill>
                </a:rPr>
                <a:t>Web Forms</a:t>
              </a:r>
            </a:p>
          </p:txBody>
        </p:sp>
        <p:sp>
          <p:nvSpPr>
            <p:cNvPr id="40" name="Rectangle 39"/>
            <p:cNvSpPr/>
            <p:nvPr/>
          </p:nvSpPr>
          <p:spPr>
            <a:xfrm>
              <a:off x="646246" y="2200704"/>
              <a:ext cx="5712846" cy="65961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3930" tIns="41966" rIns="83930" bIns="41966" numCol="1" rtlCol="0" anchor="ctr" anchorCtr="0" compatLnSpc="1">
              <a:prstTxWarp prst="textNoShape">
                <a:avLst/>
              </a:prstTxWarp>
            </a:bodyPr>
            <a:lstStyle/>
            <a:p>
              <a:pPr algn="ctr" defTabSz="839061" fontAlgn="base">
                <a:spcBef>
                  <a:spcPct val="0"/>
                </a:spcBef>
                <a:spcAft>
                  <a:spcPct val="0"/>
                </a:spcAft>
              </a:pPr>
              <a:r>
                <a:rPr lang="en-US" sz="2856" dirty="0">
                  <a:gradFill>
                    <a:gsLst>
                      <a:gs pos="0">
                        <a:srgbClr val="FFFFFF"/>
                      </a:gs>
                      <a:gs pos="100000">
                        <a:srgbClr val="FFFFFF"/>
                      </a:gs>
                    </a:gsLst>
                    <a:lin ang="5400000" scaled="0"/>
                  </a:gradFill>
                </a:rPr>
                <a:t>HTML</a:t>
              </a:r>
            </a:p>
          </p:txBody>
        </p:sp>
        <p:sp>
          <p:nvSpPr>
            <p:cNvPr id="25" name="Rectangle 24"/>
            <p:cNvSpPr/>
            <p:nvPr/>
          </p:nvSpPr>
          <p:spPr>
            <a:xfrm>
              <a:off x="4524260" y="2940740"/>
              <a:ext cx="1853482" cy="7337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3930" tIns="41966" rIns="83930" bIns="41966" numCol="1" rtlCol="0" anchor="ctr" anchorCtr="0" compatLnSpc="1">
              <a:prstTxWarp prst="textNoShape">
                <a:avLst/>
              </a:prstTxWarp>
            </a:bodyPr>
            <a:lstStyle/>
            <a:p>
              <a:pPr algn="ctr" defTabSz="839061" fontAlgn="base">
                <a:spcBef>
                  <a:spcPct val="0"/>
                </a:spcBef>
                <a:spcAft>
                  <a:spcPct val="0"/>
                </a:spcAft>
              </a:pPr>
              <a:r>
                <a:rPr lang="en-US" sz="2856" dirty="0">
                  <a:gradFill>
                    <a:gsLst>
                      <a:gs pos="0">
                        <a:srgbClr val="FFFFFF"/>
                      </a:gs>
                      <a:gs pos="100000">
                        <a:srgbClr val="FFFFFF"/>
                      </a:gs>
                    </a:gsLst>
                    <a:lin ang="5400000" scaled="0"/>
                  </a:gradFill>
                </a:rPr>
                <a:t>MVC</a:t>
              </a:r>
            </a:p>
          </p:txBody>
        </p:sp>
        <p:sp>
          <p:nvSpPr>
            <p:cNvPr id="26" name="Rectangle 25"/>
            <p:cNvSpPr/>
            <p:nvPr/>
          </p:nvSpPr>
          <p:spPr>
            <a:xfrm>
              <a:off x="2594579" y="2940741"/>
              <a:ext cx="1853482" cy="7337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3930" tIns="41966" rIns="83930" bIns="41966" numCol="1" rtlCol="0" anchor="ctr" anchorCtr="0" compatLnSpc="1">
              <a:prstTxWarp prst="textNoShape">
                <a:avLst/>
              </a:prstTxWarp>
            </a:bodyPr>
            <a:lstStyle/>
            <a:p>
              <a:pPr algn="ctr" defTabSz="839061" fontAlgn="base">
                <a:spcBef>
                  <a:spcPct val="0"/>
                </a:spcBef>
                <a:spcAft>
                  <a:spcPct val="0"/>
                </a:spcAft>
              </a:pPr>
              <a:r>
                <a:rPr lang="en-US" sz="2856" dirty="0">
                  <a:gradFill>
                    <a:gsLst>
                      <a:gs pos="0">
                        <a:srgbClr val="FFFFFF"/>
                      </a:gs>
                      <a:gs pos="100000">
                        <a:srgbClr val="FFFFFF"/>
                      </a:gs>
                    </a:gsLst>
                    <a:lin ang="5400000" scaled="0"/>
                  </a:gradFill>
                </a:rPr>
                <a:t>Web Pages</a:t>
              </a:r>
            </a:p>
          </p:txBody>
        </p:sp>
      </p:grpSp>
      <p:sp>
        <p:nvSpPr>
          <p:cNvPr id="30" name="Rectangle 29"/>
          <p:cNvSpPr/>
          <p:nvPr/>
        </p:nvSpPr>
        <p:spPr>
          <a:xfrm>
            <a:off x="1413552" y="1566320"/>
            <a:ext cx="6991890" cy="1378409"/>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3930" tIns="41966" rIns="83930" bIns="41966" numCol="1" rtlCol="0" anchor="ctr" anchorCtr="0" compatLnSpc="1">
            <a:prstTxWarp prst="textNoShape">
              <a:avLst/>
            </a:prstTxWarp>
          </a:bodyPr>
          <a:lstStyle/>
          <a:p>
            <a:pPr algn="ctr" defTabSz="839061" fontAlgn="base">
              <a:spcBef>
                <a:spcPct val="0"/>
              </a:spcBef>
              <a:spcAft>
                <a:spcPct val="0"/>
              </a:spcAft>
            </a:pPr>
            <a:r>
              <a:rPr lang="en-US" sz="6609" dirty="0">
                <a:solidFill>
                  <a:srgbClr val="FFFFFF"/>
                </a:solidFill>
                <a:latin typeface="Segoe UI Symbol" panose="020B0502040204020203" pitchFamily="34" charset="0"/>
                <a:ea typeface="Segoe UI Symbol" panose="020B0502040204020203" pitchFamily="34" charset="0"/>
              </a:rPr>
              <a:t></a:t>
            </a:r>
          </a:p>
        </p:txBody>
      </p:sp>
      <p:grpSp>
        <p:nvGrpSpPr>
          <p:cNvPr id="5" name="Group 4"/>
          <p:cNvGrpSpPr/>
          <p:nvPr/>
        </p:nvGrpSpPr>
        <p:grpSpPr>
          <a:xfrm>
            <a:off x="8521527" y="1563730"/>
            <a:ext cx="2499943" cy="1378409"/>
            <a:chOff x="8352743" y="1533208"/>
            <a:chExt cx="2451147" cy="1351504"/>
          </a:xfrm>
          <a:solidFill>
            <a:srgbClr val="000000"/>
          </a:solidFill>
        </p:grpSpPr>
        <p:sp>
          <p:nvSpPr>
            <p:cNvPr id="32" name="Rectangle 31"/>
            <p:cNvSpPr/>
            <p:nvPr/>
          </p:nvSpPr>
          <p:spPr>
            <a:xfrm>
              <a:off x="8352743" y="1533208"/>
              <a:ext cx="2451147" cy="135150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3930" tIns="41966" rIns="83930" bIns="41966" numCol="1" rtlCol="0" anchor="ctr" anchorCtr="0" compatLnSpc="1">
              <a:prstTxWarp prst="textNoShape">
                <a:avLst/>
              </a:prstTxWarp>
            </a:bodyPr>
            <a:lstStyle/>
            <a:p>
              <a:pPr algn="ctr" defTabSz="839061" fontAlgn="base">
                <a:spcBef>
                  <a:spcPct val="0"/>
                </a:spcBef>
                <a:spcAft>
                  <a:spcPct val="0"/>
                </a:spcAft>
              </a:pPr>
              <a:endParaRPr lang="en-US" sz="6609" dirty="0">
                <a:solidFill>
                  <a:srgbClr val="FFFFFF"/>
                </a:solidFill>
                <a:latin typeface="Segoe UI Symbol" panose="020B0502040204020203" pitchFamily="34" charset="0"/>
                <a:ea typeface="Segoe UI Symbol" panose="020B0502040204020203" pitchFamily="34" charset="0"/>
              </a:endParaRPr>
            </a:p>
          </p:txBody>
        </p:sp>
        <p:pic>
          <p:nvPicPr>
            <p:cNvPr id="33" name="Pictur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8044" y="1808307"/>
              <a:ext cx="1491250" cy="797734"/>
            </a:xfrm>
            <a:prstGeom prst="rect">
              <a:avLst/>
            </a:prstGeom>
            <a:grpFill/>
          </p:spPr>
        </p:pic>
        <p:sp>
          <p:nvSpPr>
            <p:cNvPr id="11" name="TextBox 10"/>
            <p:cNvSpPr txBox="1"/>
            <p:nvPr/>
          </p:nvSpPr>
          <p:spPr>
            <a:xfrm>
              <a:off x="8372273" y="1710362"/>
              <a:ext cx="288541" cy="254237"/>
            </a:xfrm>
            <a:prstGeom prst="rect">
              <a:avLst/>
            </a:prstGeom>
            <a:grpFill/>
          </p:spPr>
          <p:txBody>
            <a:bodyPr wrap="none" lIns="0" tIns="0" rIns="0" bIns="0" rtlCol="0">
              <a:spAutoFit/>
            </a:bodyPr>
            <a:lstStyle/>
            <a:p>
              <a:pPr defTabSz="1118698">
                <a:lnSpc>
                  <a:spcPct val="90000"/>
                </a:lnSpc>
                <a:spcBef>
                  <a:spcPct val="20000"/>
                </a:spcBef>
                <a:buSzPct val="80000"/>
              </a:pPr>
              <a:r>
                <a:rPr lang="en-US" sz="1836" dirty="0">
                  <a:solidFill>
                    <a:srgbClr val="FFFFFF"/>
                  </a:solidFill>
                  <a:latin typeface="Segoe UI Symbol" panose="020B0502040204020203" pitchFamily="34" charset="0"/>
                  <a:ea typeface="Segoe UI Symbol" panose="020B0502040204020203" pitchFamily="34" charset="0"/>
                </a:rPr>
                <a:t></a:t>
              </a:r>
            </a:p>
          </p:txBody>
        </p:sp>
        <p:sp>
          <p:nvSpPr>
            <p:cNvPr id="34" name="TextBox 33"/>
            <p:cNvSpPr txBox="1"/>
            <p:nvPr/>
          </p:nvSpPr>
          <p:spPr>
            <a:xfrm>
              <a:off x="10398038" y="2272306"/>
              <a:ext cx="288541" cy="254237"/>
            </a:xfrm>
            <a:prstGeom prst="rect">
              <a:avLst/>
            </a:prstGeom>
            <a:grpFill/>
          </p:spPr>
          <p:txBody>
            <a:bodyPr wrap="none" lIns="0" tIns="0" rIns="0" bIns="0" rtlCol="0">
              <a:spAutoFit/>
            </a:bodyPr>
            <a:lstStyle/>
            <a:p>
              <a:pPr defTabSz="1118698">
                <a:lnSpc>
                  <a:spcPct val="90000"/>
                </a:lnSpc>
                <a:spcBef>
                  <a:spcPct val="20000"/>
                </a:spcBef>
                <a:buSzPct val="80000"/>
              </a:pPr>
              <a:r>
                <a:rPr lang="en-US" sz="1836" dirty="0">
                  <a:solidFill>
                    <a:srgbClr val="FFFFFF"/>
                  </a:solidFill>
                  <a:latin typeface="Segoe UI Symbol" panose="020B0502040204020203" pitchFamily="34" charset="0"/>
                  <a:ea typeface="Segoe UI Symbol" panose="020B0502040204020203" pitchFamily="34" charset="0"/>
                </a:rPr>
                <a:t></a:t>
              </a:r>
            </a:p>
          </p:txBody>
        </p:sp>
      </p:grpSp>
    </p:spTree>
    <p:extLst>
      <p:ext uri="{BB962C8B-B14F-4D97-AF65-F5344CB8AC3E}">
        <p14:creationId xmlns:p14="http://schemas.microsoft.com/office/powerpoint/2010/main" val="8008059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6638" y="3040063"/>
            <a:ext cx="7863768" cy="914400"/>
          </a:xfrm>
        </p:spPr>
        <p:txBody>
          <a:bodyPr/>
          <a:lstStyle/>
          <a:p>
            <a:r>
              <a:rPr lang="en-US" dirty="0" smtClean="0"/>
              <a:t>Using </a:t>
            </a:r>
            <a:r>
              <a:rPr lang="en-US" dirty="0" err="1" smtClean="0"/>
              <a:t>localStorage</a:t>
            </a:r>
            <a:endParaRPr lang="en-US" dirty="0" smtClean="0"/>
          </a:p>
          <a:p>
            <a:r>
              <a:rPr lang="en-US" dirty="0" smtClean="0"/>
              <a:t>Difference between getting data and synchronization</a:t>
            </a:r>
          </a:p>
          <a:p>
            <a:r>
              <a:rPr lang="en-US" b="1" dirty="0" err="1" smtClean="0"/>
              <a:t>SignalR</a:t>
            </a:r>
            <a:endParaRPr lang="en-US" b="1" dirty="0"/>
          </a:p>
        </p:txBody>
      </p:sp>
      <p:sp>
        <p:nvSpPr>
          <p:cNvPr id="5" name="Title 4"/>
          <p:cNvSpPr>
            <a:spLocks noGrp="1"/>
          </p:cNvSpPr>
          <p:nvPr>
            <p:ph type="ctrTitle"/>
          </p:nvPr>
        </p:nvSpPr>
        <p:spPr/>
        <p:txBody>
          <a:bodyPr/>
          <a:lstStyle/>
          <a:p>
            <a:r>
              <a:rPr lang="en-US" dirty="0"/>
              <a:t>Real-time synchronization</a:t>
            </a:r>
          </a:p>
        </p:txBody>
      </p:sp>
      <p:sp>
        <p:nvSpPr>
          <p:cNvPr id="4" name="Rectangle 3"/>
          <p:cNvSpPr/>
          <p:nvPr/>
        </p:nvSpPr>
        <p:spPr bwMode="auto">
          <a:xfrm>
            <a:off x="9784358" y="1396496"/>
            <a:ext cx="2652117" cy="4571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angular-animate.js</a:t>
            </a:r>
          </a:p>
        </p:txBody>
      </p:sp>
      <p:sp>
        <p:nvSpPr>
          <p:cNvPr id="6" name="Rectangle 5"/>
          <p:cNvSpPr/>
          <p:nvPr/>
        </p:nvSpPr>
        <p:spPr bwMode="auto">
          <a:xfrm>
            <a:off x="9784357" y="1942799"/>
            <a:ext cx="2652117" cy="4571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angular-route.js</a:t>
            </a:r>
          </a:p>
        </p:txBody>
      </p:sp>
      <p:sp>
        <p:nvSpPr>
          <p:cNvPr id="7" name="Rectangle 6"/>
          <p:cNvSpPr/>
          <p:nvPr/>
        </p:nvSpPr>
        <p:spPr bwMode="auto">
          <a:xfrm>
            <a:off x="9784358" y="205458"/>
            <a:ext cx="2652117" cy="4571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angular.js</a:t>
            </a:r>
          </a:p>
        </p:txBody>
      </p:sp>
      <p:sp>
        <p:nvSpPr>
          <p:cNvPr id="8" name="Rectangle 7"/>
          <p:cNvSpPr/>
          <p:nvPr/>
        </p:nvSpPr>
        <p:spPr bwMode="auto">
          <a:xfrm>
            <a:off x="9784358" y="800977"/>
            <a:ext cx="2652117" cy="4571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angular-resource.js</a:t>
            </a:r>
          </a:p>
        </p:txBody>
      </p:sp>
    </p:spTree>
    <p:extLst>
      <p:ext uri="{BB962C8B-B14F-4D97-AF65-F5344CB8AC3E}">
        <p14:creationId xmlns:p14="http://schemas.microsoft.com/office/powerpoint/2010/main" val="4245265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5-30536_Build_2014_Breakout_Template_White_16x9">
  <a:themeElements>
    <a:clrScheme name="Build 2014">
      <a:dk1>
        <a:srgbClr val="404040"/>
      </a:dk1>
      <a:lt1>
        <a:srgbClr val="FFFFFF"/>
      </a:lt1>
      <a:dk2>
        <a:srgbClr val="00188F"/>
      </a:dk2>
      <a:lt2>
        <a:srgbClr val="FFFFFF"/>
      </a:lt2>
      <a:accent1>
        <a:srgbClr val="00188F"/>
      </a:accent1>
      <a:accent2>
        <a:srgbClr val="00BCF2"/>
      </a:accent2>
      <a:accent3>
        <a:srgbClr val="9B4F96"/>
      </a:accent3>
      <a:accent4>
        <a:srgbClr val="7FBA00"/>
      </a:accent4>
      <a:accent5>
        <a:srgbClr val="FF8C00"/>
      </a:accent5>
      <a:accent6>
        <a:srgbClr val="00D8CC"/>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4_Breakout_Template.potx" id="{2B71156F-9610-4A00-BA80-74A736389A76}" vid="{1ADFB657-0EF8-4937-BC03-3E4FE390C644}"/>
    </a:ext>
  </a:extLst>
</a:theme>
</file>

<file path=ppt/theme/theme2.xml><?xml version="1.0" encoding="utf-8"?>
<a:theme xmlns:a="http://schemas.openxmlformats.org/drawingml/2006/main" name="1_5-30536_Build_2014_Breakout_Template_Blue_16x9">
  <a:themeElements>
    <a:clrScheme name="Build 2014">
      <a:dk1>
        <a:srgbClr val="000000"/>
      </a:dk1>
      <a:lt1>
        <a:srgbClr val="FFFFFF"/>
      </a:lt1>
      <a:dk2>
        <a:srgbClr val="00188F"/>
      </a:dk2>
      <a:lt2>
        <a:srgbClr val="FFFFFF"/>
      </a:lt2>
      <a:accent1>
        <a:srgbClr val="00188F"/>
      </a:accent1>
      <a:accent2>
        <a:srgbClr val="00BCF2"/>
      </a:accent2>
      <a:accent3>
        <a:srgbClr val="9B4F96"/>
      </a:accent3>
      <a:accent4>
        <a:srgbClr val="7FBA00"/>
      </a:accent4>
      <a:accent5>
        <a:srgbClr val="FF8C00"/>
      </a:accent5>
      <a:accent6>
        <a:srgbClr val="00D8CC"/>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3"/>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4_Breakout_Template.potx" id="{2B71156F-9610-4A00-BA80-74A736389A76}" vid="{589AFB40-14F6-4126-93DD-8B3D1CDADF5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4">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4621FF99-3B01-45B7-BE14-45A45F4B7365}">
  <we:reference id="wa104201648" version="1.0.0.0" store="fr-FR"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17B9E812F209640A095834E33A2C5EE" ma:contentTypeVersion="1" ma:contentTypeDescription="Create a new document." ma:contentTypeScope="" ma:versionID="bef6868640b45eed13bf0dd1b4ef2e01">
  <xsd:schema xmlns:xsd="http://www.w3.org/2001/XMLSchema" xmlns:xs="http://www.w3.org/2001/XMLSchema" xmlns:p="http://schemas.microsoft.com/office/2006/metadata/properties" xmlns:ns2="aff21df7-b701-4b64-ba0c-13dedf197fd6" targetNamespace="http://schemas.microsoft.com/office/2006/metadata/properties" ma:root="true" ma:fieldsID="1f0ebff17914b45b140cc5af8a32edf1" ns2:_="">
    <xsd:import namespace="aff21df7-b701-4b64-ba0c-13dedf197fd6"/>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f21df7-b701-4b64-ba0c-13dedf197fd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aff21df7-b701-4b64-ba0c-13dedf197fd6"/>
    <ds:schemaRef ds:uri="http://www.w3.org/XML/1998/namespace"/>
    <ds:schemaRef ds:uri="http://purl.org/dc/dcmitype/"/>
  </ds:schemaRefs>
</ds:datastoreItem>
</file>

<file path=customXml/itemProps2.xml><?xml version="1.0" encoding="utf-8"?>
<ds:datastoreItem xmlns:ds="http://schemas.openxmlformats.org/officeDocument/2006/customXml" ds:itemID="{1DA280A7-5B10-4437-B78C-1BDC561E64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ff21df7-b701-4b64-ba0c-13dedf197fd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Build_2014_Breakout_Template</Template>
  <TotalTime>66</TotalTime>
  <Words>1271</Words>
  <Application>Microsoft Office PowerPoint</Application>
  <PresentationFormat>Custom</PresentationFormat>
  <Paragraphs>119</Paragraphs>
  <Slides>10</Slides>
  <Notes>8</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10</vt:i4>
      </vt:variant>
    </vt:vector>
  </HeadingPairs>
  <TitlesOfParts>
    <vt:vector size="21" baseType="lpstr">
      <vt:lpstr>ＭＳ Ｐゴシック</vt:lpstr>
      <vt:lpstr>Arial</vt:lpstr>
      <vt:lpstr>Avenir LT Pro 45 Book</vt:lpstr>
      <vt:lpstr>Calibri</vt:lpstr>
      <vt:lpstr>Consolas</vt:lpstr>
      <vt:lpstr>Segoe UI</vt:lpstr>
      <vt:lpstr>Segoe UI Light</vt:lpstr>
      <vt:lpstr>Segoe UI Symbol</vt:lpstr>
      <vt:lpstr>Wingdings</vt:lpstr>
      <vt:lpstr>5-30536_Build_2014_Breakout_Template_White_16x9</vt:lpstr>
      <vt:lpstr>1_5-30536_Build_2014_Breakout_Template_Blue_16x9</vt:lpstr>
      <vt:lpstr>PowerPoint Presentation</vt:lpstr>
      <vt:lpstr>Building a Single Page Application with ASP.NET and Angular.js</vt:lpstr>
      <vt:lpstr>Agenda </vt:lpstr>
      <vt:lpstr>First contact with Angular.js</vt:lpstr>
      <vt:lpstr>First contact with Angular.js</vt:lpstr>
      <vt:lpstr>Getting data</vt:lpstr>
      <vt:lpstr>Routing and views</vt:lpstr>
      <vt:lpstr>ASP.NET Web API and HTTP Services</vt:lpstr>
      <vt:lpstr>Real-time synchronization</vt:lpstr>
      <vt:lpstr>PowerPoint Presentation</vt:lpstr>
    </vt:vector>
  </TitlesOfParts>
  <Manager>&lt;Speech writer name goes here&gt;</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Build 2014</dc:subject>
  <dc:creator>David Catuhe</dc:creator>
  <cp:keywords>Build 2014</cp:keywords>
  <dc:description>Template: Mitchell Derrey, Silver Fox Productions
Formatting: 
Event Dates: April 2nd - 4th, 2014
Event Location: Moscone Conference Center, San Francisco, CA
Audience Type: Internal</dc:description>
  <cp:lastModifiedBy>David Catuhe</cp:lastModifiedBy>
  <cp:revision>12</cp:revision>
  <dcterms:created xsi:type="dcterms:W3CDTF">2014-03-05T22:14:08Z</dcterms:created>
  <dcterms:modified xsi:type="dcterms:W3CDTF">2014-03-17T16:54:08Z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0x010100A17B9E812F209640A095834E33A2C5EE</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28;#Moscone Center|d4f36a2e-dd0d-4424-990f-7c93b4e9f063</vt:lpwstr>
  </property>
  <property fmtid="{D5CDD505-2E9C-101B-9397-08002B2CF9AE}" pid="7" name="Track">
    <vt:lpwstr/>
  </property>
  <property fmtid="{D5CDD505-2E9C-101B-9397-08002B2CF9AE}" pid="8" name="Event Location">
    <vt:lpwstr>6;#San Francisco|84dfcb53-432b-499d-8965-93d483d36b4a</vt:lpwstr>
  </property>
  <property fmtid="{D5CDD505-2E9C-101B-9397-08002B2CF9AE}" pid="9" name="Campaign">
    <vt:lpwstr/>
  </property>
  <property fmtid="{D5CDD505-2E9C-101B-9397-08002B2CF9AE}" pid="10" name="Audience1">
    <vt:lpwstr/>
  </property>
  <property fmtid="{D5CDD505-2E9C-101B-9397-08002B2CF9AE}" pid="11" name="Event Name">
    <vt:lpwstr>27;#BUILD|58542b36-5bf5-46a6-a53f-a41fb7a73785</vt:lpwstr>
  </property>
</Properties>
</file>