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39"/>
  </p:notesMasterIdLst>
  <p:handoutMasterIdLst>
    <p:handoutMasterId r:id="rId40"/>
  </p:handoutMasterIdLst>
  <p:sldIdLst>
    <p:sldId id="282" r:id="rId6"/>
    <p:sldId id="257" r:id="rId7"/>
    <p:sldId id="259" r:id="rId8"/>
    <p:sldId id="289" r:id="rId9"/>
    <p:sldId id="284" r:id="rId10"/>
    <p:sldId id="286" r:id="rId11"/>
    <p:sldId id="285" r:id="rId12"/>
    <p:sldId id="287" r:id="rId13"/>
    <p:sldId id="288" r:id="rId14"/>
    <p:sldId id="283" r:id="rId15"/>
    <p:sldId id="258"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4 Breakout Template" id="{5CF46F38-2ECC-4583-8D7D-57BEA9520F7C}">
          <p14:sldIdLst>
            <p14:sldId id="282"/>
            <p14:sldId id="257"/>
            <p14:sldId id="259"/>
            <p14:sldId id="289"/>
            <p14:sldId id="284"/>
            <p14:sldId id="286"/>
            <p14:sldId id="285"/>
            <p14:sldId id="287"/>
            <p14:sldId id="288"/>
            <p14:sldId id="283"/>
            <p14:sldId id="258"/>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4567C5"/>
    <a:srgbClr val="000000"/>
    <a:srgbClr val="BDBDBD"/>
    <a:srgbClr val="7D7D7D"/>
    <a:srgbClr val="00168E"/>
    <a:srgbClr val="002050"/>
    <a:srgbClr val="505050"/>
    <a:srgbClr val="D2D2D2"/>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134" autoAdjust="0"/>
  </p:normalViewPr>
  <p:slideViewPr>
    <p:cSldViewPr snapToObjects="1">
      <p:cViewPr>
        <p:scale>
          <a:sx n="125" d="100"/>
          <a:sy n="125" d="100"/>
        </p:scale>
        <p:origin x="-690" y="-61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8293381696155997E-2"/>
          <c:y val="0"/>
          <c:w val="0.58501467396844697"/>
          <c:h val="0.88213438509245801"/>
        </c:manualLayout>
      </c:layout>
      <c:doughnutChart>
        <c:varyColors val="1"/>
        <c:ser>
          <c:idx val="0"/>
          <c:order val="0"/>
          <c:tx>
            <c:strRef>
              <c:f>Sheet1!$B$1</c:f>
              <c:strCache>
                <c:ptCount val="1"/>
                <c:pt idx="0">
                  <c:v>Series 1</c:v>
                </c:pt>
              </c:strCache>
            </c:strRef>
          </c:tx>
          <c:dPt>
            <c:idx val="0"/>
            <c:bubble3D val="0"/>
            <c:spPr>
              <a:solidFill>
                <a:schemeClr val="accent3">
                  <a:shade val="58000"/>
                </a:schemeClr>
              </a:solidFill>
              <a:ln>
                <a:noFill/>
              </a:ln>
              <a:effectLst/>
            </c:spPr>
          </c:dPt>
          <c:dPt>
            <c:idx val="1"/>
            <c:bubble3D val="0"/>
            <c:spPr>
              <a:solidFill>
                <a:schemeClr val="accent3">
                  <a:shade val="86000"/>
                </a:schemeClr>
              </a:solidFill>
              <a:ln>
                <a:noFill/>
              </a:ln>
              <a:effectLst/>
            </c:spPr>
          </c:dPt>
          <c:dPt>
            <c:idx val="2"/>
            <c:bubble3D val="0"/>
            <c:spPr>
              <a:solidFill>
                <a:schemeClr val="accent3">
                  <a:tint val="86000"/>
                </a:schemeClr>
              </a:solidFill>
              <a:ln>
                <a:noFill/>
              </a:ln>
              <a:effectLst/>
            </c:spPr>
          </c:dPt>
          <c:dPt>
            <c:idx val="3"/>
            <c:bubble3D val="0"/>
            <c:spPr>
              <a:solidFill>
                <a:schemeClr val="accent3">
                  <a:tint val="58000"/>
                </a:schemeClr>
              </a:solidFill>
              <a:ln>
                <a:noFill/>
              </a:ln>
              <a:effectLst/>
            </c:spPr>
          </c:dPt>
          <c:dLbls>
            <c:dLbl>
              <c:idx val="0"/>
              <c:layout>
                <c:manualLayout>
                  <c:x val="0.13734567901234568"/>
                  <c:y val="4.6309691870989947E-3"/>
                </c:manualLayout>
              </c:layou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0.10030864197530864"/>
                  <c:y val="0.13198262183232135"/>
                </c:manualLayout>
              </c:layou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0.10185185185185186"/>
                  <c:y val="6.9464537806484504E-3"/>
                </c:manualLayout>
              </c:layou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0.12808641975308643"/>
                  <c:y val="-9.4934868335529402E-2"/>
                </c:manualLayout>
              </c:layou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gradFill>
                      <a:gsLst>
                        <a:gs pos="0">
                          <a:srgbClr val="505050"/>
                        </a:gs>
                        <a:gs pos="100000">
                          <a:srgbClr val="505050"/>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097"/>
          <c:y val="0.73783869665438195"/>
          <c:w val="0.177293694541374"/>
          <c:h val="0.17182307879616701"/>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0">
                    <a:srgbClr val="505050"/>
                  </a:gs>
                  <a:gs pos="100000">
                    <a:srgbClr val="505050"/>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0">
                <a:srgbClr val="505050"/>
              </a:gs>
              <a:gs pos="100000">
                <a:srgbClr val="505050"/>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7.7091960727131328E-2"/>
          <c:y val="0.16235216934941099"/>
          <c:w val="0.74600770389812388"/>
          <c:h val="0.6679687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2.2999999999999998</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20"/>
        <c:axId val="292879616"/>
        <c:axId val="292880400"/>
      </c:barChart>
      <c:catAx>
        <c:axId val="292879616"/>
        <c:scaling>
          <c:orientation val="minMax"/>
        </c:scaling>
        <c:delete val="0"/>
        <c:axPos val="b"/>
        <c:numFmt formatCode="General" sourceLinked="0"/>
        <c:majorTickMark val="out"/>
        <c:minorTickMark val="none"/>
        <c:tickLblPos val="nextTo"/>
        <c:crossAx val="292880400"/>
        <c:crosses val="autoZero"/>
        <c:auto val="1"/>
        <c:lblAlgn val="ctr"/>
        <c:lblOffset val="100"/>
        <c:noMultiLvlLbl val="0"/>
      </c:catAx>
      <c:valAx>
        <c:axId val="292880400"/>
        <c:scaling>
          <c:orientation val="minMax"/>
          <c:max val="5"/>
        </c:scaling>
        <c:delete val="0"/>
        <c:axPos val="l"/>
        <c:majorGridlines/>
        <c:numFmt formatCode="General" sourceLinked="1"/>
        <c:majorTickMark val="out"/>
        <c:minorTickMark val="none"/>
        <c:tickLblPos val="nextTo"/>
        <c:crossAx val="292879616"/>
        <c:crosses val="autoZero"/>
        <c:crossBetween val="between"/>
        <c:minorUnit val="1"/>
      </c:valAx>
    </c:plotArea>
    <c:legend>
      <c:legendPos val="r"/>
      <c:layout>
        <c:manualLayout>
          <c:xMode val="edge"/>
          <c:yMode val="edge"/>
          <c:x val="0.84138135510838907"/>
          <c:y val="0.63329153305528074"/>
          <c:w val="0.15227848255079227"/>
          <c:h val="0.214616328523346"/>
        </c:manualLayout>
      </c:layout>
      <c:overlay val="0"/>
    </c:legend>
    <c:plotVisOnly val="1"/>
    <c:dispBlanksAs val="gap"/>
    <c:showDLblsOverMax val="0"/>
  </c:chart>
  <c:txPr>
    <a:bodyPr/>
    <a:lstStyle/>
    <a:p>
      <a:pPr>
        <a:defRPr sz="1800">
          <a:gradFill>
            <a:gsLst>
              <a:gs pos="0">
                <a:srgbClr val="505050"/>
              </a:gs>
              <a:gs pos="100000">
                <a:srgbClr val="505050"/>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3/10/2014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3/10/2014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3/10/2014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258534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41D161D5-2494-4107-A512-F3A87F6B2172}" type="datetime1">
              <a:rPr lang="en-US" smtClean="0"/>
              <a:t>3/10/2014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651472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3/10/2014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17260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66621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9077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289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20770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48774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8688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We’ve seen how ASP.NET provides a common core which supports several different toolsets.</a:t>
            </a:r>
          </a:p>
          <a:p>
            <a:r>
              <a:rPr lang="en-US" dirty="0" smtClean="0"/>
              <a:t>2. [click for first animation] On the left side, we have tools which produce HTML, which will be</a:t>
            </a:r>
            <a:r>
              <a:rPr lang="en-US" baseline="0" dirty="0" smtClean="0"/>
              <a:t> viewed in browsers by people.</a:t>
            </a:r>
          </a:p>
          <a:p>
            <a:r>
              <a:rPr lang="en-US" baseline="0" dirty="0" smtClean="0"/>
              <a:t>3. [click for second animation] On the right, we have Web API, which produces other formats which are consumed by machines (represented by this happy robot) – JSON, XML, and other custom formats which are read by JavaScript code, other programs, other servers, etc.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4</a:t>
            </a:fld>
            <a:endParaRPr lang="en-US"/>
          </a:p>
        </p:txBody>
      </p:sp>
    </p:spTree>
    <p:extLst>
      <p:ext uri="{BB962C8B-B14F-4D97-AF65-F5344CB8AC3E}">
        <p14:creationId xmlns:p14="http://schemas.microsoft.com/office/powerpoint/2010/main" val="69028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00955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 is an MVC framework – strong separation between data and view through a controller</a:t>
            </a:r>
          </a:p>
          <a:p>
            <a:r>
              <a:rPr lang="en-US" dirty="0" smtClean="0"/>
              <a:t>It uses dependencies injection to resolve dependencies</a:t>
            </a:r>
          </a:p>
          <a:p>
            <a:r>
              <a:rPr lang="en-US" dirty="0" smtClean="0"/>
              <a:t/>
            </a:r>
            <a:br>
              <a:rPr lang="en-US" dirty="0" smtClean="0"/>
            </a:br>
            <a:r>
              <a:rPr lang="en-US" dirty="0" smtClean="0"/>
              <a:t>Demo – From scratch:</a:t>
            </a:r>
          </a:p>
          <a:p>
            <a:pPr marL="171450" indent="-171450">
              <a:buFontTx/>
              <a:buChar char="-"/>
            </a:pPr>
            <a:r>
              <a:rPr lang="en-US" dirty="0" smtClean="0"/>
              <a:t>New html page</a:t>
            </a:r>
          </a:p>
          <a:p>
            <a:pPr marL="171450" indent="-171450">
              <a:buFontTx/>
              <a:buChar char="-"/>
            </a:pPr>
            <a:r>
              <a:rPr lang="en-US" dirty="0" smtClean="0"/>
              <a:t>Add references</a:t>
            </a:r>
          </a:p>
          <a:p>
            <a:pPr marL="171450" indent="-171450">
              <a:buFontTx/>
              <a:buChar char="-"/>
            </a:pPr>
            <a:r>
              <a:rPr lang="en-US" dirty="0" smtClean="0"/>
              <a:t>Ng-app</a:t>
            </a:r>
          </a:p>
          <a:p>
            <a:pPr marL="171450" indent="-171450">
              <a:buFontTx/>
              <a:buChar char="-"/>
            </a:pPr>
            <a:r>
              <a:rPr lang="en-US" dirty="0" smtClean="0"/>
              <a:t>App.js</a:t>
            </a:r>
          </a:p>
          <a:p>
            <a:pPr marL="171450" indent="-171450">
              <a:buFontTx/>
              <a:buChar char="-"/>
            </a:pPr>
            <a:r>
              <a:rPr lang="en-US" dirty="0" smtClean="0"/>
              <a:t>cardsController.js</a:t>
            </a:r>
          </a:p>
          <a:p>
            <a:pPr marL="171450" indent="-171450">
              <a:buFontTx/>
              <a:buChar char="-"/>
            </a:pPr>
            <a:r>
              <a:rPr lang="en-US" dirty="0" smtClean="0"/>
              <a:t>Ng-controller </a:t>
            </a:r>
            <a:r>
              <a:rPr lang="en-US" dirty="0" err="1" smtClean="0"/>
              <a:t>dans</a:t>
            </a:r>
            <a:r>
              <a:rPr lang="en-US" dirty="0" smtClean="0"/>
              <a:t> la page</a:t>
            </a:r>
          </a:p>
          <a:p>
            <a:pPr marL="171450" indent="-171450">
              <a:buFontTx/>
              <a:buChar char="-"/>
            </a:pPr>
            <a:r>
              <a:rPr lang="en-US" dirty="0" smtClean="0"/>
              <a:t>Binding simple avec ng-model</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5107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baseline="0" dirty="0" smtClean="0"/>
              <a:t>Web request through $http</a:t>
            </a:r>
          </a:p>
          <a:p>
            <a:pPr marL="171450" indent="-171450">
              <a:buFontTx/>
              <a:buChar char="-"/>
            </a:pPr>
            <a:r>
              <a:rPr lang="en-US" baseline="0" dirty="0" smtClean="0"/>
              <a:t>Moving to localServices.js to use angular-resource with $resources</a:t>
            </a:r>
          </a:p>
          <a:p>
            <a:pPr marL="171450" indent="-171450">
              <a:buFontTx/>
              <a:buChar char="-"/>
            </a:pPr>
            <a:r>
              <a:rPr lang="en-US" baseline="0" dirty="0" smtClean="0"/>
              <a:t>Adding local filter </a:t>
            </a:r>
            <a:r>
              <a:rPr lang="en-US" baseline="0" dirty="0" smtClean="0">
                <a:solidFill>
                  <a:srgbClr val="FF0000"/>
                </a:solidFill>
              </a:rPr>
              <a:t>&lt;</a:t>
            </a:r>
            <a:r>
              <a:rPr lang="en-US" b="1" baseline="0" dirty="0" smtClean="0">
                <a:solidFill>
                  <a:srgbClr val="FF0000"/>
                </a:solidFill>
              </a:rPr>
              <a:t>Perhaps a call to </a:t>
            </a:r>
            <a:r>
              <a:rPr lang="en-US" b="1" baseline="0" dirty="0" err="1" smtClean="0">
                <a:solidFill>
                  <a:srgbClr val="FF0000"/>
                </a:solidFill>
              </a:rPr>
              <a:t>webAPI</a:t>
            </a:r>
            <a:r>
              <a:rPr lang="en-US" b="1" baseline="0" dirty="0" smtClean="0">
                <a:solidFill>
                  <a:srgbClr val="FF0000"/>
                </a:solidFill>
              </a:rPr>
              <a:t> here?&gt;</a:t>
            </a:r>
          </a:p>
          <a:p>
            <a:pPr marL="171450" indent="-171450">
              <a:buFontTx/>
              <a:buChar char="-"/>
            </a:pPr>
            <a:r>
              <a:rPr lang="en-US" b="0" baseline="0" dirty="0" smtClean="0">
                <a:solidFill>
                  <a:srgbClr val="FF0000"/>
                </a:solidFill>
              </a:rPr>
              <a:t>Adding animations (angular-animate)</a:t>
            </a:r>
            <a:endParaRPr lang="en-US" b="0" dirty="0" smtClean="0">
              <a:solidFill>
                <a:srgbClr val="FF0000"/>
              </a:solidFill>
            </a:endParaRPr>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45373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detail.html</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185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0963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3/10/2014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01642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182737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234"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file:///\\tw\Public\EC\Toolkit%20-%20Images%20&amp;%20Icons%20for%20Present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brandtools.microsoft.com/Search/PhotographyResults.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code.angularjs.or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7754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smtClean="0"/>
              <a:t>Titles are 48pt Segoe UI Light and sentence case. They do not use periods.</a:t>
            </a:r>
          </a:p>
          <a:p>
            <a:r>
              <a:rPr lang="en-US" sz="3200" dirty="0" smtClean="0"/>
              <a:t>All text 28pt and above (including this content) is in Segoe UI Light. The smallest font you should use is 14pt, and in Segoe UI (body). </a:t>
            </a:r>
          </a:p>
          <a:p>
            <a:pPr lvl="1"/>
            <a:r>
              <a:rPr lang="en-US" sz="1800" dirty="0" smtClean="0"/>
              <a:t>Second level not bulleted, 14pt Segoe UI (body) like this.</a:t>
            </a:r>
          </a:p>
          <a:p>
            <a:pPr lvl="1"/>
            <a:r>
              <a:rPr lang="en-US" sz="1800" dirty="0" smtClean="0"/>
              <a:t>Multiple bullets would look like this.</a:t>
            </a:r>
          </a:p>
          <a:p>
            <a:pPr lvl="2"/>
            <a:r>
              <a:rPr lang="en-US" sz="1800" dirty="0" smtClean="0"/>
              <a:t>Third level are bullets, like this.</a:t>
            </a:r>
          </a:p>
          <a:p>
            <a:r>
              <a:rPr lang="en-US" sz="3200" dirty="0" smtClean="0"/>
              <a:t>Font is gray (RGB 64,64,64) on white slides.</a:t>
            </a:r>
          </a:p>
        </p:txBody>
      </p:sp>
      <p:sp>
        <p:nvSpPr>
          <p:cNvPr id="3" name="Title 2"/>
          <p:cNvSpPr>
            <a:spLocks noGrp="1"/>
          </p:cNvSpPr>
          <p:nvPr>
            <p:ph type="title"/>
          </p:nvPr>
        </p:nvSpPr>
        <p:spPr/>
        <p:txBody>
          <a:bodyPr/>
          <a:lstStyle/>
          <a:p>
            <a:r>
              <a:rPr lang="en-US" smtClean="0"/>
              <a:t>Typography</a:t>
            </a:r>
            <a:endParaRPr lang="en-US" dirty="0"/>
          </a:p>
        </p:txBody>
      </p:sp>
      <p:sp>
        <p:nvSpPr>
          <p:cNvPr id="4" name="Content Placeholder 3"/>
          <p:cNvSpPr>
            <a:spLocks noGrp="1"/>
          </p:cNvSpPr>
          <p:nvPr>
            <p:ph type="body" sz="quarter" idx="11"/>
          </p:nvPr>
        </p:nvSpPr>
        <p:spPr/>
        <p:txBody>
          <a:bodyPr/>
          <a:lstStyle/>
          <a:p>
            <a:r>
              <a:rPr lang="en-US" smtClean="0"/>
              <a:t>This could be a pithy summary of your slide content, or a single phrase to describe the main idea</a:t>
            </a:r>
            <a:endParaRPr lang="en-US" dirty="0" smtClean="0"/>
          </a:p>
        </p:txBody>
      </p:sp>
    </p:spTree>
    <p:extLst>
      <p:ext uri="{BB962C8B-B14F-4D97-AF65-F5344CB8AC3E}">
        <p14:creationId xmlns:p14="http://schemas.microsoft.com/office/powerpoint/2010/main" val="372853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bwMode="auto">
          <a:xfrm>
            <a:off x="3675062" y="4649787"/>
            <a:ext cx="5029200" cy="941832"/>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t" anchorCtr="0"/>
          <a:lstStyle/>
          <a:p>
            <a:pP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smtClean="0"/>
              <a:t>Color palette and tools</a:t>
            </a:r>
            <a:endParaRPr lang="en-US" dirty="0"/>
          </a:p>
        </p:txBody>
      </p:sp>
      <p:sp>
        <p:nvSpPr>
          <p:cNvPr id="21" name="Text Placeholder 20"/>
          <p:cNvSpPr>
            <a:spLocks noGrp="1"/>
          </p:cNvSpPr>
          <p:nvPr>
            <p:ph type="body" sz="quarter" idx="11"/>
          </p:nvPr>
        </p:nvSpPr>
        <p:spPr/>
        <p:txBody>
          <a:bodyPr/>
          <a:lstStyle/>
          <a:p>
            <a:pPr marL="0" indent="0"/>
            <a:r>
              <a:rPr lang="en-US" sz="1800" dirty="0" smtClean="0"/>
              <a:t>Lead and accent colors have been formatted into this template. </a:t>
            </a:r>
            <a:br>
              <a:rPr lang="en-US" sz="1800" dirty="0" smtClean="0"/>
            </a:br>
            <a:endParaRPr lang="en-US" sz="1800" dirty="0" smtClean="0"/>
          </a:p>
          <a:p>
            <a:pPr marL="0" indent="0"/>
            <a:r>
              <a:rPr lang="en-US" sz="1800" dirty="0" smtClean="0"/>
              <a:t>In general, use</a:t>
            </a:r>
            <a:br>
              <a:rPr lang="en-US" sz="1800" dirty="0" smtClean="0"/>
            </a:br>
            <a:r>
              <a:rPr lang="en-US" sz="1800" dirty="0" smtClean="0"/>
              <a:t>white or dark blue for all slide backgrounds.</a:t>
            </a:r>
          </a:p>
          <a:p>
            <a:endParaRPr lang="en-US" sz="1800" dirty="0" smtClean="0"/>
          </a:p>
          <a:p>
            <a:pPr marL="0" indent="0"/>
            <a:r>
              <a:rPr lang="en-US" sz="1800" dirty="0" smtClean="0"/>
              <a:t>When building other graphics like tables and charts, please utilize the color palette provided within this template. </a:t>
            </a:r>
            <a:br>
              <a:rPr lang="en-US" sz="1800" dirty="0" smtClean="0"/>
            </a:br>
            <a:r>
              <a:rPr lang="en-US" sz="1800" dirty="0" smtClean="0"/>
              <a:t>The first 6 colors in the sub-tiles to the right.</a:t>
            </a:r>
          </a:p>
          <a:p>
            <a:endParaRPr lang="en-US" sz="1800" dirty="0" smtClean="0"/>
          </a:p>
          <a:p>
            <a:endParaRPr lang="en-US" sz="1800" dirty="0" smtClean="0"/>
          </a:p>
          <a:p>
            <a:endParaRPr lang="en-US" sz="1800" dirty="0"/>
          </a:p>
        </p:txBody>
      </p:sp>
      <p:grpSp>
        <p:nvGrpSpPr>
          <p:cNvPr id="19" name="Group 18"/>
          <p:cNvGrpSpPr/>
          <p:nvPr/>
        </p:nvGrpSpPr>
        <p:grpSpPr>
          <a:xfrm>
            <a:off x="3729762" y="2049462"/>
            <a:ext cx="8347937" cy="1991942"/>
            <a:chOff x="2718058" y="1289050"/>
            <a:chExt cx="2383537" cy="1155191"/>
          </a:xfrm>
        </p:grpSpPr>
        <p:sp>
          <p:nvSpPr>
            <p:cNvPr id="20" name="Rectangle 19"/>
            <p:cNvSpPr/>
            <p:nvPr/>
          </p:nvSpPr>
          <p:spPr bwMode="auto">
            <a:xfrm>
              <a:off x="2718058" y="1289050"/>
              <a:ext cx="1155490" cy="1155191"/>
            </a:xfrm>
            <a:prstGeom prst="rect">
              <a:avLst/>
            </a:prstGeom>
            <a:solidFill>
              <a:schemeClr val="bg1"/>
            </a:solidFill>
            <a:ln w="31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t" anchorCtr="0"/>
            <a:lstStyle/>
            <a:p>
              <a:pPr defTabSz="932406">
                <a:defRPr/>
              </a:pPr>
              <a:r>
                <a:rPr lang="en-US" sz="1600" dirty="0">
                  <a:gradFill>
                    <a:gsLst>
                      <a:gs pos="9434">
                        <a:srgbClr val="404040"/>
                      </a:gs>
                      <a:gs pos="100000">
                        <a:srgbClr val="404040"/>
                      </a:gs>
                    </a:gsLst>
                    <a:lin ang="5400000" scaled="0"/>
                  </a:gradFill>
                  <a:ea typeface="Segoe UI" pitchFamily="34" charset="0"/>
                  <a:cs typeface="Segoe UI" pitchFamily="34" charset="0"/>
                </a:rPr>
                <a:t>RGB </a:t>
              </a:r>
            </a:p>
            <a:p>
              <a:pPr defTabSz="932406">
                <a:defRPr/>
              </a:pPr>
              <a:r>
                <a:rPr lang="en-US" sz="1600" dirty="0">
                  <a:gradFill>
                    <a:gsLst>
                      <a:gs pos="9434">
                        <a:srgbClr val="404040"/>
                      </a:gs>
                      <a:gs pos="100000">
                        <a:srgbClr val="404040"/>
                      </a:gs>
                    </a:gsLst>
                    <a:lin ang="5400000" scaled="0"/>
                  </a:gradFill>
                  <a:ea typeface="Segoe UI" pitchFamily="34" charset="0"/>
                  <a:cs typeface="Segoe UI" pitchFamily="34" charset="0"/>
                </a:rPr>
                <a:t>255  255  255</a:t>
              </a:r>
            </a:p>
          </p:txBody>
        </p:sp>
        <p:sp>
          <p:nvSpPr>
            <p:cNvPr id="12" name="Rectangle 11"/>
            <p:cNvSpPr/>
            <p:nvPr/>
          </p:nvSpPr>
          <p:spPr bwMode="auto">
            <a:xfrm>
              <a:off x="3946105" y="1289050"/>
              <a:ext cx="1155490" cy="115519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t" anchorCtr="0"/>
            <a:lstStyle/>
            <a:p>
              <a:pPr defTabSz="932406">
                <a:defRPr/>
              </a:pPr>
              <a:r>
                <a:rPr lang="en-US" sz="1600"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600" dirty="0">
                  <a:gradFill>
                    <a:gsLst>
                      <a:gs pos="0">
                        <a:srgbClr val="FFFFFF"/>
                      </a:gs>
                      <a:gs pos="100000">
                        <a:srgbClr val="FFFFFF"/>
                      </a:gs>
                    </a:gsLst>
                    <a:lin ang="5400000" scaled="0"/>
                  </a:gradFill>
                  <a:ea typeface="Segoe UI" pitchFamily="34" charset="0"/>
                  <a:cs typeface="Segoe UI" pitchFamily="34" charset="0"/>
                </a:rPr>
                <a:t>0  24  143</a:t>
              </a:r>
            </a:p>
          </p:txBody>
        </p:sp>
      </p:grpSp>
      <p:grpSp>
        <p:nvGrpSpPr>
          <p:cNvPr id="5" name="Group 4"/>
          <p:cNvGrpSpPr/>
          <p:nvPr/>
        </p:nvGrpSpPr>
        <p:grpSpPr>
          <a:xfrm>
            <a:off x="3730946" y="4719368"/>
            <a:ext cx="8345167" cy="802671"/>
            <a:chOff x="-3033652" y="2510790"/>
            <a:chExt cx="12008566" cy="1155193"/>
          </a:xfrm>
        </p:grpSpPr>
        <p:sp>
          <p:nvSpPr>
            <p:cNvPr id="7" name="Rectangle 6"/>
            <p:cNvSpPr/>
            <p:nvPr/>
          </p:nvSpPr>
          <p:spPr bwMode="auto">
            <a:xfrm>
              <a:off x="5451193" y="2510791"/>
              <a:ext cx="1155490" cy="1155192"/>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186  216  10</a:t>
              </a:r>
            </a:p>
          </p:txBody>
        </p:sp>
        <p:sp>
          <p:nvSpPr>
            <p:cNvPr id="8" name="Rectangle 7"/>
            <p:cNvSpPr/>
            <p:nvPr/>
          </p:nvSpPr>
          <p:spPr bwMode="auto">
            <a:xfrm>
              <a:off x="7819424" y="2510790"/>
              <a:ext cx="1155490" cy="115519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244  114  208</a:t>
              </a:r>
            </a:p>
          </p:txBody>
        </p:sp>
        <p:sp>
          <p:nvSpPr>
            <p:cNvPr id="9" name="Rectangle 8"/>
            <p:cNvSpPr/>
            <p:nvPr/>
          </p:nvSpPr>
          <p:spPr bwMode="auto">
            <a:xfrm>
              <a:off x="522521" y="2510791"/>
              <a:ext cx="1155490" cy="11551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127  186  0</a:t>
              </a:r>
            </a:p>
          </p:txBody>
        </p:sp>
        <p:sp>
          <p:nvSpPr>
            <p:cNvPr id="10" name="Rectangle 9"/>
            <p:cNvSpPr/>
            <p:nvPr/>
          </p:nvSpPr>
          <p:spPr bwMode="auto">
            <a:xfrm>
              <a:off x="2893305" y="2510791"/>
              <a:ext cx="1155490" cy="115519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0  216  204</a:t>
              </a:r>
            </a:p>
          </p:txBody>
        </p:sp>
        <p:sp>
          <p:nvSpPr>
            <p:cNvPr id="11" name="Rectangle 10"/>
            <p:cNvSpPr/>
            <p:nvPr/>
          </p:nvSpPr>
          <p:spPr bwMode="auto">
            <a:xfrm>
              <a:off x="4273642" y="2510791"/>
              <a:ext cx="1155490" cy="1155192"/>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232  17  35</a:t>
              </a:r>
            </a:p>
          </p:txBody>
        </p:sp>
        <p:sp>
          <p:nvSpPr>
            <p:cNvPr id="13" name="Rectangle 12"/>
            <p:cNvSpPr/>
            <p:nvPr/>
          </p:nvSpPr>
          <p:spPr bwMode="auto">
            <a:xfrm>
              <a:off x="6635309" y="2510791"/>
              <a:ext cx="1155490" cy="1155192"/>
            </a:xfrm>
            <a:prstGeom prst="rect">
              <a:avLst/>
            </a:prstGeom>
            <a:solidFill>
              <a:srgbClr val="FFA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255  175  0</a:t>
              </a:r>
            </a:p>
          </p:txBody>
        </p:sp>
        <p:sp>
          <p:nvSpPr>
            <p:cNvPr id="14" name="Rectangle 13"/>
            <p:cNvSpPr/>
            <p:nvPr/>
          </p:nvSpPr>
          <p:spPr bwMode="auto">
            <a:xfrm>
              <a:off x="1707911" y="2510791"/>
              <a:ext cx="1155490" cy="115519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255  140  0</a:t>
              </a:r>
            </a:p>
          </p:txBody>
        </p:sp>
        <p:sp>
          <p:nvSpPr>
            <p:cNvPr id="16" name="Rectangle 15"/>
            <p:cNvSpPr/>
            <p:nvPr/>
          </p:nvSpPr>
          <p:spPr bwMode="auto">
            <a:xfrm>
              <a:off x="-662870" y="2510791"/>
              <a:ext cx="1155490" cy="115519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155  79  150</a:t>
              </a:r>
            </a:p>
          </p:txBody>
        </p:sp>
        <p:sp>
          <p:nvSpPr>
            <p:cNvPr id="17" name="Rectangle 16"/>
            <p:cNvSpPr/>
            <p:nvPr/>
          </p:nvSpPr>
          <p:spPr bwMode="auto">
            <a:xfrm>
              <a:off x="-3033652" y="2510791"/>
              <a:ext cx="1155490" cy="11551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900" dirty="0">
                  <a:gradFill>
                    <a:gsLst>
                      <a:gs pos="0">
                        <a:srgbClr val="FFFFFF"/>
                      </a:gs>
                      <a:gs pos="100000">
                        <a:srgbClr val="FFFFFF"/>
                      </a:gs>
                    </a:gsLst>
                    <a:lin ang="5400000" scaled="0"/>
                  </a:gradFill>
                  <a:ea typeface="Segoe UI" pitchFamily="34" charset="0"/>
                  <a:cs typeface="Segoe UI" pitchFamily="34" charset="0"/>
                </a:rPr>
                <a:t>0  24  143</a:t>
              </a:r>
            </a:p>
          </p:txBody>
        </p:sp>
        <p:sp>
          <p:nvSpPr>
            <p:cNvPr id="18" name="Rectangle 17"/>
            <p:cNvSpPr/>
            <p:nvPr/>
          </p:nvSpPr>
          <p:spPr bwMode="auto">
            <a:xfrm>
              <a:off x="-1848261" y="2510791"/>
              <a:ext cx="1155490" cy="1155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RGB </a:t>
              </a:r>
            </a:p>
            <a:p>
              <a:pPr defTabSz="932406">
                <a:defRPr/>
              </a:pPr>
              <a:r>
                <a:rPr lang="en-US" sz="900" dirty="0">
                  <a:gradFill>
                    <a:gsLst>
                      <a:gs pos="79245">
                        <a:srgbClr val="1E1E1E"/>
                      </a:gs>
                      <a:gs pos="0">
                        <a:srgbClr val="1E1E1E"/>
                      </a:gs>
                    </a:gsLst>
                    <a:lin ang="5400000" scaled="0"/>
                  </a:gradFill>
                  <a:ea typeface="Segoe UI" pitchFamily="34" charset="0"/>
                  <a:cs typeface="Segoe UI" pitchFamily="34" charset="0"/>
                </a:rPr>
                <a:t>0  188  242</a:t>
              </a:r>
            </a:p>
          </p:txBody>
        </p:sp>
      </p:grpSp>
      <p:sp>
        <p:nvSpPr>
          <p:cNvPr id="23" name="Title 2"/>
          <p:cNvSpPr txBox="1">
            <a:spLocks/>
          </p:cNvSpPr>
          <p:nvPr/>
        </p:nvSpPr>
        <p:spPr>
          <a:xfrm>
            <a:off x="3730944" y="4360684"/>
            <a:ext cx="5001893" cy="36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14342" rtl="0" eaLnBrk="1" latinLnBrk="0" hangingPunct="1">
              <a:spcBef>
                <a:spcPct val="0"/>
              </a:spcBef>
              <a:buNone/>
              <a:defRPr lang="en-US" sz="1400" kern="1200" dirty="0" smtClean="0">
                <a:solidFill>
                  <a:schemeClr val="bg1"/>
                </a:solidFill>
                <a:latin typeface="+mj-lt"/>
                <a:ea typeface="ＭＳ Ｐゴシック" charset="0"/>
                <a:cs typeface="Segoe UI" pitchFamily="34" charset="0"/>
              </a:defRPr>
            </a:lvl1pPr>
          </a:lstStyle>
          <a:p>
            <a:pPr>
              <a:spcAft>
                <a:spcPts val="2448"/>
              </a:spcAft>
            </a:pPr>
            <a:r>
              <a:rPr lang="en-US" dirty="0">
                <a:gradFill>
                  <a:gsLst>
                    <a:gs pos="0">
                      <a:schemeClr val="tx2"/>
                    </a:gs>
                    <a:gs pos="100000">
                      <a:schemeClr val="tx2"/>
                    </a:gs>
                  </a:gsLst>
                  <a:lin ang="5400000" scaled="0"/>
                </a:gradFill>
                <a:latin typeface="+mn-lt"/>
              </a:rPr>
              <a:t>//</a:t>
            </a:r>
            <a:r>
              <a:rPr lang="en-US" dirty="0" smtClean="0">
                <a:gradFill>
                  <a:gsLst>
                    <a:gs pos="0">
                      <a:schemeClr val="tx2"/>
                    </a:gs>
                    <a:gs pos="100000">
                      <a:schemeClr val="tx2"/>
                    </a:gs>
                  </a:gsLst>
                  <a:lin ang="5400000" scaled="0"/>
                </a:gradFill>
                <a:latin typeface="+mn-lt"/>
              </a:rPr>
              <a:t>build/ </a:t>
            </a:r>
            <a:r>
              <a:rPr lang="en-US" dirty="0">
                <a:gradFill>
                  <a:gsLst>
                    <a:gs pos="0">
                      <a:schemeClr val="tx2"/>
                    </a:gs>
                    <a:gs pos="100000">
                      <a:schemeClr val="tx2"/>
                    </a:gs>
                  </a:gsLst>
                  <a:lin ang="5400000" scaled="0"/>
                </a:gradFill>
                <a:latin typeface="+mn-lt"/>
              </a:rPr>
              <a:t>template color palette and Windows brand colors</a:t>
            </a:r>
          </a:p>
        </p:txBody>
      </p:sp>
      <p:sp>
        <p:nvSpPr>
          <p:cNvPr id="24" name="Title 2"/>
          <p:cNvSpPr txBox="1">
            <a:spLocks/>
          </p:cNvSpPr>
          <p:nvPr/>
        </p:nvSpPr>
        <p:spPr>
          <a:xfrm>
            <a:off x="3730944" y="1736799"/>
            <a:ext cx="5687694" cy="49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14342" rtl="0" eaLnBrk="1" latinLnBrk="0" hangingPunct="1">
              <a:spcBef>
                <a:spcPct val="0"/>
              </a:spcBef>
              <a:buNone/>
              <a:defRPr lang="en-US" sz="1400" kern="1200" dirty="0" smtClean="0">
                <a:solidFill>
                  <a:schemeClr val="bg1"/>
                </a:solidFill>
                <a:latin typeface="+mj-lt"/>
                <a:ea typeface="ＭＳ Ｐゴシック" charset="0"/>
                <a:cs typeface="Segoe UI" pitchFamily="34" charset="0"/>
              </a:defRPr>
            </a:lvl1pPr>
          </a:lstStyle>
          <a:p>
            <a:pPr>
              <a:spcAft>
                <a:spcPts val="2448"/>
              </a:spcAft>
            </a:pPr>
            <a:r>
              <a:rPr lang="en-US" dirty="0" smtClean="0">
                <a:gradFill>
                  <a:gsLst>
                    <a:gs pos="0">
                      <a:schemeClr val="tx2"/>
                    </a:gs>
                    <a:gs pos="100000">
                      <a:schemeClr val="tx2"/>
                    </a:gs>
                  </a:gsLst>
                  <a:lin ang="5400000" scaled="0"/>
                </a:gradFill>
                <a:latin typeface="+mn-lt"/>
              </a:rPr>
              <a:t>//build/ template background colors</a:t>
            </a:r>
            <a:endParaRPr lang="en-US" dirty="0">
              <a:gradFill>
                <a:gsLst>
                  <a:gs pos="0">
                    <a:schemeClr val="tx2"/>
                  </a:gs>
                  <a:gs pos="100000">
                    <a:schemeClr val="tx2"/>
                  </a:gs>
                </a:gsLst>
                <a:lin ang="5400000" scaled="0"/>
              </a:gradFill>
              <a:latin typeface="+mn-lt"/>
            </a:endParaRPr>
          </a:p>
        </p:txBody>
      </p:sp>
      <p:sp>
        <p:nvSpPr>
          <p:cNvPr id="25" name="Title 2"/>
          <p:cNvSpPr txBox="1">
            <a:spLocks/>
          </p:cNvSpPr>
          <p:nvPr/>
        </p:nvSpPr>
        <p:spPr>
          <a:xfrm>
            <a:off x="3730944" y="5813289"/>
            <a:ext cx="6984563" cy="36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914342" rtl="0" eaLnBrk="1" latinLnBrk="0" hangingPunct="1">
              <a:spcBef>
                <a:spcPct val="0"/>
              </a:spcBef>
              <a:buNone/>
              <a:defRPr lang="en-US" sz="1400" kern="1200" dirty="0" smtClean="0">
                <a:solidFill>
                  <a:schemeClr val="bg1"/>
                </a:solidFill>
                <a:latin typeface="+mj-lt"/>
                <a:ea typeface="ＭＳ Ｐゴシック" charset="0"/>
                <a:cs typeface="Segoe UI" pitchFamily="34" charset="0"/>
              </a:defRPr>
            </a:lvl1pPr>
          </a:lstStyle>
          <a:p>
            <a:r>
              <a:rPr lang="en-US" dirty="0" smtClean="0">
                <a:gradFill>
                  <a:gsLst>
                    <a:gs pos="0">
                      <a:schemeClr val="tx2"/>
                    </a:gs>
                    <a:gs pos="100000">
                      <a:schemeClr val="tx2"/>
                    </a:gs>
                  </a:gsLst>
                  <a:lin ang="5400000" scaled="0"/>
                </a:gradFill>
                <a:latin typeface="+mn-lt"/>
              </a:rPr>
              <a:t>Presentation tools</a:t>
            </a:r>
          </a:p>
          <a:p>
            <a:endParaRPr lang="en-US" dirty="0" smtClean="0">
              <a:gradFill>
                <a:gsLst>
                  <a:gs pos="0">
                    <a:schemeClr val="tx2"/>
                  </a:gs>
                  <a:gs pos="100000">
                    <a:schemeClr val="tx2"/>
                  </a:gs>
                </a:gsLst>
                <a:lin ang="5400000" scaled="0"/>
              </a:gradFill>
              <a:latin typeface="+mn-lt"/>
            </a:endParaRPr>
          </a:p>
          <a:p>
            <a:r>
              <a:rPr lang="en-US" dirty="0" smtClean="0">
                <a:gradFill>
                  <a:gsLst>
                    <a:gs pos="0">
                      <a:schemeClr val="tx2"/>
                    </a:gs>
                    <a:gs pos="100000">
                      <a:schemeClr val="tx2"/>
                    </a:gs>
                  </a:gsLst>
                  <a:lin ang="5400000" scaled="0"/>
                </a:gradFill>
                <a:latin typeface="+mn-lt"/>
              </a:rPr>
              <a:t>Find Photography, device renders and images, logos, and more </a:t>
            </a:r>
            <a:r>
              <a:rPr lang="en-US" dirty="0" smtClean="0">
                <a:gradFill>
                  <a:gsLst>
                    <a:gs pos="0">
                      <a:schemeClr val="tx2"/>
                    </a:gs>
                    <a:gs pos="100000">
                      <a:schemeClr val="tx2"/>
                    </a:gs>
                  </a:gsLst>
                  <a:lin ang="5400000" scaled="0"/>
                </a:gradFill>
                <a:latin typeface="+mn-lt"/>
                <a:hlinkClick r:id="rId3" action="ppaction://hlinkfile"/>
              </a:rPr>
              <a:t>here</a:t>
            </a:r>
            <a:endParaRPr lang="en-US" dirty="0" smtClean="0">
              <a:gradFill>
                <a:gsLst>
                  <a:gs pos="0">
                    <a:schemeClr val="tx2"/>
                  </a:gs>
                  <a:gs pos="100000">
                    <a:schemeClr val="tx2"/>
                  </a:gs>
                </a:gsLst>
                <a:lin ang="5400000" scaled="0"/>
              </a:gradFill>
              <a:latin typeface="+mn-lt"/>
            </a:endParaRPr>
          </a:p>
          <a:p>
            <a:r>
              <a:rPr lang="en-US" dirty="0" smtClean="0">
                <a:gradFill>
                  <a:gsLst>
                    <a:gs pos="0">
                      <a:schemeClr val="tx2"/>
                    </a:gs>
                    <a:gs pos="100000">
                      <a:schemeClr val="tx2"/>
                    </a:gs>
                  </a:gsLst>
                  <a:lin ang="5400000" scaled="0"/>
                </a:gradFill>
                <a:latin typeface="+mn-lt"/>
              </a:rPr>
              <a:t>Additional Microsoft brand images </a:t>
            </a:r>
            <a:r>
              <a:rPr lang="en-US" dirty="0" smtClean="0">
                <a:gradFill>
                  <a:gsLst>
                    <a:gs pos="0">
                      <a:schemeClr val="tx2"/>
                    </a:gs>
                    <a:gs pos="100000">
                      <a:schemeClr val="tx2"/>
                    </a:gs>
                  </a:gsLst>
                  <a:lin ang="5400000" scaled="0"/>
                </a:gradFill>
                <a:latin typeface="+mn-lt"/>
                <a:hlinkClick r:id="rId4"/>
              </a:rPr>
              <a:t>here </a:t>
            </a:r>
            <a:r>
              <a:rPr lang="en-US" dirty="0" smtClean="0">
                <a:gradFill>
                  <a:gsLst>
                    <a:gs pos="0">
                      <a:schemeClr val="tx2"/>
                    </a:gs>
                    <a:gs pos="100000">
                      <a:schemeClr val="tx2"/>
                    </a:gs>
                  </a:gsLst>
                  <a:lin ang="5400000" scaled="0"/>
                </a:gradFill>
                <a:latin typeface="+mn-lt"/>
              </a:rPr>
              <a:t>(click ‘browse photography’ at top right) </a:t>
            </a:r>
            <a:endParaRPr lang="en-US" dirty="0">
              <a:gradFill>
                <a:gsLst>
                  <a:gs pos="0">
                    <a:schemeClr val="tx2"/>
                  </a:gs>
                  <a:gs pos="100000">
                    <a:schemeClr val="tx2"/>
                  </a:gs>
                </a:gsLst>
                <a:lin ang="5400000" scaled="0"/>
              </a:gradFill>
              <a:latin typeface="+mn-lt"/>
            </a:endParaRPr>
          </a:p>
        </p:txBody>
      </p:sp>
    </p:spTree>
    <p:extLst>
      <p:ext uri="{BB962C8B-B14F-4D97-AF65-F5344CB8AC3E}">
        <p14:creationId xmlns:p14="http://schemas.microsoft.com/office/powerpoint/2010/main" val="22870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a:t>
            </a:r>
            <a:r>
              <a:rPr lang="en-US" dirty="0" smtClean="0"/>
              <a:t>slides</a:t>
            </a:r>
            <a:endParaRPr lang="en-US" dirty="0"/>
          </a:p>
        </p:txBody>
      </p:sp>
    </p:spTree>
    <p:extLst>
      <p:ext uri="{BB962C8B-B14F-4D97-AF65-F5344CB8AC3E}">
        <p14:creationId xmlns:p14="http://schemas.microsoft.com/office/powerpoint/2010/main" val="389697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smtClean="0"/>
              <a:t>Titles are 48pt Segoe UI Light and sentence case. They do not use periods.</a:t>
            </a:r>
          </a:p>
          <a:p>
            <a:r>
              <a:rPr lang="en-US" sz="3200" dirty="0" smtClean="0"/>
              <a:t>All text 28pt and above (including this content) is in Segoe UI Light. The smallest font you should use is 14pt, and in Segoe UI (body). </a:t>
            </a:r>
          </a:p>
          <a:p>
            <a:pPr lvl="1"/>
            <a:r>
              <a:rPr lang="en-US" sz="1800" dirty="0" smtClean="0"/>
              <a:t>Second level not bulleted, 14pt Segoe UI (body) like this.</a:t>
            </a:r>
          </a:p>
          <a:p>
            <a:pPr lvl="1"/>
            <a:r>
              <a:rPr lang="en-US" sz="1800" dirty="0" smtClean="0"/>
              <a:t>Multiple bullets would look like this.</a:t>
            </a:r>
          </a:p>
          <a:p>
            <a:pPr lvl="2"/>
            <a:r>
              <a:rPr lang="en-US" sz="1800" dirty="0" smtClean="0"/>
              <a:t>Third level are bullets, like this.</a:t>
            </a:r>
          </a:p>
          <a:p>
            <a:r>
              <a:rPr lang="en-US" sz="3200" dirty="0" smtClean="0"/>
              <a:t>Font is gray (RGB 64,64,64) on white slides.</a:t>
            </a:r>
          </a:p>
        </p:txBody>
      </p:sp>
      <p:sp>
        <p:nvSpPr>
          <p:cNvPr id="3" name="Title 2"/>
          <p:cNvSpPr>
            <a:spLocks noGrp="1"/>
          </p:cNvSpPr>
          <p:nvPr>
            <p:ph type="title"/>
          </p:nvPr>
        </p:nvSpPr>
        <p:spPr/>
        <p:txBody>
          <a:bodyPr/>
          <a:lstStyle/>
          <a:p>
            <a:r>
              <a:rPr lang="en-US" smtClean="0"/>
              <a:t>Typography</a:t>
            </a:r>
            <a:endParaRPr lang="en-US" dirty="0"/>
          </a:p>
        </p:txBody>
      </p:sp>
      <p:sp>
        <p:nvSpPr>
          <p:cNvPr id="4" name="Content Placeholder 3"/>
          <p:cNvSpPr>
            <a:spLocks noGrp="1"/>
          </p:cNvSpPr>
          <p:nvPr>
            <p:ph type="body" sz="quarter" idx="11"/>
          </p:nvPr>
        </p:nvSpPr>
        <p:spPr/>
        <p:txBody>
          <a:bodyPr/>
          <a:lstStyle/>
          <a:p>
            <a:r>
              <a:rPr lang="en-US" smtClean="0"/>
              <a:t>This could be a pithy summary of your slide content, or a single phrase to describe the main idea</a:t>
            </a:r>
            <a:endParaRPr lang="en-US" dirty="0" smtClean="0"/>
          </a:p>
        </p:txBody>
      </p:sp>
    </p:spTree>
    <p:extLst>
      <p:ext uri="{BB962C8B-B14F-4D97-AF65-F5344CB8AC3E}">
        <p14:creationId xmlns:p14="http://schemas.microsoft.com/office/powerpoint/2010/main" val="20928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smtClean="0"/>
              <a:t>Titles are 48pt Segoe UI Light and sentence case. They do not use periods.</a:t>
            </a:r>
          </a:p>
          <a:p>
            <a:r>
              <a:rPr lang="en-US" sz="3200" dirty="0" smtClean="0"/>
              <a:t>All text 28pt and above (including this content) is in Segoe UI Light. The smallest font you should use is 14pt, and in Segoe UI (body). </a:t>
            </a:r>
          </a:p>
          <a:p>
            <a:pPr lvl="1"/>
            <a:r>
              <a:rPr lang="en-US" sz="1800" dirty="0" smtClean="0"/>
              <a:t>Second level not bulleted, 14pt Segoe UI (body) like this.</a:t>
            </a:r>
          </a:p>
          <a:p>
            <a:pPr lvl="1"/>
            <a:r>
              <a:rPr lang="en-US" sz="1800" dirty="0" smtClean="0"/>
              <a:t>Multiple bullets would look like this.</a:t>
            </a:r>
          </a:p>
          <a:p>
            <a:pPr lvl="2"/>
            <a:r>
              <a:rPr lang="en-US" sz="1800" dirty="0" smtClean="0"/>
              <a:t>Third level are bullets, like this.</a:t>
            </a:r>
          </a:p>
          <a:p>
            <a:r>
              <a:rPr lang="en-US" sz="3200" dirty="0" smtClean="0"/>
              <a:t>Font is white (RGB 255,255,255) on </a:t>
            </a:r>
            <a:br>
              <a:rPr lang="en-US" sz="3200" dirty="0" smtClean="0"/>
            </a:br>
            <a:r>
              <a:rPr lang="en-US" sz="3200" dirty="0" smtClean="0"/>
              <a:t>dark blue slides.</a:t>
            </a:r>
          </a:p>
        </p:txBody>
      </p:sp>
      <p:sp>
        <p:nvSpPr>
          <p:cNvPr id="3" name="Title 2"/>
          <p:cNvSpPr>
            <a:spLocks noGrp="1"/>
          </p:cNvSpPr>
          <p:nvPr>
            <p:ph type="title"/>
          </p:nvPr>
        </p:nvSpPr>
        <p:spPr/>
        <p:txBody>
          <a:bodyPr/>
          <a:lstStyle/>
          <a:p>
            <a:r>
              <a:rPr lang="en-US" smtClean="0"/>
              <a:t>Typography (color back option)</a:t>
            </a:r>
            <a:endParaRPr lang="en-US" dirty="0"/>
          </a:p>
        </p:txBody>
      </p:sp>
      <p:sp>
        <p:nvSpPr>
          <p:cNvPr id="4" name="Content Placeholder 3"/>
          <p:cNvSpPr>
            <a:spLocks noGrp="1"/>
          </p:cNvSpPr>
          <p:nvPr>
            <p:ph type="body" sz="quarter" idx="11"/>
          </p:nvPr>
        </p:nvSpPr>
        <p:spPr/>
        <p:txBody>
          <a:bodyPr/>
          <a:lstStyle/>
          <a:p>
            <a:r>
              <a:rPr lang="en-US" sz="2000" dirty="0" smtClean="0"/>
              <a:t>This could be a </a:t>
            </a:r>
            <a:br>
              <a:rPr lang="en-US" sz="2000" dirty="0" smtClean="0"/>
            </a:br>
            <a:r>
              <a:rPr lang="en-US" sz="2000" dirty="0" smtClean="0"/>
              <a:t>pithy summary of your slide content, </a:t>
            </a:r>
            <a:br>
              <a:rPr lang="en-US" sz="2000" dirty="0" smtClean="0"/>
            </a:br>
            <a:r>
              <a:rPr lang="en-US" sz="2000" dirty="0" smtClean="0"/>
              <a:t>or a single phrase </a:t>
            </a:r>
            <a:br>
              <a:rPr lang="en-US" sz="2000" dirty="0" smtClean="0"/>
            </a:br>
            <a:r>
              <a:rPr lang="en-US" sz="2000" dirty="0" smtClean="0"/>
              <a:t>to describe the </a:t>
            </a:r>
            <a:br>
              <a:rPr lang="en-US" sz="2000" dirty="0" smtClean="0"/>
            </a:br>
            <a:r>
              <a:rPr lang="en-US" sz="2000" dirty="0" smtClean="0"/>
              <a:t>main idea.</a:t>
            </a:r>
          </a:p>
        </p:txBody>
      </p:sp>
    </p:spTree>
    <p:extLst>
      <p:ext uri="{BB962C8B-B14F-4D97-AF65-F5344CB8AC3E}">
        <p14:creationId xmlns:p14="http://schemas.microsoft.com/office/powerpoint/2010/main" val="152576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emphasis content, like a quote or statement, can appear in this location on the slide, at 48pt. Avoid running text from one edge of the page to the other. Do not use this slide for bulleted content.</a:t>
            </a:r>
            <a:endParaRPr lang="en-US" dirty="0"/>
          </a:p>
        </p:txBody>
      </p:sp>
    </p:spTree>
    <p:extLst>
      <p:ext uri="{BB962C8B-B14F-4D97-AF65-F5344CB8AC3E}">
        <p14:creationId xmlns:p14="http://schemas.microsoft.com/office/powerpoint/2010/main" val="13982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Text would go here.</a:t>
            </a:r>
          </a:p>
          <a:p>
            <a:r>
              <a:rPr lang="en-US" smtClean="0"/>
              <a:t>To add your own image, right click the thumbnail view of this slide and select New Slide. </a:t>
            </a:r>
          </a:p>
          <a:p>
            <a:r>
              <a:rPr lang="en-US" smtClean="0"/>
              <a:t>Click the picture icon, as directed, to add a new image.</a:t>
            </a:r>
            <a:endParaRPr lang="en-US" dirty="0"/>
          </a:p>
        </p:txBody>
      </p:sp>
      <p:pic>
        <p:nvPicPr>
          <p:cNvPr id="5" name="Picture Placeholder 4"/>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20" r="20"/>
          <a:stretch/>
        </p:blipFill>
        <p:spPr/>
      </p:pic>
      <p:sp>
        <p:nvSpPr>
          <p:cNvPr id="3" name="Title 2"/>
          <p:cNvSpPr>
            <a:spLocks noGrp="1"/>
          </p:cNvSpPr>
          <p:nvPr>
            <p:ph type="title"/>
          </p:nvPr>
        </p:nvSpPr>
        <p:spPr/>
        <p:txBody>
          <a:bodyPr/>
          <a:lstStyle/>
          <a:p>
            <a:r>
              <a:rPr lang="en-US" smtClean="0"/>
              <a:t>Picture shape with title</a:t>
            </a:r>
            <a:endParaRPr lang="en-US" dirty="0"/>
          </a:p>
        </p:txBody>
      </p:sp>
    </p:spTree>
    <p:extLst>
      <p:ext uri="{BB962C8B-B14F-4D97-AF65-F5344CB8AC3E}">
        <p14:creationId xmlns:p14="http://schemas.microsoft.com/office/powerpoint/2010/main" val="386764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Use the Format Shape menu to change the color of the shape. </a:t>
            </a:r>
          </a:p>
          <a:p>
            <a:r>
              <a:rPr lang="en-US" smtClean="0"/>
              <a:t>This text box will automatically center to align beside the </a:t>
            </a:r>
            <a:br>
              <a:rPr lang="en-US" smtClean="0"/>
            </a:br>
            <a:r>
              <a:rPr lang="en-US" smtClean="0"/>
              <a:t>color shape.</a:t>
            </a:r>
            <a:endParaRPr lang="en-US" dirty="0"/>
          </a:p>
        </p:txBody>
      </p:sp>
      <p:sp>
        <p:nvSpPr>
          <p:cNvPr id="5" name="Title 4"/>
          <p:cNvSpPr>
            <a:spLocks noGrp="1"/>
          </p:cNvSpPr>
          <p:nvPr>
            <p:ph type="ctrTitle"/>
          </p:nvPr>
        </p:nvSpPr>
        <p:spPr/>
        <p:txBody>
          <a:bodyPr/>
          <a:lstStyle/>
          <a:p>
            <a:r>
              <a:rPr lang="en-US" smtClean="0"/>
              <a:t>Color shapes can hold messaging</a:t>
            </a:r>
            <a:endParaRPr lang="en-US" dirty="0"/>
          </a:p>
        </p:txBody>
      </p:sp>
    </p:spTree>
    <p:extLst>
      <p:ext uri="{BB962C8B-B14F-4D97-AF65-F5344CB8AC3E}">
        <p14:creationId xmlns:p14="http://schemas.microsoft.com/office/powerpoint/2010/main" val="185804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Color back </a:t>
            </a:r>
            <a:r>
              <a:rPr lang="en-US" dirty="0"/>
              <a:t>o</a:t>
            </a:r>
            <a:r>
              <a:rPr lang="en-US" dirty="0" smtClean="0"/>
              <a:t>ption.</a:t>
            </a:r>
          </a:p>
          <a:p>
            <a:r>
              <a:rPr lang="en-US" dirty="0" smtClean="0"/>
              <a:t>Use the Format Shape menu to change the color of the shape. </a:t>
            </a:r>
          </a:p>
          <a:p>
            <a:r>
              <a:rPr lang="en-US" dirty="0" smtClean="0"/>
              <a:t>This text box will automatically center to align beside the </a:t>
            </a:r>
            <a:br>
              <a:rPr lang="en-US" dirty="0" smtClean="0"/>
            </a:br>
            <a:r>
              <a:rPr lang="en-US" dirty="0" smtClean="0"/>
              <a:t>color shape.</a:t>
            </a:r>
            <a:endParaRPr lang="en-US" dirty="0"/>
          </a:p>
        </p:txBody>
      </p:sp>
      <p:sp>
        <p:nvSpPr>
          <p:cNvPr id="5" name="Title 4"/>
          <p:cNvSpPr>
            <a:spLocks noGrp="1"/>
          </p:cNvSpPr>
          <p:nvPr>
            <p:ph type="ctrTitle"/>
          </p:nvPr>
        </p:nvSpPr>
        <p:spPr/>
        <p:txBody>
          <a:bodyPr/>
          <a:lstStyle/>
          <a:p>
            <a:r>
              <a:rPr lang="en-US" smtClean="0"/>
              <a:t>Color shapes can hold messaging</a:t>
            </a:r>
            <a:endParaRPr lang="en-US" dirty="0"/>
          </a:p>
        </p:txBody>
      </p:sp>
    </p:spTree>
    <p:extLst>
      <p:ext uri="{BB962C8B-B14F-4D97-AF65-F5344CB8AC3E}">
        <p14:creationId xmlns:p14="http://schemas.microsoft.com/office/powerpoint/2010/main" val="325466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Demo title (use for demo intros)</a:t>
            </a:r>
            <a:endParaRPr lang="en-US" dirty="0"/>
          </a:p>
        </p:txBody>
      </p:sp>
    </p:spTree>
    <p:extLst>
      <p:ext uri="{BB962C8B-B14F-4D97-AF65-F5344CB8AC3E}">
        <p14:creationId xmlns:p14="http://schemas.microsoft.com/office/powerpoint/2010/main" val="17651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6" y="5783263"/>
            <a:ext cx="4113232" cy="903287"/>
          </a:xfrm>
        </p:spPr>
        <p:txBody>
          <a:bodyPr/>
          <a:lstStyle/>
          <a:p>
            <a:r>
              <a:rPr lang="en-US" dirty="0" smtClean="0"/>
              <a:t>David </a:t>
            </a:r>
            <a:r>
              <a:rPr lang="en-US" b="1" dirty="0" smtClean="0"/>
              <a:t>CATUHE</a:t>
            </a:r>
          </a:p>
          <a:p>
            <a:r>
              <a:rPr lang="en-US" dirty="0" smtClean="0"/>
              <a:t>Senior Program Manager</a:t>
            </a:r>
          </a:p>
          <a:p>
            <a:r>
              <a:rPr lang="en-US" dirty="0" smtClean="0"/>
              <a:t>@</a:t>
            </a:r>
            <a:r>
              <a:rPr lang="en-US" dirty="0" err="1" smtClean="0"/>
              <a:t>deltakosh</a:t>
            </a:r>
            <a:endParaRPr lang="en-US" dirty="0"/>
          </a:p>
        </p:txBody>
      </p:sp>
      <p:sp>
        <p:nvSpPr>
          <p:cNvPr id="2" name="Title 1"/>
          <p:cNvSpPr>
            <a:spLocks noGrp="1"/>
          </p:cNvSpPr>
          <p:nvPr>
            <p:ph type="ctrTitle"/>
          </p:nvPr>
        </p:nvSpPr>
        <p:spPr/>
        <p:txBody>
          <a:bodyPr/>
          <a:lstStyle/>
          <a:p>
            <a:r>
              <a:rPr lang="en-US" dirty="0"/>
              <a:t>Building a Single Page Application with ASP.NET and </a:t>
            </a:r>
            <a:r>
              <a:rPr lang="en-US" dirty="0" smtClean="0"/>
              <a:t>Angular.js</a:t>
            </a:r>
            <a:endParaRPr lang="en-US" dirty="0"/>
          </a:p>
        </p:txBody>
      </p:sp>
      <p:sp>
        <p:nvSpPr>
          <p:cNvPr id="4" name="Subtitle 2"/>
          <p:cNvSpPr txBox="1">
            <a:spLocks/>
          </p:cNvSpPr>
          <p:nvPr/>
        </p:nvSpPr>
        <p:spPr>
          <a:xfrm>
            <a:off x="4389458" y="5783262"/>
            <a:ext cx="4113232" cy="903287"/>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Jon </a:t>
            </a:r>
            <a:r>
              <a:rPr lang="en-US" b="1" dirty="0" smtClean="0"/>
              <a:t>GALLOWAY</a:t>
            </a:r>
          </a:p>
          <a:p>
            <a:r>
              <a:rPr lang="en-US" dirty="0" smtClean="0"/>
              <a:t>Senior SDE</a:t>
            </a:r>
          </a:p>
          <a:p>
            <a:r>
              <a:rPr lang="en-US" dirty="0" smtClean="0"/>
              <a:t>@</a:t>
            </a:r>
            <a:r>
              <a:rPr lang="en-US" dirty="0" err="1" smtClean="0"/>
              <a:t>jongalloway</a:t>
            </a:r>
            <a:endParaRPr lang="en-US" dirty="0"/>
          </a:p>
        </p:txBody>
      </p:sp>
    </p:spTree>
    <p:extLst>
      <p:ext uri="{BB962C8B-B14F-4D97-AF65-F5344CB8AC3E}">
        <p14:creationId xmlns:p14="http://schemas.microsoft.com/office/powerpoint/2010/main" val="12574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16x9 Tablet view 1 lef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13437" y="718032"/>
            <a:ext cx="6232294" cy="5558460"/>
          </a:xfrm>
          <a:prstGeom prst="rect">
            <a:avLst/>
          </a:prstGeom>
        </p:spPr>
      </p:pic>
      <p:sp>
        <p:nvSpPr>
          <p:cNvPr id="2" name="Text Placeholder 1"/>
          <p:cNvSpPr>
            <a:spLocks noGrp="1"/>
          </p:cNvSpPr>
          <p:nvPr>
            <p:ph type="body" sz="quarter" idx="15"/>
          </p:nvPr>
        </p:nvSpPr>
        <p:spPr>
          <a:xfrm>
            <a:off x="274638" y="3040063"/>
            <a:ext cx="7315203" cy="914400"/>
          </a:xfrm>
        </p:spPr>
        <p:txBody>
          <a:bodyPr/>
          <a:lstStyle/>
          <a:p>
            <a:r>
              <a:rPr lang="en-US" smtClean="0"/>
              <a:t>Single device preferred </a:t>
            </a:r>
            <a:br>
              <a:rPr lang="en-US" smtClean="0"/>
            </a:br>
            <a:r>
              <a:rPr lang="en-US" smtClean="0"/>
              <a:t>angle. This is another </a:t>
            </a:r>
            <a:br>
              <a:rPr lang="en-US" smtClean="0"/>
            </a:br>
            <a:r>
              <a:rPr lang="en-US" smtClean="0"/>
              <a:t>option for displaying a </a:t>
            </a:r>
            <a:br>
              <a:rPr lang="en-US" smtClean="0"/>
            </a:br>
            <a:r>
              <a:rPr lang="en-US" smtClean="0"/>
              <a:t>hardware image </a:t>
            </a:r>
            <a:br>
              <a:rPr lang="en-US" smtClean="0"/>
            </a:br>
            <a:r>
              <a:rPr lang="en-US" smtClean="0"/>
              <a:t>that sits at an angle. </a:t>
            </a:r>
            <a:endParaRPr lang="en-US" dirty="0"/>
          </a:p>
        </p:txBody>
      </p:sp>
    </p:spTree>
    <p:extLst>
      <p:ext uri="{BB962C8B-B14F-4D97-AF65-F5344CB8AC3E}">
        <p14:creationId xmlns:p14="http://schemas.microsoft.com/office/powerpoint/2010/main" val="262856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Charts and code (this is a divider slide)</a:t>
            </a:r>
            <a:endParaRPr lang="en-US" dirty="0"/>
          </a:p>
        </p:txBody>
      </p:sp>
    </p:spTree>
    <p:extLst>
      <p:ext uri="{BB962C8B-B14F-4D97-AF65-F5344CB8AC3E}">
        <p14:creationId xmlns:p14="http://schemas.microsoft.com/office/powerpoint/2010/main" val="149010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Charts</a:t>
            </a:r>
            <a:endParaRPr lang="en-US" dirty="0"/>
          </a:p>
        </p:txBody>
      </p:sp>
      <p:sp>
        <p:nvSpPr>
          <p:cNvPr id="7" name="Text Placeholder 6"/>
          <p:cNvSpPr>
            <a:spLocks noGrp="1"/>
          </p:cNvSpPr>
          <p:nvPr>
            <p:ph type="body" sz="quarter" idx="11"/>
          </p:nvPr>
        </p:nvSpPr>
        <p:spPr/>
        <p:txBody>
          <a:bodyPr/>
          <a:lstStyle/>
          <a:p>
            <a:pPr marL="0" indent="0"/>
            <a:r>
              <a:rPr lang="en-US" dirty="0" smtClean="0"/>
              <a:t>For content: Type is what articulates the message. Text doesn’t need to be bulleted. Text size can reinforce and impact.</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088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Charts</a:t>
            </a:r>
            <a:endParaRPr lang="en-US" dirty="0"/>
          </a:p>
        </p:txBody>
      </p:sp>
      <p:sp>
        <p:nvSpPr>
          <p:cNvPr id="7" name="Text Placeholder 6"/>
          <p:cNvSpPr>
            <a:spLocks noGrp="1"/>
          </p:cNvSpPr>
          <p:nvPr>
            <p:ph type="body" sz="quarter" idx="11"/>
          </p:nvPr>
        </p:nvSpPr>
        <p:spPr/>
        <p:txBody>
          <a:bodyPr/>
          <a:lstStyle/>
          <a:p>
            <a:pPr marL="0" indent="0"/>
            <a:r>
              <a:rPr lang="en-US" dirty="0"/>
              <a:t>For content: Type is what articulates the message. Text doesn’t need to be bulleted. Text size can reinforce and impact.</a:t>
            </a:r>
            <a:br>
              <a:rPr lang="en-US" dirty="0"/>
            </a:br>
            <a:endParaRPr lang="en-US" dirty="0"/>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456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Table</a:t>
            </a:r>
            <a:endParaRPr lang="en-US" dirty="0"/>
          </a:p>
        </p:txBody>
      </p:sp>
      <p:sp>
        <p:nvSpPr>
          <p:cNvPr id="3" name="Text Placeholder 2"/>
          <p:cNvSpPr>
            <a:spLocks noGrp="1"/>
          </p:cNvSpPr>
          <p:nvPr>
            <p:ph type="body" sz="quarter" idx="11"/>
          </p:nvPr>
        </p:nvSpPr>
        <p:spPr/>
        <p:txBody>
          <a:bodyPr/>
          <a:lstStyle/>
          <a:p>
            <a:pPr marL="0" indent="0"/>
            <a:r>
              <a:rPr lang="en-US" dirty="0"/>
              <a:t>This is a content box, always </a:t>
            </a:r>
            <a:r>
              <a:rPr lang="en-US" dirty="0" smtClean="0"/>
              <a:t/>
            </a:r>
            <a:br>
              <a:rPr lang="en-US" dirty="0" smtClean="0"/>
            </a:br>
            <a:r>
              <a:rPr lang="en-US" dirty="0" smtClean="0"/>
              <a:t>24pts </a:t>
            </a:r>
            <a:r>
              <a:rPr lang="en-US" dirty="0"/>
              <a:t>and sentence </a:t>
            </a:r>
            <a:r>
              <a:rPr lang="en-US" dirty="0" smtClean="0"/>
              <a:t>case.</a:t>
            </a:r>
            <a:endParaRPr lang="en-US" dirty="0"/>
          </a:p>
        </p:txBody>
      </p:sp>
      <p:graphicFrame>
        <p:nvGraphicFramePr>
          <p:cNvPr id="6" name="Table 5"/>
          <p:cNvGraphicFramePr>
            <a:graphicFrameLocks noGrp="1"/>
          </p:cNvGraphicFramePr>
          <p:nvPr>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gridCol w="1642018"/>
                <a:gridCol w="1650674"/>
                <a:gridCol w="1660197"/>
                <a:gridCol w="1632491"/>
              </a:tblGrid>
              <a:tr h="927344">
                <a:tc>
                  <a:txBody>
                    <a:bodyPr/>
                    <a:lstStyle/>
                    <a:p>
                      <a:r>
                        <a:rPr lang="en-US" sz="1600" dirty="0" smtClean="0">
                          <a:gradFill>
                            <a:gsLst>
                              <a:gs pos="9934">
                                <a:srgbClr val="1E1E1E"/>
                              </a:gs>
                              <a:gs pos="100000">
                                <a:srgbClr val="1E1E1E"/>
                              </a:gs>
                            </a:gsLst>
                            <a:lin ang="5400000" scaled="0"/>
                          </a:gradFill>
                          <a:latin typeface="+mn-lt"/>
                        </a:rPr>
                        <a:t>Column 1</a:t>
                      </a:r>
                      <a:endParaRPr lang="en-US" sz="1600" b="0" dirty="0">
                        <a:gradFill>
                          <a:gsLst>
                            <a:gs pos="9934">
                              <a:srgbClr val="1E1E1E"/>
                            </a:gs>
                            <a:gs pos="100000">
                              <a:srgbClr val="1E1E1E"/>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c>
                  <a:txBody>
                    <a:bodyPr/>
                    <a:lstStyle/>
                    <a:p>
                      <a:r>
                        <a:rPr lang="en-US" sz="1600" dirty="0" smtClean="0">
                          <a:gradFill>
                            <a:gsLst>
                              <a:gs pos="9934">
                                <a:srgbClr val="1E1E1E"/>
                              </a:gs>
                              <a:gs pos="100000">
                                <a:srgbClr val="1E1E1E"/>
                              </a:gs>
                            </a:gsLst>
                            <a:lin ang="5400000" scaled="0"/>
                          </a:gradFill>
                          <a:latin typeface="+mn-lt"/>
                        </a:rPr>
                        <a:t>Column 2</a:t>
                      </a:r>
                      <a:endParaRPr lang="en-US" sz="1600" b="0" dirty="0">
                        <a:gradFill>
                          <a:gsLst>
                            <a:gs pos="9934">
                              <a:srgbClr val="1E1E1E"/>
                            </a:gs>
                            <a:gs pos="100000">
                              <a:srgbClr val="1E1E1E"/>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c>
                  <a:txBody>
                    <a:bodyPr/>
                    <a:lstStyle/>
                    <a:p>
                      <a:r>
                        <a:rPr lang="en-US" sz="1600" dirty="0" smtClean="0">
                          <a:gradFill>
                            <a:gsLst>
                              <a:gs pos="9934">
                                <a:srgbClr val="1E1E1E"/>
                              </a:gs>
                              <a:gs pos="100000">
                                <a:srgbClr val="1E1E1E"/>
                              </a:gs>
                            </a:gsLst>
                            <a:lin ang="5400000" scaled="0"/>
                          </a:gradFill>
                          <a:latin typeface="+mn-lt"/>
                        </a:rPr>
                        <a:t>Column 3</a:t>
                      </a:r>
                      <a:endParaRPr lang="en-US" sz="1600" b="0" dirty="0">
                        <a:gradFill>
                          <a:gsLst>
                            <a:gs pos="9934">
                              <a:srgbClr val="1E1E1E"/>
                            </a:gs>
                            <a:gs pos="100000">
                              <a:srgbClr val="1E1E1E"/>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c>
                  <a:txBody>
                    <a:bodyPr/>
                    <a:lstStyle/>
                    <a:p>
                      <a:r>
                        <a:rPr lang="en-US" sz="1600" dirty="0" smtClean="0">
                          <a:gradFill>
                            <a:gsLst>
                              <a:gs pos="9934">
                                <a:srgbClr val="1E1E1E"/>
                              </a:gs>
                              <a:gs pos="100000">
                                <a:srgbClr val="1E1E1E"/>
                              </a:gs>
                            </a:gsLst>
                            <a:lin ang="5400000" scaled="0"/>
                          </a:gradFill>
                          <a:latin typeface="+mn-lt"/>
                        </a:rPr>
                        <a:t>Column 4</a:t>
                      </a:r>
                      <a:endParaRPr lang="en-US" sz="1600" b="0" dirty="0">
                        <a:gradFill>
                          <a:gsLst>
                            <a:gs pos="9934">
                              <a:srgbClr val="1E1E1E"/>
                            </a:gs>
                            <a:gs pos="100000">
                              <a:srgbClr val="1E1E1E"/>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c>
                  <a:txBody>
                    <a:bodyPr/>
                    <a:lstStyle/>
                    <a:p>
                      <a:r>
                        <a:rPr lang="en-US" sz="1600" dirty="0" smtClean="0">
                          <a:gradFill>
                            <a:gsLst>
                              <a:gs pos="9934">
                                <a:srgbClr val="1E1E1E"/>
                              </a:gs>
                              <a:gs pos="100000">
                                <a:srgbClr val="1E1E1E"/>
                              </a:gs>
                            </a:gsLst>
                            <a:lin ang="5400000" scaled="0"/>
                          </a:gradFill>
                          <a:latin typeface="+mn-lt"/>
                        </a:rPr>
                        <a:t>Column 5</a:t>
                      </a:r>
                      <a:endParaRPr lang="en-US" sz="1600" b="0" dirty="0">
                        <a:gradFill>
                          <a:gsLst>
                            <a:gs pos="9934">
                              <a:srgbClr val="1E1E1E"/>
                            </a:gs>
                            <a:gs pos="100000">
                              <a:srgbClr val="1E1E1E"/>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rgbClr val="00BCF2"/>
                    </a:solid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CF2">
                        <a:alpha val="10000"/>
                      </a:srgbClr>
                    </a:solid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rgbClr val="00BCF2">
                        <a:alpha val="10000"/>
                      </a:srgb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CF2">
                        <a:alpha val="10000"/>
                      </a:srgbClr>
                    </a:solidFill>
                  </a:tcPr>
                </a:tc>
              </a:tr>
            </a:tbl>
          </a:graphicData>
        </a:graphic>
      </p:graphicFrame>
    </p:spTree>
    <p:extLst>
      <p:ext uri="{BB962C8B-B14F-4D97-AF65-F5344CB8AC3E}">
        <p14:creationId xmlns:p14="http://schemas.microsoft.com/office/powerpoint/2010/main" val="85105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smtClean="0"/>
              <a:t>Diagram with text</a:t>
            </a:r>
            <a:endParaRPr lang="en-US" dirty="0"/>
          </a:p>
        </p:txBody>
      </p:sp>
      <p:sp>
        <p:nvSpPr>
          <p:cNvPr id="3" name="Text Placeholder 2"/>
          <p:cNvSpPr>
            <a:spLocks noGrp="1"/>
          </p:cNvSpPr>
          <p:nvPr>
            <p:ph type="body" sz="quarter" idx="11"/>
          </p:nvPr>
        </p:nvSpPr>
        <p:spPr/>
        <p:txBody>
          <a:bodyPr/>
          <a:lstStyle/>
          <a:p>
            <a:pPr marL="0" indent="0"/>
            <a:r>
              <a:rPr lang="en-US" dirty="0"/>
              <a:t>This is a content box, always </a:t>
            </a:r>
            <a:r>
              <a:rPr lang="en-US" dirty="0" smtClean="0"/>
              <a:t/>
            </a:r>
            <a:br>
              <a:rPr lang="en-US" dirty="0" smtClean="0"/>
            </a:br>
            <a:r>
              <a:rPr lang="en-US" dirty="0" smtClean="0"/>
              <a:t>24pts </a:t>
            </a:r>
            <a:r>
              <a:rPr lang="en-US" dirty="0"/>
              <a:t>and sentence </a:t>
            </a:r>
            <a:r>
              <a:rPr lang="en-US" dirty="0" smtClean="0"/>
              <a:t>case.</a:t>
            </a:r>
            <a:endParaRPr lang="en-US" dirty="0"/>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1">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12583">
                        <a:srgbClr val="1E1E1E"/>
                      </a:gs>
                      <a:gs pos="100000">
                        <a:srgbClr val="1E1E1E"/>
                      </a:gs>
                    </a:gsLst>
                    <a:lin ang="5400000" scaled="0"/>
                  </a:gradFill>
                </a:rPr>
                <a:t>Windows Metro Style App</a:t>
              </a:r>
            </a:p>
          </p:txBody>
        </p:sp>
        <p:sp>
          <p:nvSpPr>
            <p:cNvPr id="8" name="Rectangle 7"/>
            <p:cNvSpPr/>
            <p:nvPr/>
          </p:nvSpPr>
          <p:spPr>
            <a:xfrm>
              <a:off x="3453499" y="2421793"/>
              <a:ext cx="2563543" cy="476070"/>
            </a:xfrm>
            <a:prstGeom prst="rect">
              <a:avLst/>
            </a:prstGeom>
            <a:solidFill>
              <a:schemeClr val="accent1">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1">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1">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Audio/Video</a:t>
              </a:r>
            </a:p>
            <a:p>
              <a:r>
                <a:rPr lang="en-US" sz="1050" dirty="0">
                  <a:solidFill>
                    <a:schemeClr val="accent1">
                      <a:lumMod val="75000"/>
                    </a:schemeClr>
                  </a:solidFill>
                </a:rPr>
                <a:t>Source</a:t>
              </a:r>
            </a:p>
          </p:txBody>
        </p:sp>
        <p:sp>
          <p:nvSpPr>
            <p:cNvPr id="12" name="Rectangle 11"/>
            <p:cNvSpPr/>
            <p:nvPr/>
          </p:nvSpPr>
          <p:spPr>
            <a:xfrm>
              <a:off x="3453499" y="3085006"/>
              <a:ext cx="1320456"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Video</a:t>
              </a:r>
            </a:p>
            <a:p>
              <a:r>
                <a:rPr lang="en-US" sz="1050" dirty="0">
                  <a:solidFill>
                    <a:schemeClr val="accent1">
                      <a:lumMod val="75000"/>
                    </a:schemeClr>
                  </a:solidFill>
                </a:rPr>
                <a:t>Decoder</a:t>
              </a:r>
            </a:p>
          </p:txBody>
        </p:sp>
        <p:sp>
          <p:nvSpPr>
            <p:cNvPr id="13" name="Rectangle 12"/>
            <p:cNvSpPr/>
            <p:nvPr/>
          </p:nvSpPr>
          <p:spPr>
            <a:xfrm>
              <a:off x="4860953" y="3085006"/>
              <a:ext cx="1131886"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Video</a:t>
              </a:r>
            </a:p>
            <a:p>
              <a:r>
                <a:rPr lang="en-US" sz="1050" dirty="0">
                  <a:solidFill>
                    <a:schemeClr val="accent1">
                      <a:lumMod val="75000"/>
                    </a:schemeClr>
                  </a:solidFill>
                </a:rPr>
                <a:t>Effect 1</a:t>
              </a:r>
            </a:p>
          </p:txBody>
        </p:sp>
        <p:sp>
          <p:nvSpPr>
            <p:cNvPr id="14" name="Rectangle 13"/>
            <p:cNvSpPr/>
            <p:nvPr/>
          </p:nvSpPr>
          <p:spPr>
            <a:xfrm>
              <a:off x="7313295" y="3085006"/>
              <a:ext cx="1219358"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Video</a:t>
              </a:r>
            </a:p>
            <a:p>
              <a:r>
                <a:rPr lang="en-US" sz="1050" dirty="0">
                  <a:solidFill>
                    <a:schemeClr val="accent1">
                      <a:lumMod val="75000"/>
                    </a:schemeClr>
                  </a:solidFill>
                </a:rPr>
                <a:t>Encoder</a:t>
              </a:r>
            </a:p>
          </p:txBody>
        </p:sp>
        <p:sp>
          <p:nvSpPr>
            <p:cNvPr id="15" name="Rectangle 14"/>
            <p:cNvSpPr/>
            <p:nvPr/>
          </p:nvSpPr>
          <p:spPr>
            <a:xfrm>
              <a:off x="6079835" y="3085006"/>
              <a:ext cx="1131886"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Video</a:t>
              </a:r>
            </a:p>
            <a:p>
              <a:r>
                <a:rPr lang="en-US" sz="1050" dirty="0">
                  <a:solidFill>
                    <a:schemeClr val="accent1">
                      <a:lumMod val="75000"/>
                    </a:schemeClr>
                  </a:solidFill>
                </a:rPr>
                <a:t>Effect N</a:t>
              </a:r>
            </a:p>
          </p:txBody>
        </p:sp>
        <p:sp>
          <p:nvSpPr>
            <p:cNvPr id="16" name="Rectangle 15"/>
            <p:cNvSpPr/>
            <p:nvPr/>
          </p:nvSpPr>
          <p:spPr>
            <a:xfrm>
              <a:off x="8612710" y="3085006"/>
              <a:ext cx="1490772" cy="459837"/>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Audio/Video</a:t>
              </a:r>
            </a:p>
            <a:p>
              <a:r>
                <a:rPr lang="en-US" sz="1050" dirty="0">
                  <a:solidFill>
                    <a:schemeClr val="accent1">
                      <a:lumMod val="75000"/>
                    </a:schemeClr>
                  </a:solidFill>
                </a:rPr>
                <a:t>Sink</a:t>
              </a:r>
            </a:p>
          </p:txBody>
        </p:sp>
        <p:sp>
          <p:nvSpPr>
            <p:cNvPr id="17" name="Rectangle 16"/>
            <p:cNvSpPr/>
            <p:nvPr/>
          </p:nvSpPr>
          <p:spPr>
            <a:xfrm>
              <a:off x="3453499" y="3586174"/>
              <a:ext cx="1320456" cy="464148"/>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a:t>
              </a:r>
            </a:p>
            <a:p>
              <a:r>
                <a:rPr lang="en-US" sz="1050" dirty="0">
                  <a:solidFill>
                    <a:schemeClr val="accent1">
                      <a:lumMod val="75000"/>
                    </a:schemeClr>
                  </a:solidFill>
                </a:rPr>
                <a:t>Decoder</a:t>
              </a:r>
            </a:p>
          </p:txBody>
        </p:sp>
        <p:sp>
          <p:nvSpPr>
            <p:cNvPr id="18" name="Rectangle 17"/>
            <p:cNvSpPr/>
            <p:nvPr/>
          </p:nvSpPr>
          <p:spPr>
            <a:xfrm>
              <a:off x="4860953" y="3586174"/>
              <a:ext cx="1131886" cy="464148"/>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a:t>
              </a:r>
            </a:p>
            <a:p>
              <a:r>
                <a:rPr lang="en-US" sz="1050" dirty="0">
                  <a:solidFill>
                    <a:schemeClr val="accent1">
                      <a:lumMod val="75000"/>
                    </a:schemeClr>
                  </a:solidFill>
                </a:rPr>
                <a:t>Effect 1</a:t>
              </a:r>
            </a:p>
          </p:txBody>
        </p:sp>
        <p:sp>
          <p:nvSpPr>
            <p:cNvPr id="19" name="Rectangle 18"/>
            <p:cNvSpPr/>
            <p:nvPr/>
          </p:nvSpPr>
          <p:spPr>
            <a:xfrm>
              <a:off x="7313295" y="3586174"/>
              <a:ext cx="1219358" cy="464148"/>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a:t>
              </a:r>
            </a:p>
            <a:p>
              <a:r>
                <a:rPr lang="en-US" sz="1050" dirty="0">
                  <a:solidFill>
                    <a:schemeClr val="accent1">
                      <a:lumMod val="75000"/>
                    </a:schemeClr>
                  </a:solidFill>
                </a:rPr>
                <a:t>Encoder</a:t>
              </a:r>
            </a:p>
          </p:txBody>
        </p:sp>
        <p:sp>
          <p:nvSpPr>
            <p:cNvPr id="20" name="Rectangle 19"/>
            <p:cNvSpPr/>
            <p:nvPr/>
          </p:nvSpPr>
          <p:spPr>
            <a:xfrm>
              <a:off x="6079835" y="3586174"/>
              <a:ext cx="1131886" cy="464148"/>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solidFill>
                    <a:schemeClr val="accent1">
                      <a:lumMod val="75000"/>
                    </a:schemeClr>
                  </a:solidFill>
                </a:rPr>
                <a:t>Audio</a:t>
              </a:r>
            </a:p>
            <a:p>
              <a:r>
                <a:rPr lang="en-US" sz="1050" dirty="0">
                  <a:solidFill>
                    <a:schemeClr val="accent1">
                      <a:lumMod val="75000"/>
                    </a:schemeClr>
                  </a:solidFill>
                </a:rPr>
                <a:t>Effect N</a:t>
              </a:r>
            </a:p>
          </p:txBody>
        </p:sp>
        <p:sp>
          <p:nvSpPr>
            <p:cNvPr id="21" name="Rectangle 20"/>
            <p:cNvSpPr/>
            <p:nvPr/>
          </p:nvSpPr>
          <p:spPr>
            <a:xfrm>
              <a:off x="914161" y="1907826"/>
              <a:ext cx="2437765" cy="453051"/>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1">
                <a:lumMod val="75000"/>
              </a:schemeClr>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Tree>
    <p:extLst>
      <p:ext uri="{BB962C8B-B14F-4D97-AF65-F5344CB8AC3E}">
        <p14:creationId xmlns:p14="http://schemas.microsoft.com/office/powerpoint/2010/main" val="381275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Diagram without text </a:t>
            </a:r>
            <a:endParaRPr lang="en-US" dirty="0"/>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rgbClr val="00188F">
                  <a:lumMod val="40000"/>
                  <a:lumOff val="60000"/>
                </a:srgbClr>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rgbClr val="00188F">
                <a:lumMod val="60000"/>
                <a:lumOff val="4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rgbClr val="00188F"/>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rgbClr val="00188F">
                <a:lumMod val="60000"/>
                <a:lumOff val="4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rgbClr val="00188F">
                <a:lumMod val="60000"/>
                <a:lumOff val="4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rgbClr val="00188F">
                <a:lumMod val="60000"/>
                <a:lumOff val="4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rgbClr val="00188F">
                <a:lumMod val="40000"/>
                <a:lumOff val="60000"/>
              </a:srgbClr>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rgbClr val="00188F">
                <a:lumMod val="60000"/>
                <a:lumOff val="40000"/>
              </a:srgbClr>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rgbClr val="00188F">
                <a:lumMod val="60000"/>
                <a:lumOff val="40000"/>
              </a:srgbClr>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25546550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Code content here in 24pt Consolas font. Always use this white slide for code. </a:t>
            </a:r>
            <a:endParaRPr lang="en-US" dirty="0"/>
          </a:p>
        </p:txBody>
      </p:sp>
      <p:sp>
        <p:nvSpPr>
          <p:cNvPr id="2" name="Title 1"/>
          <p:cNvSpPr>
            <a:spLocks noGrp="1"/>
          </p:cNvSpPr>
          <p:nvPr>
            <p:ph type="title"/>
          </p:nvPr>
        </p:nvSpPr>
        <p:spPr/>
        <p:txBody>
          <a:bodyPr/>
          <a:lstStyle/>
          <a:p>
            <a:r>
              <a:rPr lang="en-US" dirty="0" smtClean="0"/>
              <a:t>Slide title here</a:t>
            </a:r>
            <a:endParaRPr lang="en-US" dirty="0"/>
          </a:p>
        </p:txBody>
      </p:sp>
    </p:spTree>
    <p:extLst>
      <p:ext uri="{BB962C8B-B14F-4D97-AF65-F5344CB8AC3E}">
        <p14:creationId xmlns:p14="http://schemas.microsoft.com/office/powerpoint/2010/main" val="360267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Screenshots</a:t>
            </a:r>
            <a:endParaRPr lang="en-US" dirty="0"/>
          </a:p>
        </p:txBody>
      </p:sp>
    </p:spTree>
    <p:extLst>
      <p:ext uri="{BB962C8B-B14F-4D97-AF65-F5344CB8AC3E}">
        <p14:creationId xmlns:p14="http://schemas.microsoft.com/office/powerpoint/2010/main" val="22107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7" y="-318"/>
            <a:ext cx="12435840" cy="6995160"/>
          </a:xfrm>
          <a:prstGeom prst="rect">
            <a:avLst/>
          </a:prstGeom>
        </p:spPr>
      </p:pic>
    </p:spTree>
    <p:extLst>
      <p:ext uri="{BB962C8B-B14F-4D97-AF65-F5344CB8AC3E}">
        <p14:creationId xmlns:p14="http://schemas.microsoft.com/office/powerpoint/2010/main" val="152193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ASP.NET Web API</a:t>
            </a:r>
            <a:endParaRPr lang="en-US" dirty="0" smtClean="0"/>
          </a:p>
          <a:p>
            <a:r>
              <a:rPr lang="en-US" dirty="0" smtClean="0"/>
              <a:t>First contact with Angular.js</a:t>
            </a:r>
          </a:p>
          <a:p>
            <a:r>
              <a:rPr lang="en-US" dirty="0" smtClean="0"/>
              <a:t>Getting data</a:t>
            </a:r>
          </a:p>
          <a:p>
            <a:r>
              <a:rPr lang="en-US" dirty="0" smtClean="0"/>
              <a:t>Routing and views</a:t>
            </a:r>
          </a:p>
          <a:p>
            <a:r>
              <a:rPr lang="en-US" dirty="0" smtClean="0"/>
              <a:t>Real-time synchronization</a:t>
            </a:r>
          </a:p>
          <a:p>
            <a:r>
              <a:rPr lang="en-US" dirty="0" smtClean="0"/>
              <a:t>Debug &amp; Deployment</a:t>
            </a:r>
            <a:endParaRPr lang="en-US" dirty="0"/>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980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7" y="-318"/>
            <a:ext cx="12435840" cy="6995160"/>
          </a:xfrm>
          <a:prstGeom prst="rect">
            <a:avLst/>
          </a:prstGeom>
        </p:spPr>
      </p:pic>
    </p:spTree>
    <p:extLst>
      <p:ext uri="{BB962C8B-B14F-4D97-AF65-F5344CB8AC3E}">
        <p14:creationId xmlns:p14="http://schemas.microsoft.com/office/powerpoint/2010/main" val="106230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Use this slide to list resources, white papers, </a:t>
            </a:r>
            <a:br>
              <a:rPr lang="en-US" dirty="0" smtClean="0"/>
            </a:br>
            <a:r>
              <a:rPr lang="en-US" dirty="0" smtClean="0"/>
              <a:t>videos and links.</a:t>
            </a:r>
            <a:endParaRPr lang="en-US"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70000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Use this slide to list resources, white papers, </a:t>
            </a:r>
            <a:br>
              <a:rPr lang="en-US" dirty="0" smtClean="0"/>
            </a:br>
            <a:r>
              <a:rPr lang="en-US" dirty="0" smtClean="0"/>
              <a:t>videos and links.</a:t>
            </a:r>
            <a:endParaRPr lang="en-US" dirty="0"/>
          </a:p>
        </p:txBody>
      </p:sp>
      <p:sp>
        <p:nvSpPr>
          <p:cNvPr id="2" name="Title 1"/>
          <p:cNvSpPr>
            <a:spLocks noGrp="1"/>
          </p:cNvSpPr>
          <p:nvPr>
            <p:ph type="title"/>
          </p:nvPr>
        </p:nvSpPr>
        <p:spPr/>
        <p:txBody>
          <a:bodyPr/>
          <a:lstStyle/>
          <a:p>
            <a:r>
              <a:rPr lang="en-US" dirty="0" smtClean="0"/>
              <a:t>Resources (color back option)</a:t>
            </a:r>
            <a:endParaRPr lang="en-US" dirty="0"/>
          </a:p>
        </p:txBody>
      </p:sp>
    </p:spTree>
    <p:extLst>
      <p:ext uri="{BB962C8B-B14F-4D97-AF65-F5344CB8AC3E}">
        <p14:creationId xmlns:p14="http://schemas.microsoft.com/office/powerpoint/2010/main" val="84554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2843" y="94490"/>
            <a:ext cx="11300393" cy="1351952"/>
          </a:xfrm>
        </p:spPr>
        <p:txBody>
          <a:bodyPr>
            <a:noAutofit/>
          </a:bodyPr>
          <a:lstStyle/>
          <a:p>
            <a:r>
              <a:rPr lang="en-US" dirty="0" smtClean="0"/>
              <a:t>ASP.NET </a:t>
            </a:r>
            <a:r>
              <a:rPr lang="en-US" dirty="0"/>
              <a:t>Web </a:t>
            </a:r>
            <a:r>
              <a:rPr lang="en-US" dirty="0" smtClean="0"/>
              <a:t>API </a:t>
            </a:r>
            <a:r>
              <a:rPr lang="en-US" dirty="0" smtClean="0"/>
              <a:t>and HTTP Services</a:t>
            </a:r>
            <a:endParaRPr lang="en-US" dirty="0"/>
          </a:p>
        </p:txBody>
      </p:sp>
      <p:sp>
        <p:nvSpPr>
          <p:cNvPr id="4" name="Rectangle 3"/>
          <p:cNvSpPr/>
          <p:nvPr/>
        </p:nvSpPr>
        <p:spPr bwMode="auto">
          <a:xfrm>
            <a:off x="1436379" y="4938260"/>
            <a:ext cx="9585088" cy="10558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1652" dirty="0">
              <a:gradFill>
                <a:gsLst>
                  <a:gs pos="0">
                    <a:srgbClr val="FFFFFF"/>
                  </a:gs>
                  <a:gs pos="100000">
                    <a:srgbClr val="FFFFFF"/>
                  </a:gs>
                </a:gsLst>
                <a:lin ang="5400000" scaled="0"/>
              </a:gradFill>
            </a:endParaRPr>
          </a:p>
        </p:txBody>
      </p:sp>
      <p:sp>
        <p:nvSpPr>
          <p:cNvPr id="17" name="TextBox 28"/>
          <p:cNvSpPr txBox="1"/>
          <p:nvPr/>
        </p:nvSpPr>
        <p:spPr>
          <a:xfrm>
            <a:off x="2490733" y="5190866"/>
            <a:ext cx="7462803" cy="52644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54" dirty="0">
                <a:solidFill>
                  <a:srgbClr val="FFFFFF">
                    <a:alpha val="99000"/>
                  </a:srgbClr>
                </a:solidFill>
              </a:rPr>
              <a:t>ASP.NET Core</a:t>
            </a:r>
          </a:p>
        </p:txBody>
      </p:sp>
      <p:grpSp>
        <p:nvGrpSpPr>
          <p:cNvPr id="2" name="Group 1"/>
          <p:cNvGrpSpPr/>
          <p:nvPr/>
        </p:nvGrpSpPr>
        <p:grpSpPr>
          <a:xfrm>
            <a:off x="8521525" y="3030960"/>
            <a:ext cx="2499942" cy="1815883"/>
            <a:chOff x="6450162" y="1837082"/>
            <a:chExt cx="2042622" cy="1483699"/>
          </a:xfrm>
          <a:solidFill>
            <a:srgbClr val="7D7D7D"/>
          </a:solidFill>
        </p:grpSpPr>
        <p:sp>
          <p:nvSpPr>
            <p:cNvPr id="41" name="Rectangle 40"/>
            <p:cNvSpPr/>
            <p:nvPr/>
          </p:nvSpPr>
          <p:spPr>
            <a:xfrm>
              <a:off x="6450162" y="2602822"/>
              <a:ext cx="2042622" cy="71795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XML</a:t>
              </a:r>
            </a:p>
          </p:txBody>
        </p:sp>
      </p:grpSp>
      <p:grpSp>
        <p:nvGrpSpPr>
          <p:cNvPr id="12" name="Group 11"/>
          <p:cNvGrpSpPr/>
          <p:nvPr/>
        </p:nvGrpSpPr>
        <p:grpSpPr>
          <a:xfrm>
            <a:off x="1413552" y="3043143"/>
            <a:ext cx="7014714" cy="1803704"/>
            <a:chOff x="646246" y="2200704"/>
            <a:chExt cx="5731496" cy="1473748"/>
          </a:xfrm>
          <a:solidFill>
            <a:srgbClr val="4567C5"/>
          </a:solidFill>
        </p:grpSpPr>
        <p:sp>
          <p:nvSpPr>
            <p:cNvPr id="28" name="Rectangle 27"/>
            <p:cNvSpPr/>
            <p:nvPr/>
          </p:nvSpPr>
          <p:spPr>
            <a:xfrm>
              <a:off x="664898" y="2940743"/>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Pages</a:t>
              </a:r>
            </a:p>
          </p:txBody>
        </p:sp>
      </p:grpSp>
      <p:sp>
        <p:nvSpPr>
          <p:cNvPr id="30" name="Rectangle 29"/>
          <p:cNvSpPr/>
          <p:nvPr/>
        </p:nvSpPr>
        <p:spPr>
          <a:xfrm>
            <a:off x="1413552" y="1566320"/>
            <a:ext cx="6991890" cy="137840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6609"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521527" y="1563730"/>
            <a:ext cx="2499943" cy="1378409"/>
            <a:chOff x="8352743" y="1533208"/>
            <a:chExt cx="2451147" cy="1351504"/>
          </a:xfrm>
          <a:solidFill>
            <a:srgbClr val="000000"/>
          </a:solidFill>
        </p:grpSpPr>
        <p:sp>
          <p:nvSpPr>
            <p:cNvPr id="32" name="Rectangle 31"/>
            <p:cNvSpPr/>
            <p:nvPr/>
          </p:nvSpPr>
          <p:spPr>
            <a:xfrm>
              <a:off x="8352743" y="1533208"/>
              <a:ext cx="2451147" cy="135150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6609"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a:grpFill/>
          </p:spPr>
        </p:pic>
        <p:sp>
          <p:nvSpPr>
            <p:cNvPr id="11" name="TextBox 10"/>
            <p:cNvSpPr txBox="1"/>
            <p:nvPr/>
          </p:nvSpPr>
          <p:spPr>
            <a:xfrm>
              <a:off x="8372273" y="1710362"/>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800805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smtClean="0"/>
              <a:t>MVC</a:t>
            </a:r>
            <a:r>
              <a:rPr lang="en-US" dirty="0" smtClean="0"/>
              <a:t> framework</a:t>
            </a:r>
          </a:p>
          <a:p>
            <a:r>
              <a:rPr lang="en-US" dirty="0" smtClean="0"/>
              <a:t>For </a:t>
            </a:r>
            <a:r>
              <a:rPr lang="en-US" b="1" dirty="0" smtClean="0"/>
              <a:t>S</a:t>
            </a:r>
            <a:r>
              <a:rPr lang="en-US" dirty="0" smtClean="0"/>
              <a:t>ingle </a:t>
            </a:r>
            <a:r>
              <a:rPr lang="en-US" b="1" dirty="0" smtClean="0"/>
              <a:t>P</a:t>
            </a:r>
            <a:r>
              <a:rPr lang="en-US" dirty="0" smtClean="0"/>
              <a:t>age </a:t>
            </a:r>
            <a:r>
              <a:rPr lang="en-US" b="1" dirty="0" smtClean="0"/>
              <a:t>A</a:t>
            </a:r>
            <a:r>
              <a:rPr lang="en-US" dirty="0" smtClean="0"/>
              <a:t>pplication</a:t>
            </a:r>
            <a:br>
              <a:rPr lang="en-US" dirty="0" smtClean="0"/>
            </a:br>
            <a:r>
              <a:rPr lang="en-US" dirty="0" smtClean="0"/>
              <a:t/>
            </a:r>
            <a:br>
              <a:rPr lang="en-US" dirty="0" smtClean="0"/>
            </a:br>
            <a:r>
              <a:rPr lang="en-US" dirty="0" smtClean="0"/>
              <a:t>You need only one script file:</a:t>
            </a:r>
          </a:p>
          <a:p>
            <a:r>
              <a:rPr lang="en-US" sz="2400" dirty="0">
                <a:solidFill>
                  <a:srgbClr val="0000FF"/>
                </a:solidFill>
                <a:highlight>
                  <a:srgbClr val="FFFFFF"/>
                </a:highlight>
                <a:latin typeface="Consolas" panose="020B0609020204030204" pitchFamily="49" charset="0"/>
              </a:rPr>
              <a:t>&lt;</a:t>
            </a:r>
            <a:r>
              <a:rPr lang="en-US" sz="2400" dirty="0">
                <a:solidFill>
                  <a:srgbClr val="800000"/>
                </a:solidFill>
                <a:highlight>
                  <a:srgbClr val="FFFFFF"/>
                </a:highlight>
                <a:latin typeface="Consolas" panose="020B0609020204030204" pitchFamily="49" charset="0"/>
              </a:rPr>
              <a:t>script</a:t>
            </a:r>
            <a:r>
              <a:rPr lang="en-US" sz="2400" dirty="0">
                <a:solidFill>
                  <a:srgbClr val="000000"/>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src</a:t>
            </a:r>
            <a:r>
              <a:rPr lang="en-US" sz="2400" dirty="0">
                <a:solidFill>
                  <a:srgbClr val="0000FF"/>
                </a:solidFill>
                <a:highlight>
                  <a:srgbClr val="FFFFFF"/>
                </a:highlight>
                <a:latin typeface="Consolas" panose="020B0609020204030204" pitchFamily="49" charset="0"/>
              </a:rPr>
              <a:t>="angular.min.js"&gt;&lt;/</a:t>
            </a:r>
            <a:r>
              <a:rPr lang="en-US" sz="2400" dirty="0" smtClean="0">
                <a:solidFill>
                  <a:srgbClr val="800000"/>
                </a:solidFill>
                <a:highlight>
                  <a:srgbClr val="FFFFFF"/>
                </a:highlight>
                <a:latin typeface="Consolas" panose="020B0609020204030204" pitchFamily="49" charset="0"/>
              </a:rPr>
              <a:t>script</a:t>
            </a:r>
            <a:r>
              <a:rPr lang="en-US" sz="2400" dirty="0" smtClean="0">
                <a:solidFill>
                  <a:srgbClr val="0000FF"/>
                </a:solidFill>
                <a:highlight>
                  <a:srgbClr val="FFFFFF"/>
                </a:highlight>
                <a:latin typeface="Consolas" panose="020B0609020204030204" pitchFamily="49" charset="0"/>
              </a:rPr>
              <a:t>&gt;</a:t>
            </a:r>
          </a:p>
          <a:p>
            <a:r>
              <a:rPr lang="en-US" dirty="0" smtClean="0"/>
              <a:t/>
            </a:r>
            <a:br>
              <a:rPr lang="en-US" dirty="0" smtClean="0"/>
            </a:br>
            <a:r>
              <a:rPr lang="en-US" dirty="0" smtClean="0"/>
              <a:t>Latest version here:</a:t>
            </a:r>
          </a:p>
          <a:p>
            <a:r>
              <a:rPr lang="en-US" dirty="0">
                <a:hlinkClick r:id="rId3"/>
              </a:rPr>
              <a:t>http://code.angularjs.org</a:t>
            </a:r>
            <a:r>
              <a:rPr lang="en-US" dirty="0" smtClean="0">
                <a:hlinkClick r:id="rId3"/>
              </a:rPr>
              <a:t>/</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Tree>
    <p:extLst>
      <p:ext uri="{BB962C8B-B14F-4D97-AF65-F5344CB8AC3E}">
        <p14:creationId xmlns:p14="http://schemas.microsoft.com/office/powerpoint/2010/main" val="25077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Module</a:t>
            </a:r>
          </a:p>
          <a:p>
            <a:r>
              <a:rPr lang="en-US" dirty="0" smtClean="0"/>
              <a:t>Controllers</a:t>
            </a:r>
          </a:p>
          <a:p>
            <a:r>
              <a:rPr lang="en-US" dirty="0" smtClean="0"/>
              <a:t>Dependencies Injection</a:t>
            </a:r>
          </a:p>
          <a:p>
            <a:r>
              <a:rPr lang="en-US" dirty="0" smtClean="0"/>
              <a:t>$scope</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Tree>
    <p:extLst>
      <p:ext uri="{BB962C8B-B14F-4D97-AF65-F5344CB8AC3E}">
        <p14:creationId xmlns:p14="http://schemas.microsoft.com/office/powerpoint/2010/main" val="77463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$http</a:t>
            </a:r>
          </a:p>
          <a:p>
            <a:r>
              <a:rPr lang="en-US" dirty="0" smtClean="0"/>
              <a:t>$resources</a:t>
            </a:r>
          </a:p>
          <a:p>
            <a:r>
              <a:rPr lang="en-US" dirty="0" smtClean="0"/>
              <a:t>Filters</a:t>
            </a:r>
          </a:p>
          <a:p>
            <a:r>
              <a:rPr lang="en-US" dirty="0" smtClean="0"/>
              <a:t>Animation</a:t>
            </a:r>
            <a:endParaRPr lang="en-US" dirty="0"/>
          </a:p>
        </p:txBody>
      </p:sp>
      <p:sp>
        <p:nvSpPr>
          <p:cNvPr id="5" name="Title 4"/>
          <p:cNvSpPr>
            <a:spLocks noGrp="1"/>
          </p:cNvSpPr>
          <p:nvPr>
            <p:ph type="ctrTitle"/>
          </p:nvPr>
        </p:nvSpPr>
        <p:spPr/>
        <p:txBody>
          <a:bodyPr/>
          <a:lstStyle/>
          <a:p>
            <a:r>
              <a:rPr lang="en-US" dirty="0" smtClean="0"/>
              <a:t>Getting data</a:t>
            </a:r>
            <a:endParaRPr lang="en-US" dirty="0"/>
          </a:p>
        </p:txBody>
      </p:sp>
      <p:sp>
        <p:nvSpPr>
          <p:cNvPr id="6" name="Rectangle 5"/>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7" name="Rectangle 6"/>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
        <p:nvSpPr>
          <p:cNvPr id="8" name="Rectangle 7"/>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Tree>
    <p:extLst>
      <p:ext uri="{BB962C8B-B14F-4D97-AF65-F5344CB8AC3E}">
        <p14:creationId xmlns:p14="http://schemas.microsoft.com/office/powerpoint/2010/main" val="420205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2" name="Text Placeholder 1"/>
          <p:cNvSpPr>
            <a:spLocks noGrp="1"/>
          </p:cNvSpPr>
          <p:nvPr>
            <p:ph type="body" sz="quarter" idx="15"/>
          </p:nvPr>
        </p:nvSpPr>
        <p:spPr>
          <a:xfrm>
            <a:off x="4846638" y="3040063"/>
            <a:ext cx="7315134" cy="914400"/>
          </a:xfrm>
        </p:spPr>
        <p:txBody>
          <a:bodyPr/>
          <a:lstStyle/>
          <a:p>
            <a:r>
              <a:rPr lang="en-US" b="1" dirty="0" smtClean="0"/>
              <a:t>SPA</a:t>
            </a:r>
            <a:r>
              <a:rPr lang="en-US" dirty="0" smtClean="0"/>
              <a:t> uses views to build UI</a:t>
            </a:r>
          </a:p>
          <a:p>
            <a:r>
              <a:rPr lang="en-US" b="1" dirty="0" smtClean="0"/>
              <a:t>Angular.js</a:t>
            </a:r>
            <a:r>
              <a:rPr lang="en-US" dirty="0" smtClean="0"/>
              <a:t> uses routing to define views</a:t>
            </a:r>
            <a:endParaRPr lang="en-US" dirty="0"/>
          </a:p>
        </p:txBody>
      </p:sp>
      <p:sp>
        <p:nvSpPr>
          <p:cNvPr id="5" name="Title 4"/>
          <p:cNvSpPr>
            <a:spLocks noGrp="1"/>
          </p:cNvSpPr>
          <p:nvPr>
            <p:ph type="ctrTitle"/>
          </p:nvPr>
        </p:nvSpPr>
        <p:spPr/>
        <p:txBody>
          <a:bodyPr/>
          <a:lstStyle/>
          <a:p>
            <a:r>
              <a:rPr lang="en-US" dirty="0" smtClean="0"/>
              <a:t>Routing and views</a:t>
            </a:r>
            <a:endParaRPr lang="en-US" dirty="0"/>
          </a:p>
        </p:txBody>
      </p:sp>
      <p:sp>
        <p:nvSpPr>
          <p:cNvPr id="7" name="Rectangle 6"/>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9" name="Rectangle 8"/>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158409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Using </a:t>
            </a:r>
            <a:r>
              <a:rPr lang="en-US" dirty="0" err="1" smtClean="0"/>
              <a:t>localStorage</a:t>
            </a:r>
            <a:endParaRPr lang="en-US" dirty="0" smtClean="0"/>
          </a:p>
          <a:p>
            <a:r>
              <a:rPr lang="en-US" dirty="0" smtClean="0"/>
              <a:t>Difference between getting data and synchronization</a:t>
            </a:r>
          </a:p>
          <a:p>
            <a:r>
              <a:rPr lang="en-US" b="1" dirty="0" err="1" smtClean="0"/>
              <a:t>SignalR</a:t>
            </a:r>
            <a:endParaRPr lang="en-US" b="1" dirty="0"/>
          </a:p>
        </p:txBody>
      </p:sp>
      <p:sp>
        <p:nvSpPr>
          <p:cNvPr id="5" name="Title 4"/>
          <p:cNvSpPr>
            <a:spLocks noGrp="1"/>
          </p:cNvSpPr>
          <p:nvPr>
            <p:ph type="ctrTitle"/>
          </p:nvPr>
        </p:nvSpPr>
        <p:spPr/>
        <p:txBody>
          <a:bodyPr/>
          <a:lstStyle/>
          <a:p>
            <a:r>
              <a:rPr lang="en-US" dirty="0"/>
              <a:t>Real-time synchronization</a:t>
            </a:r>
          </a:p>
        </p:txBody>
      </p:sp>
      <p:sp>
        <p:nvSpPr>
          <p:cNvPr id="4" name="Rectangle 3"/>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6" name="Rectangle 5"/>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7" name="Rectangle 6"/>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8" name="Rectangle 7"/>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452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1ADFB657-0EF8-4937-BC03-3E4FE390C644}"/>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589AFB40-14F6-4126-93DD-8B3D1CDADF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21FF99-3B01-45B7-BE14-45A45F4B7365}">
  <we:reference id="wa104201648" version="1.0.0.0" store="fr-FR"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7B9E812F209640A095834E33A2C5EE" ma:contentTypeVersion="1" ma:contentTypeDescription="Create a new document." ma:contentTypeScope="" ma:versionID="bef6868640b45eed13bf0dd1b4ef2e01">
  <xsd:schema xmlns:xsd="http://www.w3.org/2001/XMLSchema" xmlns:xs="http://www.w3.org/2001/XMLSchema" xmlns:p="http://schemas.microsoft.com/office/2006/metadata/properties" xmlns:ns2="aff21df7-b701-4b64-ba0c-13dedf197fd6" targetNamespace="http://schemas.microsoft.com/office/2006/metadata/properties" ma:root="true" ma:fieldsID="1f0ebff17914b45b140cc5af8a32edf1" ns2:_="">
    <xsd:import namespace="aff21df7-b701-4b64-ba0c-13dedf197fd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21df7-b701-4b64-ba0c-13dedf197f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aff21df7-b701-4b64-ba0c-13dedf197fd6"/>
    <ds:schemaRef ds:uri="http://www.w3.org/XML/1998/namespace"/>
    <ds:schemaRef ds:uri="http://purl.org/dc/dcmitype/"/>
  </ds:schemaRefs>
</ds:datastoreItem>
</file>

<file path=customXml/itemProps2.xml><?xml version="1.0" encoding="utf-8"?>
<ds:datastoreItem xmlns:ds="http://schemas.openxmlformats.org/officeDocument/2006/customXml" ds:itemID="{1DA280A7-5B10-4437-B78C-1BDC561E6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21df7-b701-4b64-ba0c-13dedf197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Build_2014_Breakout_Template</Template>
  <TotalTime>27</TotalTime>
  <Words>3142</Words>
  <Application>Microsoft Office PowerPoint</Application>
  <PresentationFormat>Custom</PresentationFormat>
  <Paragraphs>361</Paragraphs>
  <Slides>33</Slides>
  <Notes>16</Notes>
  <HiddenSlides>23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ＭＳ Ｐゴシック</vt:lpstr>
      <vt:lpstr>Arial</vt:lpstr>
      <vt:lpstr>Avenir LT Pro 45 Book</vt:lpstr>
      <vt:lpstr>Calibri</vt:lpstr>
      <vt:lpstr>Consolas</vt:lpstr>
      <vt:lpstr>Segoe UI</vt:lpstr>
      <vt:lpstr>Segoe UI Light</vt:lpstr>
      <vt:lpstr>Segoe UI Symbol</vt:lpstr>
      <vt:lpstr>Wingdings</vt:lpstr>
      <vt:lpstr>5-30536_Build_2014_Breakout_Template_White_16x9</vt:lpstr>
      <vt:lpstr>1_5-30536_Build_2014_Breakout_Template_Blue_16x9</vt:lpstr>
      <vt:lpstr>PowerPoint Presentation</vt:lpstr>
      <vt:lpstr>Building a Single Page Application with ASP.NET and Angular.js</vt:lpstr>
      <vt:lpstr>Agenda </vt:lpstr>
      <vt:lpstr>ASP.NET Web API and HTTP Services</vt:lpstr>
      <vt:lpstr>First contact with Angular.js</vt:lpstr>
      <vt:lpstr>First contact with Angular.js</vt:lpstr>
      <vt:lpstr>Getting data</vt:lpstr>
      <vt:lpstr>Routing and views</vt:lpstr>
      <vt:lpstr>Real-time synchronization</vt:lpstr>
      <vt:lpstr>Typography</vt:lpstr>
      <vt:lpstr>Color palette and tools</vt:lpstr>
      <vt:lpstr>Content slides</vt:lpstr>
      <vt:lpstr>Typography</vt:lpstr>
      <vt:lpstr>Typography (color back option)</vt:lpstr>
      <vt:lpstr>Special emphasis content, like a quote or statement, can appear in this location on the slide, at 48pt. Avoid running text from one edge of the page to the other. Do not use this slide for bulleted content.</vt:lpstr>
      <vt:lpstr>Picture shape with title</vt:lpstr>
      <vt:lpstr>Color shapes can hold messaging</vt:lpstr>
      <vt:lpstr>Color shapes can hold messaging</vt:lpstr>
      <vt:lpstr>Demo title (use for demo intros)</vt:lpstr>
      <vt:lpstr>PowerPoint Presentation</vt:lpstr>
      <vt:lpstr>Charts and code (this is a divider slide)</vt:lpstr>
      <vt:lpstr>Charts</vt:lpstr>
      <vt:lpstr>Charts</vt:lpstr>
      <vt:lpstr>Table</vt:lpstr>
      <vt:lpstr>Diagram with text</vt:lpstr>
      <vt:lpstr>Diagram without text </vt:lpstr>
      <vt:lpstr>Slide title here</vt:lpstr>
      <vt:lpstr>Screenshots</vt:lpstr>
      <vt:lpstr>PowerPoint Presentation</vt:lpstr>
      <vt:lpstr>PowerPoint Presentation</vt:lpstr>
      <vt:lpstr>Resources</vt:lpstr>
      <vt:lpstr>Resources (color back option)</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2014</dc:subject>
  <dc:creator>David Catuhe</dc:creator>
  <cp:keywords>Build 2014</cp:keywords>
  <dc:description>Template: Mitchell Derrey, Silver Fox Productions
Formatting: 
Event Dates: April 2nd - 4th, 2014
Event Location: Moscone Conference Center, San Francisco, CA
Audience Type: Internal</dc:description>
  <cp:lastModifiedBy>Jon Galloway</cp:lastModifiedBy>
  <cp:revision>4</cp:revision>
  <dcterms:created xsi:type="dcterms:W3CDTF">2014-03-05T22:14:08Z</dcterms:created>
  <dcterms:modified xsi:type="dcterms:W3CDTF">2014-03-10T22:57:25Z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0x010100A17B9E812F209640A095834E33A2C5EE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ies>
</file>