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4104" y="2695848"/>
            <a:ext cx="7766936" cy="1646302"/>
          </a:xfrm>
        </p:spPr>
        <p:txBody>
          <a:bodyPr/>
          <a:lstStyle/>
          <a:p>
            <a:pPr algn="l"/>
            <a:r>
              <a:rPr lang="ru-RU" sz="4400" dirty="0"/>
              <a:t>Стандартные Библиотеки для упрощения работы</a:t>
            </a:r>
            <a:r>
              <a:rPr lang="en-US" sz="4400" dirty="0"/>
              <a:t> </a:t>
            </a:r>
            <a:r>
              <a:rPr lang="ru-RU" sz="4400" dirty="0"/>
              <a:t>с языком </a:t>
            </a:r>
            <a:r>
              <a:rPr lang="en-US" sz="4400" dirty="0"/>
              <a:t>python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89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792481"/>
            <a:ext cx="8596668" cy="5248882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d</a:t>
            </a:r>
            <a:r>
              <a:rPr lang="en-US" b="1" dirty="0" err="1" smtClean="0">
                <a:solidFill>
                  <a:schemeClr val="tx1"/>
                </a:solidFill>
              </a:rPr>
              <a:t>eque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iterable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b="1" dirty="0" smtClean="0">
                <a:solidFill>
                  <a:schemeClr val="tx1"/>
                </a:solidFill>
              </a:rPr>
              <a:t> - </a:t>
            </a:r>
            <a:r>
              <a:rPr lang="ru-RU" dirty="0">
                <a:solidFill>
                  <a:schemeClr val="tx1"/>
                </a:solidFill>
              </a:rPr>
              <a:t>создаёт очередь из итерируемого </a:t>
            </a:r>
            <a:r>
              <a:rPr lang="ru-RU" dirty="0" smtClean="0">
                <a:solidFill>
                  <a:schemeClr val="tx1"/>
                </a:solidFill>
              </a:rPr>
              <a:t>объекта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Очереди очень похожи на списки, за исключением того, что добавлять и удалять элементы можно либо справа, либо слева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en-US" b="1" dirty="0" smtClean="0">
                <a:solidFill>
                  <a:schemeClr val="tx1"/>
                </a:solidFill>
              </a:rPr>
              <a:t>rotate(n) </a:t>
            </a:r>
            <a:r>
              <a:rPr lang="ru-RU" dirty="0" smtClean="0">
                <a:solidFill>
                  <a:schemeClr val="tx1"/>
                </a:solidFill>
              </a:rPr>
              <a:t>последовательно </a:t>
            </a:r>
            <a:r>
              <a:rPr lang="ru-RU" dirty="0">
                <a:solidFill>
                  <a:schemeClr val="tx1"/>
                </a:solidFill>
              </a:rPr>
              <a:t>переносит n элементов из начала в конец (если n отрицательно, то с конца в начало</a:t>
            </a:r>
            <a:r>
              <a:rPr lang="ru-RU" dirty="0" smtClean="0">
                <a:solidFill>
                  <a:schemeClr val="tx1"/>
                </a:solidFill>
              </a:rPr>
              <a:t>).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54" y="1743578"/>
            <a:ext cx="3493405" cy="11459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82" y="3694297"/>
            <a:ext cx="2378422" cy="19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7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24257"/>
            <a:ext cx="8596668" cy="551710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Класс </a:t>
            </a:r>
            <a:r>
              <a:rPr lang="ru-RU" b="1" dirty="0" err="1" smtClean="0">
                <a:solidFill>
                  <a:schemeClr val="tx1"/>
                </a:solidFill>
              </a:rPr>
              <a:t>namedtuple</a:t>
            </a:r>
            <a:r>
              <a:rPr lang="ru-RU" dirty="0">
                <a:solidFill>
                  <a:schemeClr val="tx1"/>
                </a:solidFill>
              </a:rPr>
              <a:t> позволяет создать тип данных, ведущий себя как кортеж, с тем дополнением, что каждому элементу присваивается имя, по которому можно в </a:t>
            </a:r>
            <a:r>
              <a:rPr lang="ru-RU" dirty="0" smtClean="0">
                <a:solidFill>
                  <a:schemeClr val="tx1"/>
                </a:solidFill>
              </a:rPr>
              <a:t>дальнейшем </a:t>
            </a:r>
            <a:r>
              <a:rPr lang="ru-RU" dirty="0">
                <a:solidFill>
                  <a:schemeClr val="tx1"/>
                </a:solidFill>
              </a:rPr>
              <a:t>получать </a:t>
            </a:r>
            <a:r>
              <a:rPr lang="ru-RU" dirty="0" smtClean="0">
                <a:solidFill>
                  <a:schemeClr val="tx1"/>
                </a:solidFill>
              </a:rPr>
              <a:t>доступ.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err="1" smtClean="0">
                <a:solidFill>
                  <a:schemeClr val="tx1"/>
                </a:solidFill>
              </a:rPr>
              <a:t>defaultdict</a:t>
            </a:r>
            <a:r>
              <a:rPr lang="ru-RU" dirty="0">
                <a:solidFill>
                  <a:schemeClr val="tx1"/>
                </a:solidFill>
              </a:rPr>
              <a:t> ничем не отличается от обычного словаря за исключением того, что по умолчанию всегда вызывается функция, возвращающая </a:t>
            </a:r>
            <a:r>
              <a:rPr lang="ru-RU" dirty="0" smtClean="0">
                <a:solidFill>
                  <a:schemeClr val="tx1"/>
                </a:solidFill>
              </a:rPr>
              <a:t>значение.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32" y="1539154"/>
            <a:ext cx="5030422" cy="14600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32" y="4014128"/>
            <a:ext cx="6333544" cy="19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8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41120"/>
            <a:ext cx="9137226" cy="470024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err="1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 для работы с регулярными выражениями есть модуль </a:t>
            </a:r>
            <a:r>
              <a:rPr lang="ru-RU" dirty="0" err="1" smtClean="0">
                <a:solidFill>
                  <a:schemeClr val="tx1"/>
                </a:solidFill>
              </a:rPr>
              <a:t>re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Чаще </a:t>
            </a:r>
            <a:r>
              <a:rPr lang="ru-RU" dirty="0">
                <a:solidFill>
                  <a:schemeClr val="tx1"/>
                </a:solidFill>
              </a:rPr>
              <a:t>всего регулярные выражения используются для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поиска </a:t>
            </a:r>
            <a:r>
              <a:rPr lang="ru-RU" dirty="0">
                <a:solidFill>
                  <a:schemeClr val="tx1"/>
                </a:solidFill>
              </a:rPr>
              <a:t>в строке;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разбиения </a:t>
            </a:r>
            <a:r>
              <a:rPr lang="ru-RU" dirty="0">
                <a:solidFill>
                  <a:schemeClr val="tx1"/>
                </a:solidFill>
              </a:rPr>
              <a:t>строки на подстроки;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замены </a:t>
            </a:r>
            <a:r>
              <a:rPr lang="ru-RU" dirty="0">
                <a:solidFill>
                  <a:schemeClr val="tx1"/>
                </a:solidFill>
              </a:rPr>
              <a:t>части строки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re.match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i="1" dirty="0">
                <a:solidFill>
                  <a:schemeClr val="tx1"/>
                </a:solidFill>
              </a:rPr>
              <a:t>pattern</a:t>
            </a:r>
            <a:r>
              <a:rPr lang="en-US" b="1" dirty="0">
                <a:solidFill>
                  <a:schemeClr val="tx1"/>
                </a:solidFill>
              </a:rPr>
              <a:t>, </a:t>
            </a:r>
            <a:r>
              <a:rPr lang="en-US" b="1" i="1" dirty="0">
                <a:solidFill>
                  <a:schemeClr val="tx1"/>
                </a:solidFill>
              </a:rPr>
              <a:t>string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ищет </a:t>
            </a:r>
            <a:r>
              <a:rPr lang="en-US" dirty="0" smtClean="0">
                <a:solidFill>
                  <a:schemeClr val="tx1"/>
                </a:solidFill>
              </a:rPr>
              <a:t>pattern </a:t>
            </a:r>
            <a:r>
              <a:rPr lang="ru-RU" dirty="0" smtClean="0">
                <a:solidFill>
                  <a:schemeClr val="tx1"/>
                </a:solidFill>
              </a:rPr>
              <a:t>в начале </a:t>
            </a:r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Для вывода начальной и конечной позиции используем методы </a:t>
            </a:r>
            <a:r>
              <a:rPr lang="en-US" b="1" dirty="0" smtClean="0">
                <a:solidFill>
                  <a:schemeClr val="tx1"/>
                </a:solidFill>
              </a:rPr>
              <a:t>.start()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b="1" dirty="0" smtClean="0">
                <a:solidFill>
                  <a:schemeClr val="tx1"/>
                </a:solidFill>
              </a:rPr>
              <a:t>.end()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82" y="3813945"/>
            <a:ext cx="4728819" cy="9043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24" y="5449824"/>
            <a:ext cx="3260544" cy="48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7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60833"/>
            <a:ext cx="8832426" cy="5480530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re.search</a:t>
            </a:r>
            <a:r>
              <a:rPr lang="en-US" b="1" dirty="0">
                <a:solidFill>
                  <a:schemeClr val="tx1"/>
                </a:solidFill>
              </a:rPr>
              <a:t>(pattern, string</a:t>
            </a:r>
            <a:r>
              <a:rPr lang="en-US" b="1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этот </a:t>
            </a:r>
            <a:r>
              <a:rPr lang="ru-RU" dirty="0">
                <a:solidFill>
                  <a:schemeClr val="tx1"/>
                </a:solidFill>
              </a:rPr>
              <a:t>метод похож на </a:t>
            </a:r>
            <a:r>
              <a:rPr lang="ru-RU" dirty="0" err="1">
                <a:solidFill>
                  <a:schemeClr val="tx1"/>
                </a:solidFill>
              </a:rPr>
              <a:t>match</a:t>
            </a:r>
            <a:r>
              <a:rPr lang="ru-RU" dirty="0">
                <a:solidFill>
                  <a:schemeClr val="tx1"/>
                </a:solidFill>
              </a:rPr>
              <a:t>(), но он ищет не только в начале </a:t>
            </a:r>
            <a:r>
              <a:rPr lang="ru-RU" dirty="0" smtClean="0">
                <a:solidFill>
                  <a:schemeClr val="tx1"/>
                </a:solidFill>
              </a:rPr>
              <a:t>строки.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re.findall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i="1" dirty="0">
                <a:solidFill>
                  <a:schemeClr val="tx1"/>
                </a:solidFill>
              </a:rPr>
              <a:t>pattern</a:t>
            </a:r>
            <a:r>
              <a:rPr lang="en-US" b="1" dirty="0">
                <a:solidFill>
                  <a:schemeClr val="tx1"/>
                </a:solidFill>
              </a:rPr>
              <a:t>, </a:t>
            </a:r>
            <a:r>
              <a:rPr lang="en-US" b="1" i="1" dirty="0">
                <a:solidFill>
                  <a:schemeClr val="tx1"/>
                </a:solidFill>
              </a:rPr>
              <a:t>string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- возвращает список всех найденных совпадений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re.split</a:t>
            </a:r>
            <a:r>
              <a:rPr lang="en-US" b="1" dirty="0">
                <a:solidFill>
                  <a:schemeClr val="tx1"/>
                </a:solidFill>
              </a:rPr>
              <a:t>(pattern, string, [</a:t>
            </a:r>
            <a:r>
              <a:rPr lang="en-US" b="1" dirty="0" err="1">
                <a:solidFill>
                  <a:schemeClr val="tx1"/>
                </a:solidFill>
              </a:rPr>
              <a:t>maxsplit</a:t>
            </a:r>
            <a:r>
              <a:rPr lang="en-US" b="1" dirty="0">
                <a:solidFill>
                  <a:schemeClr val="tx1"/>
                </a:solidFill>
              </a:rPr>
              <a:t>=0</a:t>
            </a:r>
            <a:r>
              <a:rPr lang="en-US" b="1" dirty="0" smtClean="0">
                <a:solidFill>
                  <a:schemeClr val="tx1"/>
                </a:solidFill>
              </a:rPr>
              <a:t>])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- </a:t>
            </a:r>
            <a:r>
              <a:rPr lang="ru-RU" b="1" dirty="0" smtClean="0">
                <a:solidFill>
                  <a:schemeClr val="tx1"/>
                </a:solidFill>
              </a:rPr>
              <a:t>разделяет </a:t>
            </a:r>
            <a:r>
              <a:rPr lang="ru-RU" b="1" dirty="0">
                <a:solidFill>
                  <a:schemeClr val="tx1"/>
                </a:solidFill>
              </a:rPr>
              <a:t>строку по заданному шаблону</a:t>
            </a:r>
            <a:r>
              <a:rPr lang="ru-RU" b="1" dirty="0" smtClean="0">
                <a:solidFill>
                  <a:schemeClr val="tx1"/>
                </a:solidFill>
              </a:rPr>
              <a:t>. Параметр </a:t>
            </a:r>
            <a:r>
              <a:rPr lang="en-US" b="1" dirty="0" err="1" smtClean="0">
                <a:solidFill>
                  <a:schemeClr val="tx1"/>
                </a:solidFill>
              </a:rPr>
              <a:t>maxsplit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указывает сколько разделений будет произведено, если 0, то все возможные разделения.</a:t>
            </a:r>
          </a:p>
          <a:p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90" y="1273070"/>
            <a:ext cx="5410929" cy="6654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90" y="2504460"/>
            <a:ext cx="5040940" cy="6511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90" y="4340648"/>
            <a:ext cx="5443210" cy="147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58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48641"/>
            <a:ext cx="8844618" cy="5492722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re.sub</a:t>
            </a:r>
            <a:r>
              <a:rPr lang="en-US" b="1" dirty="0">
                <a:solidFill>
                  <a:schemeClr val="tx1"/>
                </a:solidFill>
              </a:rPr>
              <a:t>(pattern, </a:t>
            </a:r>
            <a:r>
              <a:rPr lang="en-US" b="1" dirty="0" err="1">
                <a:solidFill>
                  <a:schemeClr val="tx1"/>
                </a:solidFill>
              </a:rPr>
              <a:t>repl</a:t>
            </a:r>
            <a:r>
              <a:rPr lang="en-US" b="1" dirty="0">
                <a:solidFill>
                  <a:schemeClr val="tx1"/>
                </a:solidFill>
              </a:rPr>
              <a:t>, string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- ищет шаблон в строке и заменяет его на указанную подстроку. Если шаблон не найден, строка остается неизменной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re.compile</a:t>
            </a:r>
            <a:r>
              <a:rPr lang="en-US" b="1" dirty="0">
                <a:solidFill>
                  <a:schemeClr val="tx1"/>
                </a:solidFill>
              </a:rPr>
              <a:t>(pattern, </a:t>
            </a:r>
            <a:r>
              <a:rPr lang="en-US" b="1" dirty="0" err="1">
                <a:solidFill>
                  <a:schemeClr val="tx1"/>
                </a:solidFill>
              </a:rPr>
              <a:t>repl</a:t>
            </a:r>
            <a:r>
              <a:rPr lang="en-US" b="1" dirty="0">
                <a:solidFill>
                  <a:schemeClr val="tx1"/>
                </a:solidFill>
              </a:rPr>
              <a:t>, string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- м</a:t>
            </a:r>
            <a:r>
              <a:rPr lang="ru-RU" dirty="0" smtClean="0">
                <a:solidFill>
                  <a:schemeClr val="tx1"/>
                </a:solidFill>
              </a:rPr>
              <a:t>ы </a:t>
            </a:r>
            <a:r>
              <a:rPr lang="ru-RU" dirty="0">
                <a:solidFill>
                  <a:schemeClr val="tx1"/>
                </a:solidFill>
              </a:rPr>
              <a:t>можем собрать регулярное выражение в отдельный объект, который может быть использован для поиска. Это также избавляет от переписывания одного и того же выражения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85" y="1226968"/>
            <a:ext cx="7837359" cy="6993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85" y="2962560"/>
            <a:ext cx="6677386" cy="159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8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262" y="414528"/>
            <a:ext cx="8596668" cy="644347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Специальные символы для работы с </a:t>
            </a:r>
            <a:r>
              <a:rPr lang="en-US" dirty="0" smtClean="0">
                <a:solidFill>
                  <a:schemeClr val="tx1"/>
                </a:solidFill>
              </a:rPr>
              <a:t>re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		Один </a:t>
            </a:r>
            <a:r>
              <a:rPr lang="ru-RU" dirty="0">
                <a:solidFill>
                  <a:schemeClr val="tx1"/>
                </a:solidFill>
              </a:rPr>
              <a:t>любой символ, кроме новой строки \n.</a:t>
            </a:r>
          </a:p>
          <a:p>
            <a:r>
              <a:rPr lang="ru-RU" dirty="0">
                <a:solidFill>
                  <a:schemeClr val="tx1"/>
                </a:solidFill>
              </a:rPr>
              <a:t>?	</a:t>
            </a:r>
            <a:r>
              <a:rPr lang="ru-RU" dirty="0" smtClean="0">
                <a:solidFill>
                  <a:schemeClr val="tx1"/>
                </a:solidFill>
              </a:rPr>
              <a:t>		0 </a:t>
            </a:r>
            <a:r>
              <a:rPr lang="ru-RU" dirty="0">
                <a:solidFill>
                  <a:schemeClr val="tx1"/>
                </a:solidFill>
              </a:rPr>
              <a:t>или 1 вхождение шаблона слева</a:t>
            </a:r>
          </a:p>
          <a:p>
            <a:r>
              <a:rPr lang="ru-RU" dirty="0">
                <a:solidFill>
                  <a:schemeClr val="tx1"/>
                </a:solidFill>
              </a:rPr>
              <a:t>+	</a:t>
            </a:r>
            <a:r>
              <a:rPr lang="ru-RU" dirty="0" smtClean="0">
                <a:solidFill>
                  <a:schemeClr val="tx1"/>
                </a:solidFill>
              </a:rPr>
              <a:t>		1 </a:t>
            </a:r>
            <a:r>
              <a:rPr lang="ru-RU" dirty="0">
                <a:solidFill>
                  <a:schemeClr val="tx1"/>
                </a:solidFill>
              </a:rPr>
              <a:t>и более вхождений шаблона слева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*	</a:t>
            </a: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	0 </a:t>
            </a:r>
            <a:r>
              <a:rPr lang="ru-RU" dirty="0">
                <a:solidFill>
                  <a:schemeClr val="tx1"/>
                </a:solidFill>
              </a:rPr>
              <a:t>и более вхождений шаблона слева</a:t>
            </a:r>
          </a:p>
          <a:p>
            <a:r>
              <a:rPr lang="ru-RU" dirty="0">
                <a:solidFill>
                  <a:schemeClr val="tx1"/>
                </a:solidFill>
              </a:rPr>
              <a:t>\</a:t>
            </a:r>
            <a:r>
              <a:rPr lang="ru-RU" dirty="0" smtClean="0">
                <a:solidFill>
                  <a:schemeClr val="tx1"/>
                </a:solidFill>
              </a:rPr>
              <a:t>w		Любая </a:t>
            </a:r>
            <a:r>
              <a:rPr lang="ru-RU" dirty="0">
                <a:solidFill>
                  <a:schemeClr val="tx1"/>
                </a:solidFill>
              </a:rPr>
              <a:t>цифра или буква (\W — все, кроме буквы или цифры)</a:t>
            </a:r>
          </a:p>
          <a:p>
            <a:r>
              <a:rPr lang="ru-RU" dirty="0">
                <a:solidFill>
                  <a:schemeClr val="tx1"/>
                </a:solidFill>
              </a:rPr>
              <a:t>\d	</a:t>
            </a:r>
            <a:r>
              <a:rPr lang="ru-RU" dirty="0" smtClean="0">
                <a:solidFill>
                  <a:schemeClr val="tx1"/>
                </a:solidFill>
              </a:rPr>
              <a:t>	Любая </a:t>
            </a:r>
            <a:r>
              <a:rPr lang="ru-RU" dirty="0">
                <a:solidFill>
                  <a:schemeClr val="tx1"/>
                </a:solidFill>
              </a:rPr>
              <a:t>цифра [0-9] (\D — все, кроме цифры)</a:t>
            </a:r>
          </a:p>
          <a:p>
            <a:r>
              <a:rPr lang="ru-RU" dirty="0">
                <a:solidFill>
                  <a:schemeClr val="tx1"/>
                </a:solidFill>
              </a:rPr>
              <a:t>\s	</a:t>
            </a:r>
            <a:r>
              <a:rPr lang="ru-RU" dirty="0" smtClean="0">
                <a:solidFill>
                  <a:schemeClr val="tx1"/>
                </a:solidFill>
              </a:rPr>
              <a:t>	Любой </a:t>
            </a:r>
            <a:r>
              <a:rPr lang="ru-RU" dirty="0">
                <a:solidFill>
                  <a:schemeClr val="tx1"/>
                </a:solidFill>
              </a:rPr>
              <a:t>пробельный символ (\S — любой </a:t>
            </a:r>
            <a:r>
              <a:rPr lang="ru-RU" dirty="0" err="1">
                <a:solidFill>
                  <a:schemeClr val="tx1"/>
                </a:solidFill>
              </a:rPr>
              <a:t>непробельный</a:t>
            </a:r>
            <a:r>
              <a:rPr lang="ru-RU" dirty="0">
                <a:solidFill>
                  <a:schemeClr val="tx1"/>
                </a:solidFill>
              </a:rPr>
              <a:t> символ)</a:t>
            </a:r>
          </a:p>
          <a:p>
            <a:r>
              <a:rPr lang="ru-RU" dirty="0">
                <a:solidFill>
                  <a:schemeClr val="tx1"/>
                </a:solidFill>
              </a:rPr>
              <a:t>\b	</a:t>
            </a:r>
            <a:r>
              <a:rPr lang="ru-RU" dirty="0" smtClean="0">
                <a:solidFill>
                  <a:schemeClr val="tx1"/>
                </a:solidFill>
              </a:rPr>
              <a:t>	Граница </a:t>
            </a:r>
            <a:r>
              <a:rPr lang="ru-RU" dirty="0">
                <a:solidFill>
                  <a:schemeClr val="tx1"/>
                </a:solidFill>
              </a:rPr>
              <a:t>слова</a:t>
            </a:r>
          </a:p>
          <a:p>
            <a:r>
              <a:rPr lang="ru-RU" dirty="0">
                <a:solidFill>
                  <a:schemeClr val="tx1"/>
                </a:solidFill>
              </a:rPr>
              <a:t>[..]	</a:t>
            </a:r>
            <a:r>
              <a:rPr lang="ru-RU" dirty="0" smtClean="0">
                <a:solidFill>
                  <a:schemeClr val="tx1"/>
                </a:solidFill>
              </a:rPr>
              <a:t>	Один </a:t>
            </a:r>
            <a:r>
              <a:rPr lang="ru-RU" dirty="0">
                <a:solidFill>
                  <a:schemeClr val="tx1"/>
                </a:solidFill>
              </a:rPr>
              <a:t>из символов в скобках ([^..] — любой символ, кроме тех, что в </a:t>
            </a:r>
            <a:r>
              <a:rPr lang="ru-RU" dirty="0" smtClean="0">
                <a:solidFill>
                  <a:schemeClr val="tx1"/>
                </a:solidFill>
              </a:rPr>
              <a:t>			скобках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r>
              <a:rPr lang="ru-RU" dirty="0">
                <a:solidFill>
                  <a:schemeClr val="tx1"/>
                </a:solidFill>
              </a:rPr>
              <a:t>\	</a:t>
            </a:r>
            <a:r>
              <a:rPr lang="ru-RU" dirty="0" smtClean="0">
                <a:solidFill>
                  <a:schemeClr val="tx1"/>
                </a:solidFill>
              </a:rPr>
              <a:t>		Экранирование </a:t>
            </a:r>
            <a:r>
              <a:rPr lang="ru-RU" dirty="0">
                <a:solidFill>
                  <a:schemeClr val="tx1"/>
                </a:solidFill>
              </a:rPr>
              <a:t>специальных символов (\. означает точку или \+ — </a:t>
            </a:r>
            <a:r>
              <a:rPr lang="ru-RU" dirty="0" smtClean="0">
                <a:solidFill>
                  <a:schemeClr val="tx1"/>
                </a:solidFill>
              </a:rPr>
              <a:t>				знак  «</a:t>
            </a:r>
            <a:r>
              <a:rPr lang="ru-RU" dirty="0">
                <a:solidFill>
                  <a:schemeClr val="tx1"/>
                </a:solidFill>
              </a:rPr>
              <a:t>плюс»)</a:t>
            </a:r>
          </a:p>
          <a:p>
            <a:r>
              <a:rPr lang="ru-RU" dirty="0">
                <a:solidFill>
                  <a:schemeClr val="tx1"/>
                </a:solidFill>
              </a:rPr>
              <a:t>^ и $	</a:t>
            </a:r>
            <a:r>
              <a:rPr lang="ru-RU" dirty="0" smtClean="0">
                <a:solidFill>
                  <a:schemeClr val="tx1"/>
                </a:solidFill>
              </a:rPr>
              <a:t>	Начало </a:t>
            </a:r>
            <a:r>
              <a:rPr lang="ru-RU" dirty="0">
                <a:solidFill>
                  <a:schemeClr val="tx1"/>
                </a:solidFill>
              </a:rPr>
              <a:t>и конец строки соответственно</a:t>
            </a:r>
          </a:p>
          <a:p>
            <a:r>
              <a:rPr lang="ru-RU" dirty="0">
                <a:solidFill>
                  <a:schemeClr val="tx1"/>
                </a:solidFill>
              </a:rPr>
              <a:t>{</a:t>
            </a:r>
            <a:r>
              <a:rPr lang="ru-RU" dirty="0" err="1">
                <a:solidFill>
                  <a:schemeClr val="tx1"/>
                </a:solidFill>
              </a:rPr>
              <a:t>n,m</a:t>
            </a:r>
            <a:r>
              <a:rPr lang="ru-RU" dirty="0">
                <a:solidFill>
                  <a:schemeClr val="tx1"/>
                </a:solidFill>
              </a:rPr>
              <a:t>}	</a:t>
            </a:r>
            <a:r>
              <a:rPr lang="ru-RU" dirty="0" smtClean="0">
                <a:solidFill>
                  <a:schemeClr val="tx1"/>
                </a:solidFill>
              </a:rPr>
              <a:t>	От </a:t>
            </a:r>
            <a:r>
              <a:rPr lang="ru-RU" dirty="0">
                <a:solidFill>
                  <a:schemeClr val="tx1"/>
                </a:solidFill>
              </a:rPr>
              <a:t>n до m вхождений ({,m} — от 0 до m)</a:t>
            </a:r>
          </a:p>
          <a:p>
            <a:r>
              <a:rPr lang="ru-RU" dirty="0" err="1">
                <a:solidFill>
                  <a:schemeClr val="tx1"/>
                </a:solidFill>
              </a:rPr>
              <a:t>a|b</a:t>
            </a: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	Соответствует </a:t>
            </a:r>
            <a:r>
              <a:rPr lang="ru-RU" dirty="0">
                <a:solidFill>
                  <a:schemeClr val="tx1"/>
                </a:solidFill>
              </a:rPr>
              <a:t>a или b</a:t>
            </a:r>
          </a:p>
          <a:p>
            <a:r>
              <a:rPr lang="ru-RU" dirty="0">
                <a:solidFill>
                  <a:schemeClr val="tx1"/>
                </a:solidFill>
              </a:rPr>
              <a:t>()	</a:t>
            </a:r>
            <a:r>
              <a:rPr lang="ru-RU" dirty="0" smtClean="0">
                <a:solidFill>
                  <a:schemeClr val="tx1"/>
                </a:solidFill>
              </a:rPr>
              <a:t>	Группирует </a:t>
            </a:r>
            <a:r>
              <a:rPr lang="ru-RU" dirty="0">
                <a:solidFill>
                  <a:schemeClr val="tx1"/>
                </a:solidFill>
              </a:rPr>
              <a:t>выражение и возвращает найденный текст</a:t>
            </a:r>
          </a:p>
          <a:p>
            <a:r>
              <a:rPr lang="ru-RU" dirty="0">
                <a:solidFill>
                  <a:schemeClr val="tx1"/>
                </a:solidFill>
              </a:rPr>
              <a:t>\t, \n, \r	Символ табуляции, новой строки и возврата каретки соответственно</a:t>
            </a:r>
          </a:p>
        </p:txBody>
      </p:sp>
    </p:spTree>
    <p:extLst>
      <p:ext uri="{BB962C8B-B14F-4D97-AF65-F5344CB8AC3E}">
        <p14:creationId xmlns:p14="http://schemas.microsoft.com/office/powerpoint/2010/main" val="76077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755905"/>
            <a:ext cx="8596668" cy="528545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Разбиение строки на символы (кроме </a:t>
            </a:r>
            <a:r>
              <a:rPr lang="en-US" dirty="0" smtClean="0">
                <a:solidFill>
                  <a:schemeClr val="tx1"/>
                </a:solidFill>
              </a:rPr>
              <a:t>“\n”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Только цифры или буквы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Разбиение по словам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Используя символы </a:t>
            </a:r>
            <a:r>
              <a:rPr lang="en-US" dirty="0" smtClean="0">
                <a:solidFill>
                  <a:schemeClr val="tx1"/>
                </a:solidFill>
              </a:rPr>
              <a:t>^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ru-RU" dirty="0" smtClean="0">
                <a:solidFill>
                  <a:schemeClr val="tx1"/>
                </a:solidFill>
              </a:rPr>
              <a:t>получим первое и последнее слово </a:t>
            </a:r>
            <a:r>
              <a:rPr lang="ru-RU" dirty="0" err="1" smtClean="0">
                <a:solidFill>
                  <a:schemeClr val="tx1"/>
                </a:solidFill>
              </a:rPr>
              <a:t>соответвенно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71" y="1222205"/>
            <a:ext cx="8021169" cy="6096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71" y="2414356"/>
            <a:ext cx="8002117" cy="5906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671" y="3636279"/>
            <a:ext cx="5887272" cy="6192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671" y="4850572"/>
            <a:ext cx="598253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5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82753"/>
            <a:ext cx="8596668" cy="535861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Вернем все почтовые домены, для этого напишем выражение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Для того чтобы получить окончания немного преобразуем паттерн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Извлечем дату, указав количество вхождений цифр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Для вывода только определенного значения используем скобки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05" y="1207348"/>
            <a:ext cx="8002117" cy="5906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05" y="2322575"/>
            <a:ext cx="8030696" cy="6096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005" y="3550309"/>
            <a:ext cx="7992590" cy="5620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532" y="4824714"/>
            <a:ext cx="802116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4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17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itertools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65505"/>
            <a:ext cx="9003114" cy="467585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Itertools</a:t>
            </a:r>
            <a:r>
              <a:rPr lang="en-US" b="1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модуль предоставляющий функции-итераторы. Он позволяет эффективнее обрабатывать последовательности и облегчает работу с подстановками.</a:t>
            </a:r>
          </a:p>
          <a:p>
            <a:r>
              <a:rPr lang="ru-RU" b="1" dirty="0" err="1">
                <a:solidFill>
                  <a:schemeClr val="tx1"/>
                </a:solidFill>
              </a:rPr>
              <a:t>itertools.count</a:t>
            </a:r>
            <a:r>
              <a:rPr lang="ru-RU" b="1" dirty="0">
                <a:solidFill>
                  <a:schemeClr val="tx1"/>
                </a:solidFill>
              </a:rPr>
              <a:t>(</a:t>
            </a:r>
            <a:r>
              <a:rPr lang="ru-RU" b="1" dirty="0" err="1">
                <a:solidFill>
                  <a:schemeClr val="tx1"/>
                </a:solidFill>
              </a:rPr>
              <a:t>start</a:t>
            </a:r>
            <a:r>
              <a:rPr lang="ru-RU" b="1" dirty="0">
                <a:solidFill>
                  <a:schemeClr val="tx1"/>
                </a:solidFill>
              </a:rPr>
              <a:t>=0, </a:t>
            </a:r>
            <a:r>
              <a:rPr lang="ru-RU" b="1" dirty="0" err="1">
                <a:solidFill>
                  <a:schemeClr val="tx1"/>
                </a:solidFill>
              </a:rPr>
              <a:t>step</a:t>
            </a:r>
            <a:r>
              <a:rPr lang="ru-RU" b="1" dirty="0">
                <a:solidFill>
                  <a:schemeClr val="tx1"/>
                </a:solidFill>
              </a:rPr>
              <a:t>=1) </a:t>
            </a:r>
            <a:r>
              <a:rPr lang="ru-RU" dirty="0">
                <a:solidFill>
                  <a:schemeClr val="tx1"/>
                </a:solidFill>
              </a:rPr>
              <a:t>- бесконечная арифметическая прогрессия с первым членом </a:t>
            </a:r>
            <a:r>
              <a:rPr lang="ru-RU" dirty="0" err="1">
                <a:solidFill>
                  <a:schemeClr val="tx1"/>
                </a:solidFill>
              </a:rPr>
              <a:t>start</a:t>
            </a:r>
            <a:r>
              <a:rPr lang="ru-RU" dirty="0">
                <a:solidFill>
                  <a:schemeClr val="tx1"/>
                </a:solidFill>
              </a:rPr>
              <a:t> и шагом </a:t>
            </a:r>
            <a:r>
              <a:rPr lang="ru-RU" dirty="0" err="1">
                <a:solidFill>
                  <a:schemeClr val="tx1"/>
                </a:solidFill>
              </a:rPr>
              <a:t>step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b="1" dirty="0" err="1">
                <a:solidFill>
                  <a:schemeClr val="tx1"/>
                </a:solidFill>
              </a:rPr>
              <a:t>itertools.cycle</a:t>
            </a:r>
            <a:r>
              <a:rPr lang="ru-RU" b="1" dirty="0">
                <a:solidFill>
                  <a:schemeClr val="tx1"/>
                </a:solidFill>
              </a:rPr>
              <a:t>(</a:t>
            </a:r>
            <a:r>
              <a:rPr lang="ru-RU" b="1" dirty="0" err="1">
                <a:solidFill>
                  <a:schemeClr val="tx1"/>
                </a:solidFill>
              </a:rPr>
              <a:t>iterable</a:t>
            </a:r>
            <a:r>
              <a:rPr lang="ru-RU" b="1" dirty="0">
                <a:solidFill>
                  <a:schemeClr val="tx1"/>
                </a:solidFill>
              </a:rPr>
              <a:t>) </a:t>
            </a:r>
            <a:r>
              <a:rPr lang="ru-RU" dirty="0">
                <a:solidFill>
                  <a:schemeClr val="tx1"/>
                </a:solidFill>
              </a:rPr>
              <a:t>- возвращает по одному значению из </a:t>
            </a:r>
            <a:r>
              <a:rPr lang="ru-RU" dirty="0" smtClean="0">
                <a:solidFill>
                  <a:schemeClr val="tx1"/>
                </a:solidFill>
              </a:rPr>
              <a:t>последовательности</a:t>
            </a:r>
            <a:r>
              <a:rPr lang="ru-RU" dirty="0">
                <a:solidFill>
                  <a:schemeClr val="tx1"/>
                </a:solidFill>
              </a:rPr>
              <a:t>, повторенной бесконечное число раз</a:t>
            </a:r>
            <a:r>
              <a:rPr lang="ru-RU" dirty="0" smtClean="0">
                <a:solidFill>
                  <a:schemeClr val="tx1"/>
                </a:solidFill>
              </a:rPr>
              <a:t>. Похоже на очередь </a:t>
            </a:r>
            <a:r>
              <a:rPr lang="en-US" dirty="0" err="1" smtClean="0">
                <a:solidFill>
                  <a:schemeClr val="tx1"/>
                </a:solidFill>
              </a:rPr>
              <a:t>deque</a:t>
            </a:r>
            <a:r>
              <a:rPr lang="ru-RU" dirty="0" smtClean="0">
                <a:solidFill>
                  <a:schemeClr val="tx1"/>
                </a:solidFill>
              </a:rPr>
              <a:t>, но более проста в использовании.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itertools.repeat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elem</a:t>
            </a:r>
            <a:r>
              <a:rPr lang="en-US" b="1" dirty="0">
                <a:solidFill>
                  <a:schemeClr val="tx1"/>
                </a:solidFill>
              </a:rPr>
              <a:t>, n=</a:t>
            </a:r>
            <a:r>
              <a:rPr lang="en-US" b="1" dirty="0" err="1">
                <a:solidFill>
                  <a:schemeClr val="tx1"/>
                </a:solidFill>
              </a:rPr>
              <a:t>Inf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повторяет </a:t>
            </a:r>
            <a:r>
              <a:rPr lang="en-US" dirty="0" err="1">
                <a:solidFill>
                  <a:schemeClr val="tx1"/>
                </a:solidFill>
              </a:rPr>
              <a:t>elem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ru-RU" dirty="0">
                <a:solidFill>
                  <a:schemeClr val="tx1"/>
                </a:solidFill>
              </a:rPr>
              <a:t>раз</a:t>
            </a:r>
            <a:r>
              <a:rPr lang="ru-RU" dirty="0" smtClean="0">
                <a:solidFill>
                  <a:schemeClr val="tx1"/>
                </a:solidFill>
              </a:rPr>
              <a:t>. Похоже на </a:t>
            </a:r>
            <a:r>
              <a:rPr lang="en-US" dirty="0" smtClean="0">
                <a:solidFill>
                  <a:schemeClr val="tx1"/>
                </a:solidFill>
              </a:rPr>
              <a:t>counter</a:t>
            </a:r>
            <a:r>
              <a:rPr lang="ru-RU" dirty="0" smtClean="0">
                <a:solidFill>
                  <a:schemeClr val="tx1"/>
                </a:solidFill>
              </a:rPr>
              <a:t>, но суть и функционал отличаются.</a:t>
            </a:r>
          </a:p>
          <a:p>
            <a:r>
              <a:rPr lang="ru-RU" b="1" dirty="0" err="1">
                <a:solidFill>
                  <a:schemeClr val="tx1"/>
                </a:solidFill>
              </a:rPr>
              <a:t>itertools.chain</a:t>
            </a:r>
            <a:r>
              <a:rPr lang="ru-RU" dirty="0">
                <a:solidFill>
                  <a:schemeClr val="tx1"/>
                </a:solidFill>
              </a:rPr>
              <a:t>(*</a:t>
            </a:r>
            <a:r>
              <a:rPr lang="ru-RU" dirty="0" err="1">
                <a:solidFill>
                  <a:schemeClr val="tx1"/>
                </a:solidFill>
              </a:rPr>
              <a:t>iterables</a:t>
            </a:r>
            <a:r>
              <a:rPr lang="ru-RU" dirty="0">
                <a:solidFill>
                  <a:schemeClr val="tx1"/>
                </a:solidFill>
              </a:rPr>
              <a:t>) - возвращает по одному элементу из первого итератора, потом из второго, до тех пор, пока итераторы не кончатся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itertools.filterfalse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iterable</a:t>
            </a:r>
            <a:r>
              <a:rPr lang="en-US" dirty="0">
                <a:solidFill>
                  <a:schemeClr val="tx1"/>
                </a:solidFill>
              </a:rPr>
              <a:t>) - </a:t>
            </a:r>
            <a:r>
              <a:rPr lang="ru-RU" dirty="0">
                <a:solidFill>
                  <a:schemeClr val="tx1"/>
                </a:solidFill>
              </a:rPr>
              <a:t>все элементы, для которых </a:t>
            </a:r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возвращает ложь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288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97408"/>
            <a:ext cx="8596668" cy="604723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product(</a:t>
            </a:r>
            <a:r>
              <a:rPr lang="ru-RU" b="1" dirty="0" err="1">
                <a:solidFill>
                  <a:schemeClr val="tx1"/>
                </a:solidFill>
              </a:rPr>
              <a:t>iterable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ru-RU" b="1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декартово произведение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product</a:t>
            </a:r>
            <a:r>
              <a:rPr lang="en-US" dirty="0">
                <a:solidFill>
                  <a:schemeClr val="tx1"/>
                </a:solidFill>
              </a:rPr>
              <a:t>('ABCD', repeat=2)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	Результат: </a:t>
            </a:r>
            <a:r>
              <a:rPr lang="en-US" dirty="0">
                <a:solidFill>
                  <a:schemeClr val="tx1"/>
                </a:solidFill>
              </a:rPr>
              <a:t>AA AB AC AD BA BB BC BD CA CB CC CD DA DB </a:t>
            </a:r>
            <a:r>
              <a:rPr lang="en-US" dirty="0" smtClean="0">
                <a:solidFill>
                  <a:schemeClr val="tx1"/>
                </a:solidFill>
              </a:rPr>
              <a:t>DC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DD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permutations(</a:t>
            </a:r>
            <a:r>
              <a:rPr lang="ru-RU" b="1" dirty="0" err="1">
                <a:solidFill>
                  <a:schemeClr val="tx1"/>
                </a:solidFill>
              </a:rPr>
              <a:t>iterable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– все возможные перестановки без повторения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permutations</a:t>
            </a:r>
            <a:r>
              <a:rPr lang="en-US" dirty="0">
                <a:solidFill>
                  <a:schemeClr val="tx1"/>
                </a:solidFill>
              </a:rPr>
              <a:t>('ABCD', 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	Результат: </a:t>
            </a:r>
            <a:r>
              <a:rPr lang="en-US" dirty="0">
                <a:solidFill>
                  <a:schemeClr val="tx1"/>
                </a:solidFill>
              </a:rPr>
              <a:t>AB AC AD BA BC BD CA CB CD DA DB </a:t>
            </a:r>
            <a:r>
              <a:rPr lang="en-US" dirty="0" smtClean="0">
                <a:solidFill>
                  <a:schemeClr val="tx1"/>
                </a:solidFill>
              </a:rPr>
              <a:t>DC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combinations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  <a:r>
              <a:rPr lang="ru-RU" b="1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комбинации без повторяющихся элементов в отсортированном порядке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combinations('ABCD', 2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ru-RU" sz="1800" dirty="0" smtClean="0">
                <a:solidFill>
                  <a:schemeClr val="tx1"/>
                </a:solidFill>
              </a:rPr>
              <a:t>Результат: </a:t>
            </a:r>
            <a:r>
              <a:rPr lang="en-US" sz="1800" dirty="0">
                <a:solidFill>
                  <a:schemeClr val="tx1"/>
                </a:solidFill>
              </a:rPr>
              <a:t>AB AC AD BC BD </a:t>
            </a:r>
            <a:r>
              <a:rPr lang="en-US" sz="1800" dirty="0" smtClean="0">
                <a:solidFill>
                  <a:schemeClr val="tx1"/>
                </a:solidFill>
              </a:rPr>
              <a:t>CD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combinations_with_replacement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ru-RU" dirty="0" smtClean="0">
                <a:solidFill>
                  <a:schemeClr val="tx1"/>
                </a:solidFill>
              </a:rPr>
              <a:t> – комбинации с повторяющимися элементами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chemeClr val="tx1"/>
                </a:solidFill>
              </a:rPr>
              <a:t>combinations_with_replacement</a:t>
            </a:r>
            <a:r>
              <a:rPr lang="en-US" sz="1800" dirty="0">
                <a:solidFill>
                  <a:schemeClr val="tx1"/>
                </a:solidFill>
              </a:rPr>
              <a:t>('ABCD', 2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ru-RU" sz="1800" dirty="0" smtClean="0">
                <a:solidFill>
                  <a:schemeClr val="tx1"/>
                </a:solidFill>
              </a:rPr>
              <a:t>Результат: </a:t>
            </a:r>
            <a:r>
              <a:rPr lang="en-US" sz="1800" dirty="0">
                <a:solidFill>
                  <a:schemeClr val="tx1"/>
                </a:solidFill>
              </a:rPr>
              <a:t>AA AB AC AD BB BC BD CC CD DD</a:t>
            </a:r>
            <a:endParaRPr lang="ru-RU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5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</a:t>
            </a:r>
            <a:r>
              <a:rPr lang="en-US" dirty="0"/>
              <a:t> </a:t>
            </a:r>
            <a:r>
              <a:rPr lang="en-US" dirty="0" err="1" smtClean="0"/>
              <a:t>datetime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0689" y="1270000"/>
            <a:ext cx="8596668" cy="3880773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datetime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ru-RU" dirty="0">
                <a:solidFill>
                  <a:schemeClr val="tx1"/>
                </a:solidFill>
              </a:rPr>
              <a:t>это модуль, упрощающий работу со временем и датами.</a:t>
            </a:r>
          </a:p>
          <a:p>
            <a:r>
              <a:rPr lang="ru-RU" dirty="0">
                <a:solidFill>
                  <a:schemeClr val="tx1"/>
                </a:solidFill>
              </a:rPr>
              <a:t>Создание объектов класса </a:t>
            </a:r>
            <a:r>
              <a:rPr lang="en-US" dirty="0">
                <a:solidFill>
                  <a:schemeClr val="tx1"/>
                </a:solidFill>
              </a:rPr>
              <a:t>date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Возможности представления </a:t>
            </a:r>
            <a:r>
              <a:rPr lang="ru-RU" dirty="0" smtClean="0">
                <a:solidFill>
                  <a:schemeClr val="tx1"/>
                </a:solidFill>
              </a:rPr>
              <a:t>строк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Операции сравнения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45" y="2015744"/>
            <a:ext cx="5476149" cy="13426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45" y="3750706"/>
            <a:ext cx="2508643" cy="14957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45" y="5738200"/>
            <a:ext cx="1608135" cy="8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5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870" y="3273142"/>
            <a:ext cx="3675210" cy="2847154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76849" y="686992"/>
            <a:ext cx="8596668" cy="542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</a:rPr>
              <a:t>Объекты </a:t>
            </a:r>
            <a:r>
              <a:rPr lang="en-US" b="1" dirty="0" smtClean="0">
                <a:solidFill>
                  <a:schemeClr val="tx1"/>
                </a:solidFill>
              </a:rPr>
              <a:t>date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возможно вычитать друг из друга, в этом случае возвращается объект </a:t>
            </a:r>
            <a:r>
              <a:rPr lang="en-US" b="1" dirty="0" err="1" smtClean="0">
                <a:solidFill>
                  <a:schemeClr val="tx1"/>
                </a:solidFill>
              </a:rPr>
              <a:t>timedelta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С объектами </a:t>
            </a:r>
            <a:r>
              <a:rPr lang="en-US" b="1" dirty="0" err="1" smtClean="0">
                <a:solidFill>
                  <a:schemeClr val="tx1"/>
                </a:solidFill>
              </a:rPr>
              <a:t>timedelta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возможно проводить арифметические операции, в таком случае в качестве значения берутся дни.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70" y="1392493"/>
            <a:ext cx="2590122" cy="117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6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39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файловых окружением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43584"/>
            <a:ext cx="9185994" cy="519379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Для работы с файлами и директориями можно использовать библиотеку </a:t>
            </a:r>
            <a:r>
              <a:rPr lang="en-US" dirty="0" err="1" smtClean="0">
                <a:solidFill>
                  <a:schemeClr val="tx1"/>
                </a:solidFill>
              </a:rPr>
              <a:t>os</a:t>
            </a:r>
            <a:r>
              <a:rPr lang="ru-RU" dirty="0" smtClean="0">
                <a:solidFill>
                  <a:schemeClr val="tx1"/>
                </a:solidFill>
              </a:rPr>
              <a:t> и модуль </a:t>
            </a:r>
            <a:r>
              <a:rPr lang="en-US" b="1" dirty="0" err="1" smtClean="0">
                <a:solidFill>
                  <a:schemeClr val="tx1"/>
                </a:solidFill>
              </a:rPr>
              <a:t>os.path</a:t>
            </a:r>
            <a:r>
              <a:rPr lang="ru-RU" dirty="0" smtClean="0">
                <a:solidFill>
                  <a:schemeClr val="tx1"/>
                </a:solidFill>
              </a:rPr>
              <a:t>. Их возможности отличаются в зависимости от </a:t>
            </a:r>
            <a:r>
              <a:rPr lang="ru-RU" dirty="0" err="1" smtClean="0">
                <a:solidFill>
                  <a:schemeClr val="tx1"/>
                </a:solidFill>
              </a:rPr>
              <a:t>сисетемы</a:t>
            </a:r>
            <a:r>
              <a:rPr lang="ru-RU" dirty="0" smtClean="0">
                <a:solidFill>
                  <a:schemeClr val="tx1"/>
                </a:solidFill>
              </a:rPr>
              <a:t>, в которой они используются.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 умолчанию текущая директория находится в пути исполняемого файла. Для ее смены применяется функция </a:t>
            </a:r>
            <a:r>
              <a:rPr lang="en-US" b="1" dirty="0" err="1" smtClean="0">
                <a:solidFill>
                  <a:schemeClr val="tx1"/>
                </a:solidFill>
              </a:rPr>
              <a:t>os.chdir</a:t>
            </a:r>
            <a:r>
              <a:rPr lang="en-US" b="1" dirty="0" smtClean="0">
                <a:solidFill>
                  <a:schemeClr val="tx1"/>
                </a:solidFill>
              </a:rPr>
              <a:t>(path</a:t>
            </a:r>
            <a:r>
              <a:rPr lang="ru-RU" b="1" dirty="0" smtClean="0">
                <a:solidFill>
                  <a:schemeClr val="tx1"/>
                </a:solidFill>
              </a:rPr>
              <a:t>).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Таким образом мы получаем возможность обращения к файлам в директории, без написания полного пути.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Для просмотра текущей директории </a:t>
            </a:r>
            <a:r>
              <a:rPr lang="en-US" b="1" dirty="0" err="1">
                <a:solidFill>
                  <a:schemeClr val="tx1"/>
                </a:solidFill>
              </a:rPr>
              <a:t>os.getcwd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Для просмотра файлов в директории используется функция </a:t>
            </a:r>
            <a:r>
              <a:rPr lang="en-US" b="1" dirty="0" err="1" smtClean="0">
                <a:solidFill>
                  <a:schemeClr val="tx1"/>
                </a:solidFill>
              </a:rPr>
              <a:t>os.listdir</a:t>
            </a:r>
            <a:r>
              <a:rPr lang="en-US" dirty="0" smtClean="0">
                <a:solidFill>
                  <a:schemeClr val="tx1"/>
                </a:solidFill>
              </a:rPr>
              <a:t>(path=".")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os.mkdir</a:t>
            </a:r>
            <a:r>
              <a:rPr lang="en-US" dirty="0" smtClean="0">
                <a:solidFill>
                  <a:schemeClr val="tx1"/>
                </a:solidFill>
              </a:rPr>
              <a:t>(path)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создаёт директорию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b="1" dirty="0" err="1" smtClean="0">
                <a:solidFill>
                  <a:schemeClr val="tx1"/>
                </a:solidFill>
              </a:rPr>
              <a:t>os.makedirs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ru-RU" dirty="0" err="1" smtClean="0">
                <a:solidFill>
                  <a:schemeClr val="tx1"/>
                </a:solidFill>
              </a:rPr>
              <a:t>path</a:t>
            </a:r>
            <a:r>
              <a:rPr lang="ru-RU" dirty="0" smtClean="0">
                <a:solidFill>
                  <a:schemeClr val="tx1"/>
                </a:solidFill>
              </a:rPr>
              <a:t>) </a:t>
            </a:r>
            <a:r>
              <a:rPr lang="ru-RU" dirty="0">
                <a:solidFill>
                  <a:schemeClr val="tx1"/>
                </a:solidFill>
              </a:rPr>
              <a:t>- создаёт директорию, создавая при этом промежуточные директории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os.remove</a:t>
            </a:r>
            <a:r>
              <a:rPr lang="en-US" dirty="0" smtClean="0">
                <a:solidFill>
                  <a:schemeClr val="tx1"/>
                </a:solidFill>
              </a:rPr>
              <a:t>(path</a:t>
            </a:r>
            <a:r>
              <a:rPr lang="ru-RU" dirty="0" smtClean="0">
                <a:solidFill>
                  <a:schemeClr val="tx1"/>
                </a:solidFill>
              </a:rPr>
              <a:t>) – удаляет файл.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os.rename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dst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переименовывает файл или директорию из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en-US" dirty="0" err="1">
                <a:solidFill>
                  <a:schemeClr val="tx1"/>
                </a:solidFill>
              </a:rPr>
              <a:t>dst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8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9110" y="999744"/>
            <a:ext cx="8881194" cy="5431762"/>
          </a:xfrm>
        </p:spPr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os.path.abspath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dirty="0" err="1">
                <a:solidFill>
                  <a:schemeClr val="tx1"/>
                </a:solidFill>
              </a:rPr>
              <a:t>path</a:t>
            </a:r>
            <a:r>
              <a:rPr lang="ru-RU" dirty="0">
                <a:solidFill>
                  <a:schemeClr val="tx1"/>
                </a:solidFill>
              </a:rPr>
              <a:t>) - возвращает нормализованный абсолютный </a:t>
            </a:r>
            <a:r>
              <a:rPr lang="ru-RU" dirty="0" smtClean="0">
                <a:solidFill>
                  <a:schemeClr val="tx1"/>
                </a:solidFill>
              </a:rPr>
              <a:t>путь.</a:t>
            </a:r>
          </a:p>
          <a:p>
            <a:endParaRPr lang="ru-RU" sz="1800" dirty="0"/>
          </a:p>
          <a:p>
            <a:endParaRPr lang="ru-RU" dirty="0" smtClean="0"/>
          </a:p>
          <a:p>
            <a:endParaRPr lang="ru-RU" sz="1800" dirty="0"/>
          </a:p>
          <a:p>
            <a:endParaRPr lang="ru-RU" dirty="0" smtClean="0"/>
          </a:p>
          <a:p>
            <a:r>
              <a:rPr lang="ru-RU" b="1" dirty="0" err="1">
                <a:solidFill>
                  <a:schemeClr val="tx1"/>
                </a:solidFill>
              </a:rPr>
              <a:t>os.path.join</a:t>
            </a:r>
            <a:r>
              <a:rPr lang="ru-RU" dirty="0">
                <a:solidFill>
                  <a:schemeClr val="tx1"/>
                </a:solidFill>
              </a:rPr>
              <a:t>(path1[, path2[, ...]]) - соединяет пути с учётом особенностей операционной системы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endParaRPr lang="ru-RU" sz="1800" dirty="0" smtClean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17" y="1689544"/>
            <a:ext cx="2978087" cy="1184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7328" y="1819908"/>
            <a:ext cx="5742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Заменяет относительный путь текущей директории</a:t>
            </a:r>
          </a:p>
          <a:p>
            <a:r>
              <a:rPr lang="ru-RU" dirty="0"/>
              <a:t>на абсолютный</a:t>
            </a:r>
          </a:p>
          <a:p>
            <a:r>
              <a:rPr lang="ru-RU" dirty="0"/>
              <a:t>А так же возвращает директорию уровнем выше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" y="3825353"/>
            <a:ext cx="5307858" cy="46623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" y="4470762"/>
            <a:ext cx="5284624" cy="4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792481"/>
            <a:ext cx="8596668" cy="524888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tx1"/>
                </a:solidFill>
              </a:rPr>
              <a:t>os.path.getsize</a:t>
            </a:r>
            <a:r>
              <a:rPr lang="en-US" dirty="0">
                <a:solidFill>
                  <a:schemeClr val="tx1"/>
                </a:solidFill>
              </a:rPr>
              <a:t>(path) - </a:t>
            </a:r>
            <a:r>
              <a:rPr lang="ru-RU" dirty="0">
                <a:solidFill>
                  <a:schemeClr val="tx1"/>
                </a:solidFill>
              </a:rPr>
              <a:t>размер файла в байтах.</a:t>
            </a: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tx1"/>
                </a:solidFill>
              </a:rPr>
              <a:t>os.path.isabs</a:t>
            </a:r>
            <a:r>
              <a:rPr lang="en-US" dirty="0">
                <a:solidFill>
                  <a:schemeClr val="tx1"/>
                </a:solidFill>
              </a:rPr>
              <a:t>(path) - </a:t>
            </a:r>
            <a:r>
              <a:rPr lang="ru-RU" dirty="0">
                <a:solidFill>
                  <a:schemeClr val="tx1"/>
                </a:solidFill>
              </a:rPr>
              <a:t>является ли путь абсолютным.</a:t>
            </a: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tx1"/>
                </a:solidFill>
              </a:rPr>
              <a:t>os.path.isfile</a:t>
            </a:r>
            <a:r>
              <a:rPr lang="en-US" dirty="0">
                <a:solidFill>
                  <a:schemeClr val="tx1"/>
                </a:solidFill>
              </a:rPr>
              <a:t>(path) - </a:t>
            </a:r>
            <a:r>
              <a:rPr lang="ru-RU" dirty="0">
                <a:solidFill>
                  <a:schemeClr val="tx1"/>
                </a:solidFill>
              </a:rPr>
              <a:t>является ли путь файлом.</a:t>
            </a: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tx1"/>
                </a:solidFill>
              </a:rPr>
              <a:t>os.path.isdir</a:t>
            </a:r>
            <a:r>
              <a:rPr lang="en-US" dirty="0">
                <a:solidFill>
                  <a:schemeClr val="tx1"/>
                </a:solidFill>
              </a:rPr>
              <a:t>(path) - </a:t>
            </a:r>
            <a:r>
              <a:rPr lang="ru-RU" dirty="0">
                <a:solidFill>
                  <a:schemeClr val="tx1"/>
                </a:solidFill>
              </a:rPr>
              <a:t>является ли путь директорией.</a:t>
            </a:r>
          </a:p>
          <a:p>
            <a:pPr>
              <a:lnSpc>
                <a:spcPct val="200000"/>
              </a:lnSpc>
            </a:pPr>
            <a:r>
              <a:rPr lang="ru-RU" b="1" dirty="0" err="1">
                <a:solidFill>
                  <a:schemeClr val="tx1"/>
                </a:solidFill>
              </a:rPr>
              <a:t>os.path.dirname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dirty="0" err="1">
                <a:solidFill>
                  <a:schemeClr val="tx1"/>
                </a:solidFill>
              </a:rPr>
              <a:t>path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smtClean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возвращает имя директории пути </a:t>
            </a:r>
            <a:r>
              <a:rPr lang="ru-RU" dirty="0" err="1">
                <a:solidFill>
                  <a:schemeClr val="tx1"/>
                </a:solidFill>
              </a:rPr>
              <a:t>path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ru-RU" b="1" dirty="0" err="1">
                <a:solidFill>
                  <a:schemeClr val="tx1"/>
                </a:solidFill>
              </a:rPr>
              <a:t>os.path.samefile</a:t>
            </a:r>
            <a:r>
              <a:rPr lang="ru-RU" dirty="0">
                <a:solidFill>
                  <a:schemeClr val="tx1"/>
                </a:solidFill>
              </a:rPr>
              <a:t>(path1, path2) - указывают ли path1 и path2 на один и тот же файл или директорию.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3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97409"/>
            <a:ext cx="8596668" cy="544395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Более расширенным инструментарием обладает библиотека </a:t>
            </a:r>
            <a:r>
              <a:rPr lang="en-US" b="1" dirty="0" err="1" smtClean="0">
                <a:solidFill>
                  <a:schemeClr val="tx1"/>
                </a:solidFill>
              </a:rPr>
              <a:t>pathlib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Список всех файлов и директорий в пути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Список файлов с расширением </a:t>
            </a:r>
            <a:r>
              <a:rPr lang="en-US" dirty="0" smtClean="0">
                <a:solidFill>
                  <a:schemeClr val="tx1"/>
                </a:solidFill>
              </a:rPr>
              <a:t>“.</a:t>
            </a:r>
            <a:r>
              <a:rPr lang="en-US" dirty="0" err="1" smtClean="0">
                <a:solidFill>
                  <a:schemeClr val="tx1"/>
                </a:solidFill>
              </a:rPr>
              <a:t>py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ru-RU" dirty="0" smtClean="0">
                <a:solidFill>
                  <a:schemeClr val="tx1"/>
                </a:solidFill>
              </a:rPr>
              <a:t>в пути и поддиректориях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Функционал </a:t>
            </a:r>
            <a:r>
              <a:rPr lang="en-US" b="1" dirty="0" err="1" smtClean="0">
                <a:solidFill>
                  <a:schemeClr val="tx1"/>
                </a:solidFill>
              </a:rPr>
              <a:t>pathlib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позволяет аналогично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os.path.join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ru-RU" dirty="0" smtClean="0">
                <a:solidFill>
                  <a:schemeClr val="tx1"/>
                </a:solidFill>
              </a:rPr>
              <a:t> складывать пути с помощью оператора /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04" y="1449265"/>
            <a:ext cx="8826745" cy="9159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04" y="3109806"/>
            <a:ext cx="8585592" cy="4502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04" y="4524076"/>
            <a:ext cx="4472393" cy="11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4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838" y="804673"/>
            <a:ext cx="9015306" cy="523669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Преобразование к строковому типу возвращает путь в соответствии с системой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Путь можно разбить на части методом </a:t>
            </a:r>
            <a:r>
              <a:rPr lang="en-US" b="1" dirty="0" smtClean="0">
                <a:solidFill>
                  <a:schemeClr val="tx1"/>
                </a:solidFill>
              </a:rPr>
              <a:t>.parts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Вернуть расширение файла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И аналогично название без расширения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72" y="1236888"/>
            <a:ext cx="3863033" cy="4943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1" y="2504856"/>
            <a:ext cx="5077463" cy="5065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71" y="3785016"/>
            <a:ext cx="3140860" cy="7138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70" y="5272440"/>
            <a:ext cx="2230645" cy="65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0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Модуль </a:t>
            </a:r>
            <a:r>
              <a:rPr lang="en-US" dirty="0" smtClean="0"/>
              <a:t>collections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16737"/>
            <a:ext cx="8596668" cy="472462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Модуль </a:t>
            </a:r>
            <a:r>
              <a:rPr lang="ru-RU" dirty="0" err="1">
                <a:solidFill>
                  <a:schemeClr val="tx1"/>
                </a:solidFill>
              </a:rPr>
              <a:t>collections</a:t>
            </a:r>
            <a:r>
              <a:rPr lang="ru-RU" dirty="0">
                <a:solidFill>
                  <a:schemeClr val="tx1"/>
                </a:solidFill>
              </a:rPr>
              <a:t> - предоставляет специализированные типы данных, на основе словарей, кортежей, множеств, списков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b="1" dirty="0" err="1">
                <a:solidFill>
                  <a:schemeClr val="tx1"/>
                </a:solidFill>
              </a:rPr>
              <a:t>Counter</a:t>
            </a:r>
            <a:r>
              <a:rPr lang="ru-RU" dirty="0">
                <a:solidFill>
                  <a:schemeClr val="tx1"/>
                </a:solidFill>
              </a:rPr>
              <a:t> - вид словаря, который позволяет нам считать количество неизменяемых </a:t>
            </a:r>
            <a:r>
              <a:rPr lang="ru-RU" dirty="0" smtClean="0">
                <a:solidFill>
                  <a:schemeClr val="tx1"/>
                </a:solidFill>
              </a:rPr>
              <a:t>объектов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b="1" dirty="0" err="1">
                <a:solidFill>
                  <a:schemeClr val="tx1"/>
                </a:solidFill>
              </a:rPr>
              <a:t>elements</a:t>
            </a:r>
            <a:r>
              <a:rPr lang="ru-RU" dirty="0">
                <a:solidFill>
                  <a:schemeClr val="tx1"/>
                </a:solidFill>
              </a:rPr>
              <a:t>() - возвращает список элементов в лексикографическом порядке.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75" y="2726149"/>
            <a:ext cx="5601482" cy="13813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75" y="4953350"/>
            <a:ext cx="431542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70144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634</TotalTime>
  <Words>713</Words>
  <Application>Microsoft Office PowerPoint</Application>
  <PresentationFormat>Широкоэкранный</PresentationFormat>
  <Paragraphs>167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Грань</vt:lpstr>
      <vt:lpstr>Стандартные Библиотеки для упрощения работы с языком python</vt:lpstr>
      <vt:lpstr>Библиотека datetime</vt:lpstr>
      <vt:lpstr>Презентация PowerPoint</vt:lpstr>
      <vt:lpstr>Работа с файловых окружением</vt:lpstr>
      <vt:lpstr>Презентация PowerPoint</vt:lpstr>
      <vt:lpstr>Презентация PowerPoint</vt:lpstr>
      <vt:lpstr>Презентация PowerPoint</vt:lpstr>
      <vt:lpstr>Презентация PowerPoint</vt:lpstr>
      <vt:lpstr>Модуль collections</vt:lpstr>
      <vt:lpstr>Презентация PowerPoint</vt:lpstr>
      <vt:lpstr>Презентация PowerPoint</vt:lpstr>
      <vt:lpstr>Регулярные выражения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Модуль itertools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Стандартные Библиотеки для упрощения работы с языком python</dc:title>
  <dc:creator>user</dc:creator>
  <cp:lastModifiedBy>user</cp:lastModifiedBy>
  <cp:revision>28</cp:revision>
  <dcterms:created xsi:type="dcterms:W3CDTF">2020-12-07T22:10:23Z</dcterms:created>
  <dcterms:modified xsi:type="dcterms:W3CDTF">2020-12-21T17:17:01Z</dcterms:modified>
</cp:coreProperties>
</file>