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84084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285920"/>
            <a:ext cx="7886520" cy="489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788652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2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285920"/>
            <a:ext cx="7886520" cy="489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384084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28592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3840840"/>
            <a:ext cx="253908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788652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2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489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84084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285920"/>
            <a:ext cx="384840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840840"/>
            <a:ext cx="7886520" cy="233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6000" spc="-1" strike="noStrike">
                <a:solidFill>
                  <a:srgbClr val="000000"/>
                </a:solidFill>
                <a:latin typeface="Times New Roman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8A7ED1-476F-4C93-A6E9-870344A477E4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16.12.21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D683E9-6BFA-4E72-A9D6-F777D5D77D2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11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Образец заголовка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285920"/>
            <a:ext cx="7886520" cy="48906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C4A469-C46C-43F3-8054-D5713DE7740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16.12.21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F74E29-694E-4985-8CB0-263E7BA4F91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49280" y="157680"/>
            <a:ext cx="7195680" cy="1596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КАЛУЖСКИЙ ФИЛИАЛ 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ФЕДЕРАЛЬНОГО ГОСУДАРСТВЕННОГО БЮДЖЕТНОГО 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ОБРАЗОВАТЕЛЬНОГО УЧРЕЖДЕНИЯ  ВЫСШЕГО ОБРАЗОВАНИЯ 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«МОСКОВСКИЙ ГОСУДАРСТВЕННЫЙ ТЕХНИЧЕСКИЙ УНИВЕРСИТЕТ ИМЕНИ Н.Э. БАУМАНА</a:t>
            </a:r>
            <a:br/>
            <a:r>
              <a:rPr b="1" lang="ru-RU" sz="1600" spc="-1" strike="noStrike">
                <a:solidFill>
                  <a:srgbClr val="000000"/>
                </a:solidFill>
                <a:latin typeface="Times New Roman"/>
              </a:rPr>
              <a:t>(национальный исследовательский университет)»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2906640"/>
            <a:ext cx="6857640" cy="34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Высокоуровневое программирование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Лекция №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3. </a:t>
            </a:r>
            <a:br/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«Обработка текстов. </a:t>
            </a:r>
            <a:br/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Регулярные выражения»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7645320" y="157680"/>
            <a:ext cx="1371240" cy="15969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99040" y="1983600"/>
            <a:ext cx="8417520" cy="91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Факультет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«Информатика и управление»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Кафедра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«Программное обеспечение ЭВМ, информационные технологии»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787200" y="6332040"/>
            <a:ext cx="156924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Калуга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- 2020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Методы объекта-шаблона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28560" y="1285920"/>
            <a:ext cx="7886520" cy="4890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результате успешной компиляции шаблона функцией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re.compile()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получается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шаблон-объект (он именуется SRE_Pattern 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match(s)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Сопоставляет строку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с шаблоном, возвращая в случае удачного сопоставления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объект с результатом сравнения (объект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SRE_Match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). В случае неудачи возвращает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None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 Сопоставление начинается от начала строки.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search(s)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Аналогичен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match(s)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но ищет подходящую подстроку по всей строке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Методы объекта-шаблона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28560" y="1285920"/>
            <a:ext cx="8443800" cy="544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split(s[, maxsplit=0])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Разбивает строку на подстроки, разделенные подстроками, заданными шаблоном.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Если в шаблоне выделены группы, они попадут в результирующий список, перемежаясь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 подстроками между разделителями. Если указан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maxsplit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, будет произведено не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более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maxsplit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разбиений.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findall(s)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Ищет все неперекрывающиеся подстроки s, удовлетворяющие шаблону.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finditer(s)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Возвращает итератор по объектам с результатами сравнения для всех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неперекрывающихся подстрок, удовлетворяющих шаблону.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Методы объекта-шаблона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28560" y="1076400"/>
            <a:ext cx="8443800" cy="565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sub(repl, 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Заменяет в строке s все (или только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, если он задан) вхождения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неперекрывающихся подстрок, удовлетворяющих шаблону, на строку, заданную с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помощью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repl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 В качестве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repl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может выступать строка или функция. Возвращает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строку с выполненными заменами. В первом случае строка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repl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подставляется не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просто так, а интерпретируется с заменой вхождений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"\номер"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на группу с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соответствующим номером и вхождений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"\g&lt;имя&gt;"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на группу с номером или именем имя. В случае, когда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repl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- функция, ей передается объект с результатом каждого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успешного сопоставления, а из нее возвращается строка для замены.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subn(repl, 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Аналогичен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sub()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, но возвращает кортеж из строки с выполненными заменами 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числа замен.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Рисунок 2" descr=""/>
          <p:cNvPicPr/>
          <p:nvPr/>
        </p:nvPicPr>
        <p:blipFill>
          <a:blip r:embed="rId1"/>
          <a:stretch/>
        </p:blipFill>
        <p:spPr>
          <a:xfrm>
            <a:off x="544680" y="1311840"/>
            <a:ext cx="7970400" cy="493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1"/>
          <a:stretch/>
        </p:blipFill>
        <p:spPr>
          <a:xfrm>
            <a:off x="0" y="1076400"/>
            <a:ext cx="9143640" cy="451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Рисунок 3" descr=""/>
          <p:cNvPicPr/>
          <p:nvPr/>
        </p:nvPicPr>
        <p:blipFill>
          <a:blip r:embed="rId1"/>
          <a:stretch/>
        </p:blipFill>
        <p:spPr>
          <a:xfrm>
            <a:off x="0" y="1237680"/>
            <a:ext cx="9143640" cy="41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Рисунок 3" descr=""/>
          <p:cNvPicPr/>
          <p:nvPr/>
        </p:nvPicPr>
        <p:blipFill>
          <a:blip r:embed="rId1"/>
          <a:stretch/>
        </p:blipFill>
        <p:spPr>
          <a:xfrm>
            <a:off x="628560" y="1076400"/>
            <a:ext cx="6137280" cy="246924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4" descr=""/>
          <p:cNvPicPr/>
          <p:nvPr/>
        </p:nvPicPr>
        <p:blipFill>
          <a:blip r:embed="rId2"/>
          <a:stretch/>
        </p:blipFill>
        <p:spPr>
          <a:xfrm>
            <a:off x="628560" y="3688200"/>
            <a:ext cx="6870240" cy="19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1285920"/>
            <a:ext cx="7886520" cy="4890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r"\b\w+\b"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слову из букв и знаков подчеркивания.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r"[+-]?\d+"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целому числу. Возможно, со знаком.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r"\([+-]?\d+\)"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Число, стоящее в скобках. Скобки используются в самих регулярных выражениях, поэтому они экранируются "\".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28560" y="1285920"/>
            <a:ext cx="7886520" cy="4890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r"[a-cA-C]{2}"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строке из двух букв "a", "b" или "c". Например, "Ac", "CC", "bc".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r"aa|bb|cc|AA|BB|CC"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Строка из двух одинаковых букв.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r"([a-cA-C])\1"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Строка из двух одинаковых букв, но шаблон задан с использованием групп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r"aa|bb"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"aa" или "bb"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28560" y="1285920"/>
            <a:ext cx="7886520" cy="4890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r"a(a|b)b"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"aab" или "abb"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r"^(?:\d{8}|\d{4}):\s*(.*)$"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строке, которая начинается с набора из восьми или четырех цифр и двоеточия. Все, что идет после двоеточия и после следующих за ним пробелов, выделяется в группу с номером 1, тогда как набор цифр в группу не выделен.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r"(\w+)=.*\b\1\b"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Слова слева и справа от знака равенства присутствуют. Операнд "\1" соответствует группе с номером 1, выделенной с помощью скобок.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Регулярные выражения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876600"/>
            <a:ext cx="7886520" cy="556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Регулярные выражения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(regular expressions) описывают множество строк, используя специальный язык. (Строка, в которой задано регулярное выражение, будет называться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шаблоном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Для работы с регулярными выражениями в Python используется модуль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Рисунок 6" descr=""/>
          <p:cNvPicPr/>
          <p:nvPr/>
        </p:nvPicPr>
        <p:blipFill>
          <a:blip r:embed="rId1"/>
          <a:stretch/>
        </p:blipFill>
        <p:spPr>
          <a:xfrm>
            <a:off x="738000" y="3911760"/>
            <a:ext cx="5916240" cy="222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Примеры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28560" y="1285920"/>
            <a:ext cx="7886520" cy="4890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r"(?P&lt;var&gt;\w+)=.*\b(?P=var)\b"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То же самое, но теперь используется именованная группа var.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r"\bregular(?=\s+expression)"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слову "regular" только в том случае, если за ним после пробелов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следует "expression"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r"(?&lt;=regular )expression"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слову "expression", перед которым стоит "regular" и один пробел.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Он-лайн отладка 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Рисунок 3" descr=""/>
          <p:cNvPicPr/>
          <p:nvPr/>
        </p:nvPicPr>
        <p:blipFill>
          <a:blip r:embed="rId1"/>
          <a:stretch/>
        </p:blipFill>
        <p:spPr>
          <a:xfrm>
            <a:off x="3604680" y="819000"/>
            <a:ext cx="2523600" cy="51408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4" descr=""/>
          <p:cNvPicPr/>
          <p:nvPr/>
        </p:nvPicPr>
        <p:blipFill>
          <a:blip r:embed="rId2"/>
          <a:stretch/>
        </p:blipFill>
        <p:spPr>
          <a:xfrm>
            <a:off x="6237720" y="914400"/>
            <a:ext cx="1625760" cy="34956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5" descr=""/>
          <p:cNvPicPr/>
          <p:nvPr/>
        </p:nvPicPr>
        <p:blipFill>
          <a:blip r:embed="rId3"/>
          <a:stretch/>
        </p:blipFill>
        <p:spPr>
          <a:xfrm>
            <a:off x="764280" y="2164680"/>
            <a:ext cx="2819160" cy="279036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6" descr=""/>
          <p:cNvPicPr/>
          <p:nvPr/>
        </p:nvPicPr>
        <p:blipFill>
          <a:blip r:embed="rId4"/>
          <a:stretch/>
        </p:blipFill>
        <p:spPr>
          <a:xfrm>
            <a:off x="764280" y="1464480"/>
            <a:ext cx="2962080" cy="437760"/>
          </a:xfrm>
          <a:prstGeom prst="rect">
            <a:avLst/>
          </a:prstGeom>
          <a:ln>
            <a:noFill/>
          </a:ln>
        </p:spPr>
      </p:pic>
      <p:pic>
        <p:nvPicPr>
          <p:cNvPr id="133" name="Рисунок 7" descr=""/>
          <p:cNvPicPr/>
          <p:nvPr/>
        </p:nvPicPr>
        <p:blipFill>
          <a:blip r:embed="rId5"/>
          <a:stretch/>
        </p:blipFill>
        <p:spPr>
          <a:xfrm>
            <a:off x="3830760" y="1484640"/>
            <a:ext cx="5038200" cy="404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Он-лайн отладка 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Рисунок 8" descr=""/>
          <p:cNvPicPr/>
          <p:nvPr/>
        </p:nvPicPr>
        <p:blipFill>
          <a:blip r:embed="rId1"/>
          <a:stretch/>
        </p:blipFill>
        <p:spPr>
          <a:xfrm>
            <a:off x="3677400" y="852480"/>
            <a:ext cx="2418840" cy="447480"/>
          </a:xfrm>
          <a:prstGeom prst="rect">
            <a:avLst/>
          </a:prstGeom>
          <a:ln>
            <a:noFill/>
          </a:ln>
        </p:spPr>
      </p:pic>
      <p:pic>
        <p:nvPicPr>
          <p:cNvPr id="136" name="Рисунок 9" descr=""/>
          <p:cNvPicPr/>
          <p:nvPr/>
        </p:nvPicPr>
        <p:blipFill>
          <a:blip r:embed="rId2"/>
          <a:stretch/>
        </p:blipFill>
        <p:spPr>
          <a:xfrm>
            <a:off x="6239160" y="835920"/>
            <a:ext cx="2709720" cy="44748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0" descr=""/>
          <p:cNvPicPr/>
          <p:nvPr/>
        </p:nvPicPr>
        <p:blipFill>
          <a:blip r:embed="rId3"/>
          <a:stretch/>
        </p:blipFill>
        <p:spPr>
          <a:xfrm>
            <a:off x="753120" y="1563840"/>
            <a:ext cx="3085920" cy="71388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" descr=""/>
          <p:cNvPicPr/>
          <p:nvPr/>
        </p:nvPicPr>
        <p:blipFill>
          <a:blip r:embed="rId4"/>
          <a:stretch/>
        </p:blipFill>
        <p:spPr>
          <a:xfrm>
            <a:off x="753120" y="2486160"/>
            <a:ext cx="2355480" cy="134784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2" descr=""/>
          <p:cNvPicPr/>
          <p:nvPr/>
        </p:nvPicPr>
        <p:blipFill>
          <a:blip r:embed="rId5"/>
          <a:stretch/>
        </p:blipFill>
        <p:spPr>
          <a:xfrm>
            <a:off x="628560" y="4862520"/>
            <a:ext cx="4581000" cy="1142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3" descr=""/>
          <p:cNvPicPr/>
          <p:nvPr/>
        </p:nvPicPr>
        <p:blipFill>
          <a:blip r:embed="rId6"/>
          <a:stretch/>
        </p:blipFill>
        <p:spPr>
          <a:xfrm>
            <a:off x="3839040" y="2252880"/>
            <a:ext cx="5124240" cy="209520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" descr=""/>
          <p:cNvPicPr/>
          <p:nvPr/>
        </p:nvPicPr>
        <p:blipFill>
          <a:blip r:embed="rId7"/>
          <a:stretch/>
        </p:blipFill>
        <p:spPr>
          <a:xfrm>
            <a:off x="5542560" y="4471200"/>
            <a:ext cx="3155400" cy="21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Задачи для самостоятельного решения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28560" y="1285920"/>
            <a:ext cx="7886520" cy="536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все натуральные числа (возможно, окружённые буквами);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все «слова», написанные капсом (то есть строго заглавными), возможно внутри настоящих слов (аааБББввв);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слова, в которых есть русская буква, а когда-нибудь за ней цифра;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все слова, начинающиеся с русской или латинской большой буквы (\b — граница слова);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слова, которые начинаются на гласную (\b — граница слова);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36504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Задачи для самостоятельного решения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28560" y="1285920"/>
            <a:ext cx="7886520" cy="536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все натуральные числа, не находящиеся внутри или на границе слова;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строчки, в которых есть символ * (. — это точно не конец строки!);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строчки, в которых есть открывающая и когда-нибудь потом закрывающая скобки;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Выделите одним махом весь кусок оглавления (в конце примера, вместе с тегами);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Выделите одним махом только текстовую часть оглавления, без тегов;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Найдите пустые строчки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Регулярные выражения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28560" y="876600"/>
            <a:ext cx="7886520" cy="581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 этом примере шаблон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pattern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описывает множество строк, которые состоят из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одного или более символов из набора "0", "1" , ..., "9" 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Функция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re.compile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компилирует шаблон в специальный Regex-объект, который имеет несколько методов, в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том числе метод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findall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() для получения списка всех непересекающихся вхождений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строк, удовлетворяющих шаблону, в заданную строку.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То же самое можно было сделать и так: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Предварительная компиляция шаблона предпочтительнее при его частом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использовании, особенно внутри цикла.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" name="Рисунок 7" descr=""/>
          <p:cNvPicPr/>
          <p:nvPr/>
        </p:nvPicPr>
        <p:blipFill>
          <a:blip r:embed="rId1"/>
          <a:stretch/>
        </p:blipFill>
        <p:spPr>
          <a:xfrm>
            <a:off x="1555920" y="4174920"/>
            <a:ext cx="6031800" cy="148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28560" y="876600"/>
            <a:ext cx="7886520" cy="556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 в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почти такой же, как в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Perl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grep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и некоторых других инструментах.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Часть символов (в основном буквы и цифры) обозначают сами себя.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Строка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удовлетворяет (соответствует) шаблону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если она входит во множество строк, которые этот шаблон описывает.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Здесь стоит также отметить, что различные операции используют шаблон по-разному. Так,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search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() ищет первое вхождение строки, удовлетворяющей шаблону, в заданной строке, а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match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() требует, чтобы строка удовлетворяла шаблону с самого начала.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Рисунок 10" descr=""/>
          <p:cNvPicPr/>
          <p:nvPr/>
        </p:nvPicPr>
        <p:blipFill>
          <a:blip r:embed="rId1"/>
          <a:stretch/>
        </p:blipFill>
        <p:spPr>
          <a:xfrm>
            <a:off x="0" y="819000"/>
            <a:ext cx="9143640" cy="603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28560" y="2016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28560" y="619920"/>
            <a:ext cx="8200080" cy="6237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Если A и B – регулярные выражения, то их конкатенация AB является новым регулярным выражением.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Можно считать, что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конкатенация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– основной способ составления регулярных выражений.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Скобки, описанные ниже, применяются для задания приоритетов и выделения групп (фрагментов текста, которые потом можно получить по номеру или из словаря, и даже сослаться в том же регулярном выражении).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Алгоритм, который сопоставляет строки с регулярным выражением, проверяет соответствие того или иного фрагмента строки регулярному выражению. Например, строка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"a"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соответствует регулярному выражению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"[a-z]"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строка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"fruit"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соответствует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"fruit|vegetable"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а вот строка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"apple"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не соответствует шаблону </a:t>
            </a: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"pineapple"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Рисунок 2" descr=""/>
          <p:cNvPicPr/>
          <p:nvPr/>
        </p:nvPicPr>
        <p:blipFill>
          <a:blip r:embed="rId1"/>
          <a:stretch/>
        </p:blipFill>
        <p:spPr>
          <a:xfrm>
            <a:off x="0" y="743040"/>
            <a:ext cx="9143640" cy="611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28560" y="16560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Синтаксис регулярных выражений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Рисунок 3" descr=""/>
          <p:cNvPicPr/>
          <p:nvPr/>
        </p:nvPicPr>
        <p:blipFill>
          <a:blip r:embed="rId1"/>
          <a:stretch/>
        </p:blipFill>
        <p:spPr>
          <a:xfrm>
            <a:off x="0" y="876600"/>
            <a:ext cx="9057960" cy="47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28560" y="101520"/>
            <a:ext cx="788652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Флаги, используемые с регулярными выражениями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47480" y="914400"/>
            <a:ext cx="8422200" cy="5943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"(?i)", re.I, re.IGNORECASE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Сопоставление проводится без учета регистра букв.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"(?L)", re.L, re.LOCALE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Влияет на определение буквы в "\w", "\W", "\b", "\B" в зависимости от текущей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культурной среды (locale).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"(?m)", re.M, re.MULTILINE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Если этот флаг задан, "^" и "$" соответствуют началу и концу любой строки.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"(?s)", re.S, re.DOTALL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Если задан, "." соответствует также и символу конца строки "\n".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"(?x)", re.X, re.VERBOSE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Если задан, пробельные символы, не экранированные в шаблоне обратной косой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чертой, являются незначащими, а все, что расположено после символа "#", --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комментарии. Позволяет записывать регулярное выражение в несколько строк для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улучшения его читаемости и записи комментариев.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"(?u)", re.U, re.UNICODE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шаблоне и в строке использован Unicode.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Application>LibreOffice/6.4.7.2$Linux_X86_64 LibreOffice_project/40$Build-2</Application>
  <Words>1382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2020-08-31T19:09:45Z</dcterms:created>
  <dc:creator>Natalya Pchelintseva</dc:creator>
  <dc:description/>
  <dc:language>en-US</dc:language>
  <cp:lastModifiedBy/>
  <cp:lastPrinted>2020-10-26T22:11:41Z</cp:lastPrinted>
  <dcterms:modified xsi:type="dcterms:W3CDTF">2021-12-16T20:40:13Z</dcterms:modified>
  <cp:revision>215</cp:revision>
  <dc:subject/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