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98" r:id="rId3"/>
    <p:sldId id="297" r:id="rId4"/>
    <p:sldId id="275" r:id="rId5"/>
    <p:sldId id="266" r:id="rId6"/>
    <p:sldId id="299" r:id="rId7"/>
    <p:sldId id="276" r:id="rId8"/>
    <p:sldId id="267" r:id="rId9"/>
    <p:sldId id="300" r:id="rId10"/>
    <p:sldId id="277" r:id="rId11"/>
    <p:sldId id="268" r:id="rId12"/>
    <p:sldId id="278" r:id="rId13"/>
    <p:sldId id="269" r:id="rId14"/>
    <p:sldId id="301" r:id="rId15"/>
    <p:sldId id="279" r:id="rId16"/>
    <p:sldId id="296" r:id="rId17"/>
    <p:sldId id="270" r:id="rId18"/>
    <p:sldId id="280" r:id="rId19"/>
    <p:sldId id="271" r:id="rId20"/>
    <p:sldId id="281" r:id="rId21"/>
    <p:sldId id="272" r:id="rId22"/>
    <p:sldId id="282" r:id="rId23"/>
    <p:sldId id="274" r:id="rId24"/>
    <p:sldId id="258" r:id="rId25"/>
    <p:sldId id="283" r:id="rId26"/>
    <p:sldId id="286" r:id="rId27"/>
    <p:sldId id="284" r:id="rId28"/>
    <p:sldId id="287" r:id="rId29"/>
    <p:sldId id="288" r:id="rId30"/>
    <p:sldId id="289" r:id="rId31"/>
    <p:sldId id="290" r:id="rId32"/>
    <p:sldId id="291" r:id="rId33"/>
    <p:sldId id="285" r:id="rId34"/>
    <p:sldId id="292" r:id="rId35"/>
    <p:sldId id="306" r:id="rId36"/>
    <p:sldId id="302" r:id="rId37"/>
    <p:sldId id="303" r:id="rId38"/>
    <p:sldId id="304" r:id="rId39"/>
    <p:sldId id="305" r:id="rId40"/>
    <p:sldId id="307" r:id="rId41"/>
    <p:sldId id="308" r:id="rId42"/>
    <p:sldId id="309" r:id="rId43"/>
    <p:sldId id="311" r:id="rId44"/>
    <p:sldId id="310" r:id="rId45"/>
    <p:sldId id="312" r:id="rId46"/>
    <p:sldId id="313" r:id="rId47"/>
    <p:sldId id="314" r:id="rId48"/>
    <p:sldId id="315" r:id="rId49"/>
    <p:sldId id="316" r:id="rId50"/>
    <p:sldId id="317" r:id="rId51"/>
    <p:sldId id="318" r:id="rId52"/>
    <p:sldId id="319" r:id="rId53"/>
    <p:sldId id="322" r:id="rId54"/>
    <p:sldId id="323" r:id="rId55"/>
    <p:sldId id="324" r:id="rId56"/>
    <p:sldId id="325" r:id="rId57"/>
    <p:sldId id="326" r:id="rId58"/>
    <p:sldId id="328" r:id="rId59"/>
    <p:sldId id="327" r:id="rId60"/>
    <p:sldId id="321" r:id="rId61"/>
    <p:sldId id="329" r:id="rId62"/>
    <p:sldId id="330" r:id="rId63"/>
    <p:sldId id="331" r:id="rId64"/>
  </p:sldIdLst>
  <p:sldSz cx="9144000" cy="6858000" type="screen4x3"/>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63" d="100"/>
          <a:sy n="63" d="100"/>
        </p:scale>
        <p:origin x="13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98475"/>
          </a:xfrm>
          <a:prstGeom prst="rect">
            <a:avLst/>
          </a:prstGeom>
        </p:spPr>
        <p:txBody>
          <a:bodyPr vert="horz" lIns="91440" tIns="45720" rIns="91440" bIns="45720" rtlCol="0"/>
          <a:lstStyle>
            <a:lvl1pPr algn="r">
              <a:defRPr sz="1200"/>
            </a:lvl1pPr>
          </a:lstStyle>
          <a:p>
            <a:fld id="{BF16E312-A2A5-4138-8619-F4F01F9CF310}" type="datetimeFigureOut">
              <a:rPr lang="ru-RU" smtClean="0"/>
              <a:t>23.12.2020</a:t>
            </a:fld>
            <a:endParaRPr lang="ru-RU"/>
          </a:p>
        </p:txBody>
      </p:sp>
      <p:sp>
        <p:nvSpPr>
          <p:cNvPr id="4" name="Образ слайда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787900"/>
            <a:ext cx="5486400" cy="3916363"/>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448800"/>
            <a:ext cx="2971800" cy="49847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9448800"/>
            <a:ext cx="2971800" cy="498475"/>
          </a:xfrm>
          <a:prstGeom prst="rect">
            <a:avLst/>
          </a:prstGeom>
        </p:spPr>
        <p:txBody>
          <a:bodyPr vert="horz" lIns="91440" tIns="45720" rIns="91440" bIns="45720" rtlCol="0" anchor="b"/>
          <a:lstStyle>
            <a:lvl1pPr algn="r">
              <a:defRPr sz="1200"/>
            </a:lvl1pPr>
          </a:lstStyle>
          <a:p>
            <a:fld id="{9760F711-7190-4CF6-B055-25B515E10811}" type="slidenum">
              <a:rPr lang="ru-RU" smtClean="0"/>
              <a:t>‹#›</a:t>
            </a:fld>
            <a:endParaRPr lang="ru-RU"/>
          </a:p>
        </p:txBody>
      </p:sp>
    </p:spTree>
    <p:extLst>
      <p:ext uri="{BB962C8B-B14F-4D97-AF65-F5344CB8AC3E}">
        <p14:creationId xmlns:p14="http://schemas.microsoft.com/office/powerpoint/2010/main" val="202002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13D4C5D-67F0-4590-B2E5-6056D026E531}" type="slidenum">
              <a:rPr lang="ru-RU" smtClean="0"/>
              <a:pPr/>
              <a:t>5</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13D4C5D-67F0-4590-B2E5-6056D026E531}" type="slidenum">
              <a:rPr lang="ru-RU" smtClean="0"/>
              <a:pPr/>
              <a:t>8</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13D4C5D-67F0-4590-B2E5-6056D026E531}" type="slidenum">
              <a:rPr lang="ru-RU" smtClean="0"/>
              <a:pPr/>
              <a:t>11</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13D4C5D-67F0-4590-B2E5-6056D026E531}" type="slidenum">
              <a:rPr lang="ru-RU" smtClean="0"/>
              <a:pPr/>
              <a:t>13</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13D4C5D-67F0-4590-B2E5-6056D026E531}" type="slidenum">
              <a:rPr lang="ru-RU" smtClean="0"/>
              <a:pPr/>
              <a:t>17</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13D4C5D-67F0-4590-B2E5-6056D026E531}" type="slidenum">
              <a:rPr lang="ru-RU" smtClean="0"/>
              <a:pPr/>
              <a:t>19</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13D4C5D-67F0-4590-B2E5-6056D026E531}" type="slidenum">
              <a:rPr lang="ru-RU" smtClean="0"/>
              <a:pPr/>
              <a:t>21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6E9B6A0-3C11-4F3B-B864-8CB4806FC4AF}" type="datetimeFigureOut">
              <a:rPr lang="ru-RU" smtClean="0"/>
              <a:t>23.12.2020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271712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E9B6A0-3C11-4F3B-B864-8CB4806FC4AF}" type="datetimeFigureOut">
              <a:rPr lang="ru-RU" smtClean="0"/>
              <a:t>23.12.2020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151198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E9B6A0-3C11-4F3B-B864-8CB4806FC4AF}" type="datetimeFigureOut">
              <a:rPr lang="ru-RU" smtClean="0"/>
              <a:t>23.12.2020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392120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E9B6A0-3C11-4F3B-B864-8CB4806FC4AF}" type="datetimeFigureOut">
              <a:rPr lang="ru-RU" smtClean="0"/>
              <a:t>23.12.2020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203610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E9B6A0-3C11-4F3B-B864-8CB4806FC4AF}" type="datetimeFigureOut">
              <a:rPr lang="ru-RU" smtClean="0"/>
              <a:t>23.12.2020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52176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6E9B6A0-3C11-4F3B-B864-8CB4806FC4AF}" type="datetimeFigureOut">
              <a:rPr lang="ru-RU" smtClean="0"/>
              <a:t>23.12.2020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168336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6E9B6A0-3C11-4F3B-B864-8CB4806FC4AF}" type="datetimeFigureOut">
              <a:rPr lang="ru-RU" smtClean="0"/>
              <a:t>23.12.2020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32909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87399"/>
          </a:xfrm>
        </p:spPr>
        <p:txBody>
          <a:bodyPr>
            <a:normAutofit/>
          </a:bodyPr>
          <a:lstStyle>
            <a:lvl1pPr>
              <a:defRPr sz="4000" b="1">
                <a:latin typeface="Times New Roman" panose="02020603050405020304" pitchFamily="18" charset="0"/>
                <a:cs typeface="Times New Roman" panose="02020603050405020304" pitchFamily="18" charset="0"/>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6E9B6A0-3C11-4F3B-B864-8CB4806FC4AF}" type="datetimeFigureOut">
              <a:rPr lang="ru-RU" smtClean="0"/>
              <a:t>23.12.2020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385638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B6A0-3C11-4F3B-B864-8CB4806FC4AF}" type="datetimeFigureOut">
              <a:rPr lang="ru-RU" smtClean="0"/>
              <a:t>23.12.2020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395030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6E9B6A0-3C11-4F3B-B864-8CB4806FC4AF}" type="datetimeFigureOut">
              <a:rPr lang="ru-RU" smtClean="0"/>
              <a:t>23.12.2020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277249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6E9B6A0-3C11-4F3B-B864-8CB4806FC4AF}" type="datetimeFigureOut">
              <a:rPr lang="ru-RU" smtClean="0"/>
              <a:t>23.12.2020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75704F-52C5-4FB0-AE63-BD5690C80229}" type="slidenum">
              <a:rPr lang="ru-RU" smtClean="0"/>
              <a:t>‹#›</a:t>
            </a:fld>
            <a:endParaRPr lang="ru-RU"/>
          </a:p>
        </p:txBody>
      </p:sp>
    </p:spTree>
    <p:extLst>
      <p:ext uri="{BB962C8B-B14F-4D97-AF65-F5344CB8AC3E}">
        <p14:creationId xmlns:p14="http://schemas.microsoft.com/office/powerpoint/2010/main" val="84568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1199"/>
          </a:xfrm>
          <a:prstGeom prst="rect">
            <a:avLst/>
          </a:prstGeom>
        </p:spPr>
        <p:txBody>
          <a:bodyPr vert="horz" lIns="91440" tIns="45720" rIns="91440" bIns="45720" rtlCol="0" anchor="ctr">
            <a:normAutofit/>
          </a:bodyPr>
          <a:lstStyle/>
          <a:p>
            <a:pPr lvl="0"/>
            <a:r>
              <a:rPr lang="ru-RU"/>
              <a:t>Образец заголовка</a:t>
            </a:r>
            <a:endParaRPr lang="en-US" dirty="0"/>
          </a:p>
        </p:txBody>
      </p:sp>
      <p:sp>
        <p:nvSpPr>
          <p:cNvPr id="3" name="Text Placeholder 2"/>
          <p:cNvSpPr>
            <a:spLocks noGrp="1"/>
          </p:cNvSpPr>
          <p:nvPr>
            <p:ph type="body" idx="1"/>
          </p:nvPr>
        </p:nvSpPr>
        <p:spPr>
          <a:xfrm>
            <a:off x="628650" y="1285875"/>
            <a:ext cx="7886700" cy="489108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9B6A0-3C11-4F3B-B864-8CB4806FC4AF}" type="datetimeFigureOut">
              <a:rPr lang="ru-RU" smtClean="0"/>
              <a:t>23.12.2020</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5704F-52C5-4FB0-AE63-BD5690C80229}" type="slidenum">
              <a:rPr lang="ru-RU" smtClean="0"/>
              <a:t>‹#›</a:t>
            </a:fld>
            <a:endParaRPr lang="ru-RU"/>
          </a:p>
        </p:txBody>
      </p:sp>
    </p:spTree>
    <p:extLst>
      <p:ext uri="{BB962C8B-B14F-4D97-AF65-F5344CB8AC3E}">
        <p14:creationId xmlns:p14="http://schemas.microsoft.com/office/powerpoint/2010/main" val="2813401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000" b="1" kern="1200" dirty="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2E80E-75B3-497F-AEC9-75F9B90D9BA9}"/>
              </a:ext>
            </a:extLst>
          </p:cNvPr>
          <p:cNvSpPr>
            <a:spLocks noGrp="1"/>
          </p:cNvSpPr>
          <p:nvPr>
            <p:ph type="ctrTitle"/>
          </p:nvPr>
        </p:nvSpPr>
        <p:spPr>
          <a:xfrm>
            <a:off x="449249" y="157750"/>
            <a:ext cx="7196035" cy="1597290"/>
          </a:xfrm>
        </p:spPr>
        <p:txBody>
          <a:bodyPr>
            <a:noAutofit/>
          </a:bodyPr>
          <a:lstStyle/>
          <a:p>
            <a:pPr defTabSz="914414"/>
            <a:r>
              <a:rPr lang="ru-RU" sz="1600" b="1" dirty="0">
                <a:latin typeface="Times New Roman" pitchFamily="18" charset="0"/>
                <a:cs typeface="Times New Roman" pitchFamily="18" charset="0"/>
              </a:rPr>
              <a:t>КАЛУЖСКИЙ ФИЛИАЛ </a:t>
            </a:r>
            <a:br>
              <a:rPr lang="ru-RU" sz="1600" b="1" dirty="0">
                <a:latin typeface="Times New Roman" pitchFamily="18" charset="0"/>
                <a:cs typeface="Times New Roman" pitchFamily="18" charset="0"/>
              </a:rPr>
            </a:br>
            <a:r>
              <a:rPr lang="ru-RU" sz="1600" b="1" dirty="0">
                <a:latin typeface="Times New Roman" pitchFamily="18" charset="0"/>
                <a:cs typeface="Times New Roman" pitchFamily="18" charset="0"/>
              </a:rPr>
              <a:t>ФЕДЕРАЛЬНОГО ГОСУДАРСТВЕННОГО БЮДЖЕТНОГО </a:t>
            </a:r>
            <a:br>
              <a:rPr lang="ru-RU" sz="1600" b="1" dirty="0">
                <a:latin typeface="Times New Roman" pitchFamily="18" charset="0"/>
                <a:cs typeface="Times New Roman" pitchFamily="18" charset="0"/>
              </a:rPr>
            </a:br>
            <a:r>
              <a:rPr lang="ru-RU" sz="1600" b="1" dirty="0">
                <a:latin typeface="Times New Roman" pitchFamily="18" charset="0"/>
                <a:cs typeface="Times New Roman" pitchFamily="18" charset="0"/>
              </a:rPr>
              <a:t>ОБРАЗОВАТЕЛЬНОГО УЧРЕЖДЕНИЯ  ВЫСШЕГО ОБРАЗОВАНИЯ </a:t>
            </a:r>
            <a:br>
              <a:rPr lang="ru-RU" sz="1600" b="1" dirty="0">
                <a:latin typeface="Times New Roman" pitchFamily="18" charset="0"/>
                <a:cs typeface="Times New Roman" pitchFamily="18" charset="0"/>
              </a:rPr>
            </a:br>
            <a:r>
              <a:rPr lang="ru-RU" sz="1600" b="1" dirty="0">
                <a:latin typeface="Times New Roman" pitchFamily="18" charset="0"/>
                <a:cs typeface="Times New Roman" pitchFamily="18" charset="0"/>
              </a:rPr>
              <a:t>«МОСКОВСКИЙ ГОСУДАРСТВЕННЫЙ ТЕХНИЧЕСКИЙ УНИВЕРСИТЕТ ИМЕНИ Н.Э. БАУМАНА</a:t>
            </a:r>
            <a:br>
              <a:rPr lang="en-US" sz="1600" b="1" dirty="0">
                <a:latin typeface="Times New Roman" pitchFamily="18" charset="0"/>
                <a:cs typeface="Times New Roman" pitchFamily="18" charset="0"/>
              </a:rPr>
            </a:br>
            <a:r>
              <a:rPr lang="ru-RU" sz="1600" b="1" dirty="0">
                <a:latin typeface="Times New Roman" pitchFamily="18" charset="0"/>
                <a:cs typeface="Times New Roman" pitchFamily="18" charset="0"/>
              </a:rPr>
              <a:t>(национальный исследовательский университет)»</a:t>
            </a:r>
            <a:endParaRPr lang="ru-RU" sz="1600" dirty="0"/>
          </a:p>
        </p:txBody>
      </p:sp>
      <p:sp>
        <p:nvSpPr>
          <p:cNvPr id="3" name="Подзаголовок 2">
            <a:extLst>
              <a:ext uri="{FF2B5EF4-FFF2-40B4-BE49-F238E27FC236}">
                <a16:creationId xmlns:a16="http://schemas.microsoft.com/office/drawing/2014/main" id="{D732EF29-870A-4195-BE64-E03AEA9F344F}"/>
              </a:ext>
            </a:extLst>
          </p:cNvPr>
          <p:cNvSpPr>
            <a:spLocks noGrp="1"/>
          </p:cNvSpPr>
          <p:nvPr>
            <p:ph type="subTitle" idx="1"/>
          </p:nvPr>
        </p:nvSpPr>
        <p:spPr>
          <a:xfrm>
            <a:off x="1143000" y="2906809"/>
            <a:ext cx="6858000" cy="3424119"/>
          </a:xfrm>
        </p:spPr>
        <p:txBody>
          <a:bodyPr anchor="ctr">
            <a:normAutofit/>
          </a:bodyPr>
          <a:lstStyle/>
          <a:p>
            <a:r>
              <a:rPr lang="ru-RU" sz="2800" b="1" dirty="0">
                <a:latin typeface="Times New Roman" panose="02020603050405020304" pitchFamily="18" charset="0"/>
                <a:cs typeface="Times New Roman" panose="02020603050405020304" pitchFamily="18" charset="0"/>
              </a:rPr>
              <a:t>Высокоуровневое программирование</a:t>
            </a:r>
            <a:endParaRPr lang="en-US" sz="28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ru-RU" b="1">
                <a:latin typeface="Times New Roman" panose="02020603050405020304" pitchFamily="18" charset="0"/>
                <a:cs typeface="Times New Roman" panose="02020603050405020304" pitchFamily="18" charset="0"/>
              </a:rPr>
              <a:t>Лекции </a:t>
            </a:r>
            <a:r>
              <a:rPr lang="ru-RU" b="1" dirty="0">
                <a:latin typeface="Times New Roman" panose="02020603050405020304" pitchFamily="18" charset="0"/>
                <a:cs typeface="Times New Roman" panose="02020603050405020304" pitchFamily="18" charset="0"/>
              </a:rPr>
              <a:t>№</a:t>
            </a:r>
            <a:r>
              <a:rPr lang="en-US" b="1" dirty="0"/>
              <a:t>1</a:t>
            </a:r>
            <a:r>
              <a:rPr lang="ru-RU" b="1" dirty="0"/>
              <a:t>5-16</a:t>
            </a:r>
            <a:r>
              <a:rPr lang="ru-RU" b="1" dirty="0">
                <a:latin typeface="Times New Roman" panose="02020603050405020304" pitchFamily="18" charset="0"/>
                <a:cs typeface="Times New Roman" panose="02020603050405020304" pitchFamily="18" charset="0"/>
              </a:rPr>
              <a:t>. </a:t>
            </a:r>
            <a:br>
              <a:rPr lang="ru-RU" b="1" dirty="0">
                <a:latin typeface="Times New Roman" panose="02020603050405020304" pitchFamily="18" charset="0"/>
                <a:cs typeface="Times New Roman" panose="02020603050405020304" pitchFamily="18" charset="0"/>
              </a:rPr>
            </a:br>
            <a:r>
              <a:rPr lang="ru-RU" b="1" dirty="0">
                <a:latin typeface="Times New Roman" panose="02020603050405020304" pitchFamily="18" charset="0"/>
                <a:cs typeface="Times New Roman" panose="02020603050405020304" pitchFamily="18" charset="0"/>
              </a:rPr>
              <a:t>«</a:t>
            </a:r>
            <a:r>
              <a:rPr lang="ru-RU" b="1" dirty="0"/>
              <a:t>Принципы ООП. Классы в </a:t>
            </a:r>
            <a:r>
              <a:rPr lang="en-US" b="1" dirty="0"/>
              <a:t>Python</a:t>
            </a:r>
            <a:r>
              <a:rPr lang="ru-RU" b="1" dirty="0">
                <a:latin typeface="Times New Roman" panose="02020603050405020304" pitchFamily="18" charset="0"/>
                <a:cs typeface="Times New Roman" panose="02020603050405020304" pitchFamily="18" charset="0"/>
              </a:rPr>
              <a:t>»</a:t>
            </a:r>
          </a:p>
        </p:txBody>
      </p:sp>
      <p:pic>
        <p:nvPicPr>
          <p:cNvPr id="5" name="Рисунок 4">
            <a:extLst>
              <a:ext uri="{FF2B5EF4-FFF2-40B4-BE49-F238E27FC236}">
                <a16:creationId xmlns:a16="http://schemas.microsoft.com/office/drawing/2014/main" id="{F32AD959-30D7-446C-A84B-02B7312F9B11}"/>
              </a:ext>
            </a:extLst>
          </p:cNvPr>
          <p:cNvPicPr>
            <a:picLocks noChangeAspect="1"/>
          </p:cNvPicPr>
          <p:nvPr/>
        </p:nvPicPr>
        <p:blipFill>
          <a:blip r:embed="rId2"/>
          <a:stretch>
            <a:fillRect/>
          </a:stretch>
        </p:blipFill>
        <p:spPr>
          <a:xfrm>
            <a:off x="7645285" y="157750"/>
            <a:ext cx="1371719" cy="1597290"/>
          </a:xfrm>
          <a:prstGeom prst="rect">
            <a:avLst/>
          </a:prstGeom>
        </p:spPr>
      </p:pic>
      <p:sp>
        <p:nvSpPr>
          <p:cNvPr id="7" name="Rectangle 4">
            <a:extLst>
              <a:ext uri="{FF2B5EF4-FFF2-40B4-BE49-F238E27FC236}">
                <a16:creationId xmlns:a16="http://schemas.microsoft.com/office/drawing/2014/main" id="{F747E55E-69D2-47AC-9A96-E59A9DA17A2C}"/>
              </a:ext>
            </a:extLst>
          </p:cNvPr>
          <p:cNvSpPr>
            <a:spLocks noChangeArrowheads="1"/>
          </p:cNvSpPr>
          <p:nvPr/>
        </p:nvSpPr>
        <p:spPr bwMode="auto">
          <a:xfrm>
            <a:off x="599101" y="1983489"/>
            <a:ext cx="8417903" cy="923320"/>
          </a:xfrm>
          <a:prstGeom prst="rect">
            <a:avLst/>
          </a:prstGeom>
          <a:noFill/>
          <a:ln w="9525">
            <a:noFill/>
            <a:miter lim="800000"/>
            <a:headEnd/>
            <a:tailEnd/>
          </a:ln>
        </p:spPr>
        <p:txBody>
          <a:bodyPr wrap="square" lIns="91430" tIns="45715" rIns="91430" bIns="45715">
            <a:spAutoFit/>
          </a:bodyPr>
          <a:lstStyle/>
          <a:p>
            <a:pPr defTabSz="914414"/>
            <a:r>
              <a:rPr lang="ru-RU" b="1" dirty="0">
                <a:latin typeface="Times New Roman" pitchFamily="18" charset="0"/>
              </a:rPr>
              <a:t>Факультет</a:t>
            </a:r>
            <a:r>
              <a:rPr lang="en-US" b="1" dirty="0">
                <a:latin typeface="Times New Roman" pitchFamily="18" charset="0"/>
              </a:rPr>
              <a:t>	</a:t>
            </a:r>
            <a:r>
              <a:rPr lang="ru-RU" dirty="0">
                <a:latin typeface="Times New Roman" pitchFamily="18" charset="0"/>
              </a:rPr>
              <a:t>«Информатика и управление</a:t>
            </a:r>
            <a:r>
              <a:rPr lang="ru-RU" dirty="0">
                <a:solidFill>
                  <a:srgbClr val="000000"/>
                </a:solidFill>
                <a:latin typeface="Times New Roman" pitchFamily="18" charset="0"/>
              </a:rPr>
              <a:t>»</a:t>
            </a:r>
            <a:endParaRPr lang="ru-RU" dirty="0">
              <a:latin typeface="Times New Roman" pitchFamily="18" charset="0"/>
            </a:endParaRPr>
          </a:p>
          <a:p>
            <a:pPr defTabSz="914414"/>
            <a:endParaRPr lang="ru-RU" dirty="0">
              <a:latin typeface="Times New Roman" pitchFamily="18" charset="0"/>
            </a:endParaRPr>
          </a:p>
          <a:p>
            <a:pPr defTabSz="914414"/>
            <a:r>
              <a:rPr lang="ru-RU" b="1" dirty="0">
                <a:solidFill>
                  <a:srgbClr val="000000"/>
                </a:solidFill>
                <a:latin typeface="Times New Roman" pitchFamily="18" charset="0"/>
              </a:rPr>
              <a:t>Кафедра</a:t>
            </a:r>
            <a:r>
              <a:rPr lang="ru-RU" dirty="0">
                <a:solidFill>
                  <a:srgbClr val="000000"/>
                </a:solidFill>
                <a:latin typeface="Times New Roman" pitchFamily="18" charset="0"/>
              </a:rPr>
              <a:t>	</a:t>
            </a:r>
            <a:r>
              <a:rPr lang="en-US" dirty="0">
                <a:solidFill>
                  <a:srgbClr val="000000"/>
                </a:solidFill>
                <a:latin typeface="Times New Roman" pitchFamily="18" charset="0"/>
              </a:rPr>
              <a:t>	</a:t>
            </a:r>
            <a:r>
              <a:rPr lang="ru-RU" dirty="0">
                <a:solidFill>
                  <a:srgbClr val="000000"/>
                </a:solidFill>
                <a:latin typeface="Times New Roman" pitchFamily="18" charset="0"/>
              </a:rPr>
              <a:t>«Программное обеспечение ЭВМ, информационные технологии»</a:t>
            </a:r>
          </a:p>
        </p:txBody>
      </p:sp>
      <p:sp>
        <p:nvSpPr>
          <p:cNvPr id="9" name="Rectangle 5">
            <a:extLst>
              <a:ext uri="{FF2B5EF4-FFF2-40B4-BE49-F238E27FC236}">
                <a16:creationId xmlns:a16="http://schemas.microsoft.com/office/drawing/2014/main" id="{435F5C02-C727-4CB4-90AB-CCC6BC98C004}"/>
              </a:ext>
            </a:extLst>
          </p:cNvPr>
          <p:cNvSpPr>
            <a:spLocks noChangeArrowheads="1"/>
          </p:cNvSpPr>
          <p:nvPr/>
        </p:nvSpPr>
        <p:spPr bwMode="auto">
          <a:xfrm>
            <a:off x="3750791" y="6330928"/>
            <a:ext cx="1642417" cy="369322"/>
          </a:xfrm>
          <a:prstGeom prst="rect">
            <a:avLst/>
          </a:prstGeom>
          <a:noFill/>
          <a:ln w="9525">
            <a:noFill/>
            <a:miter lim="800000"/>
            <a:headEnd/>
            <a:tailEnd/>
          </a:ln>
        </p:spPr>
        <p:txBody>
          <a:bodyPr wrap="none" lIns="91430" tIns="45715" rIns="91430" bIns="45715" anchor="ctr">
            <a:spAutoFit/>
          </a:bodyPr>
          <a:lstStyle/>
          <a:p>
            <a:pPr algn="ctr" defTabSz="914414"/>
            <a:r>
              <a:rPr lang="ru-RU" dirty="0">
                <a:latin typeface="Times New Roman" pitchFamily="18" charset="0"/>
              </a:rPr>
              <a:t>Калуга</a:t>
            </a:r>
            <a:r>
              <a:rPr lang="en-US" dirty="0">
                <a:latin typeface="Times New Roman" pitchFamily="18" charset="0"/>
              </a:rPr>
              <a:t> - 2020</a:t>
            </a:r>
            <a:r>
              <a:rPr lang="ru-RU" dirty="0">
                <a:latin typeface="Times New Roman" pitchFamily="18" charset="0"/>
              </a:rPr>
              <a:t> </a:t>
            </a:r>
          </a:p>
        </p:txBody>
      </p:sp>
    </p:spTree>
    <p:extLst>
      <p:ext uri="{BB962C8B-B14F-4D97-AF65-F5344CB8AC3E}">
        <p14:creationId xmlns:p14="http://schemas.microsoft.com/office/powerpoint/2010/main" val="3468168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D4EA67-0CC3-4FB3-A326-16AA790A988F}"/>
              </a:ext>
            </a:extLst>
          </p:cNvPr>
          <p:cNvSpPr>
            <a:spLocks noGrp="1"/>
          </p:cNvSpPr>
          <p:nvPr>
            <p:ph type="title"/>
          </p:nvPr>
        </p:nvSpPr>
        <p:spPr/>
        <p:txBody>
          <a:bodyPr>
            <a:normAutofit fontScale="90000"/>
          </a:bodyPr>
          <a:lstStyle/>
          <a:p>
            <a:r>
              <a:rPr lang="ru-RU" dirty="0"/>
              <a:t>Инкапсуляция (ограничение доступа)</a:t>
            </a:r>
          </a:p>
        </p:txBody>
      </p:sp>
      <p:sp>
        <p:nvSpPr>
          <p:cNvPr id="3" name="Объект 2">
            <a:extLst>
              <a:ext uri="{FF2B5EF4-FFF2-40B4-BE49-F238E27FC236}">
                <a16:creationId xmlns:a16="http://schemas.microsoft.com/office/drawing/2014/main" id="{E2BA689D-CBB0-4ABD-9E39-03D2A8E39399}"/>
              </a:ext>
            </a:extLst>
          </p:cNvPr>
          <p:cNvSpPr>
            <a:spLocks noGrp="1"/>
          </p:cNvSpPr>
          <p:nvPr>
            <p:ph idx="1"/>
          </p:nvPr>
        </p:nvSpPr>
        <p:spPr>
          <a:xfrm>
            <a:off x="628650" y="1285874"/>
            <a:ext cx="8413750" cy="5389246"/>
          </a:xfrm>
        </p:spPr>
        <p:txBody>
          <a:bodyPr>
            <a:normAutofit fontScale="70000" lnSpcReduction="20000"/>
          </a:bodyPr>
          <a:lstStyle/>
          <a:p>
            <a:pPr>
              <a:lnSpc>
                <a:spcPct val="120000"/>
              </a:lnSpc>
            </a:pPr>
            <a:r>
              <a:rPr lang="ru-RU" dirty="0"/>
              <a:t>Сочетание объединения всех свойств предмета (составляющих его состояния и поведения) в единую абстракцию и ограничения доступа к реализации этих свойств получило название </a:t>
            </a:r>
            <a:r>
              <a:rPr lang="ru-RU" i="1" dirty="0"/>
              <a:t>инкапсуляции</a:t>
            </a:r>
            <a:r>
              <a:rPr lang="en-US" dirty="0"/>
              <a:t>.</a:t>
            </a:r>
            <a:endParaRPr lang="ru-RU" dirty="0"/>
          </a:p>
          <a:p>
            <a:pPr>
              <a:lnSpc>
                <a:spcPct val="120000"/>
              </a:lnSpc>
            </a:pPr>
            <a:r>
              <a:rPr lang="ru-RU" dirty="0"/>
              <a:t>Абстракция и инкапсуляция дополняют друг друга: абстрагирование направлено на наблюдаемое поведение объекта, а инкапсуляция занимается внутренним устройством.</a:t>
            </a:r>
          </a:p>
          <a:p>
            <a:pPr>
              <a:lnSpc>
                <a:spcPct val="120000"/>
              </a:lnSpc>
            </a:pPr>
            <a:r>
              <a:rPr lang="ru-RU" dirty="0"/>
              <a:t>Чаще всего инкапсуляция выполняется посредством скрытия информации, то есть маскировкой всех внутренних деталей, не влияющих на внешнее поведение. Обычно скрываются и внутренняя структура объекта, и реализация его методов.</a:t>
            </a:r>
          </a:p>
          <a:p>
            <a:pPr>
              <a:lnSpc>
                <a:spcPct val="120000"/>
              </a:lnSpc>
            </a:pPr>
            <a:r>
              <a:rPr lang="ru-RU" dirty="0"/>
              <a:t>Инкапсуляция, таким образом, определяет четкие границы между различными абстракциями. Возьмем для примера структуру растения: чтобы понять на верхнем уровне действие фотосинтеза, вполне допустимо игнорировать такие подробности, как функции корней растения или химию клеточных стенок.</a:t>
            </a:r>
          </a:p>
        </p:txBody>
      </p:sp>
    </p:spTree>
    <p:extLst>
      <p:ext uri="{BB962C8B-B14F-4D97-AF65-F5344CB8AC3E}">
        <p14:creationId xmlns:p14="http://schemas.microsoft.com/office/powerpoint/2010/main" val="70063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59632"/>
          </a:xfrm>
        </p:spPr>
        <p:txBody>
          <a:bodyPr>
            <a:normAutofit/>
          </a:bodyPr>
          <a:lstStyle/>
          <a:p>
            <a:pPr algn="ctr"/>
            <a:r>
              <a:rPr lang="ru-RU" sz="2800" i="1" dirty="0">
                <a:solidFill>
                  <a:srgbClr val="FF0000"/>
                </a:solidFill>
              </a:rPr>
              <a:t>Модульность</a:t>
            </a:r>
            <a:r>
              <a:rPr lang="ru-RU" sz="2800" i="1" dirty="0"/>
              <a:t> позволяет хранить абстракции отдельно.</a:t>
            </a:r>
          </a:p>
        </p:txBody>
      </p:sp>
      <p:sp>
        <p:nvSpPr>
          <p:cNvPr id="6" name="Подзаголовок 2"/>
          <p:cNvSpPr txBox="1">
            <a:spLocks/>
          </p:cNvSpPr>
          <p:nvPr/>
        </p:nvSpPr>
        <p:spPr>
          <a:xfrm>
            <a:off x="571472" y="1428736"/>
            <a:ext cx="8001056" cy="4214842"/>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1" u="none" strike="noStrike" kern="1200" cap="none" spc="0" normalizeH="0" baseline="0" noProof="0" dirty="0">
              <a:ln>
                <a:noFill/>
              </a:ln>
              <a:effectLst/>
              <a:uLnTx/>
              <a:uFillTx/>
              <a:latin typeface="+mn-lt"/>
              <a:ea typeface="+mn-ea"/>
              <a:cs typeface="+mn-cs"/>
            </a:endParaRPr>
          </a:p>
        </p:txBody>
      </p:sp>
      <p:pic>
        <p:nvPicPr>
          <p:cNvPr id="9" name="Рисунок 8" descr="модульность.gif"/>
          <p:cNvPicPr>
            <a:picLocks noChangeAspect="1"/>
          </p:cNvPicPr>
          <p:nvPr/>
        </p:nvPicPr>
        <p:blipFill>
          <a:blip r:embed="rId3"/>
          <a:stretch>
            <a:fillRect/>
          </a:stretch>
        </p:blipFill>
        <p:spPr>
          <a:xfrm>
            <a:off x="714348" y="1071545"/>
            <a:ext cx="7786742" cy="5201931"/>
          </a:xfrm>
          <a:prstGeom prst="rect">
            <a:avLst/>
          </a:prstGeom>
        </p:spPr>
      </p:pic>
    </p:spTree>
    <p:extLst>
      <p:ext uri="{BB962C8B-B14F-4D97-AF65-F5344CB8AC3E}">
        <p14:creationId xmlns:p14="http://schemas.microsoft.com/office/powerpoint/2010/main" val="231505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2A4D65-991A-4E53-AAEA-7EB02B20FEF5}"/>
              </a:ext>
            </a:extLst>
          </p:cNvPr>
          <p:cNvSpPr>
            <a:spLocks noGrp="1"/>
          </p:cNvSpPr>
          <p:nvPr>
            <p:ph type="title"/>
          </p:nvPr>
        </p:nvSpPr>
        <p:spPr/>
        <p:txBody>
          <a:bodyPr/>
          <a:lstStyle/>
          <a:p>
            <a:r>
              <a:rPr lang="ru-RU" dirty="0"/>
              <a:t>Модульность</a:t>
            </a:r>
          </a:p>
        </p:txBody>
      </p:sp>
      <p:sp>
        <p:nvSpPr>
          <p:cNvPr id="3" name="Объект 2">
            <a:extLst>
              <a:ext uri="{FF2B5EF4-FFF2-40B4-BE49-F238E27FC236}">
                <a16:creationId xmlns:a16="http://schemas.microsoft.com/office/drawing/2014/main" id="{6FFA41C5-DD12-4A4A-8441-2E39A4834323}"/>
              </a:ext>
            </a:extLst>
          </p:cNvPr>
          <p:cNvSpPr>
            <a:spLocks noGrp="1"/>
          </p:cNvSpPr>
          <p:nvPr>
            <p:ph idx="1"/>
          </p:nvPr>
        </p:nvSpPr>
        <p:spPr/>
        <p:txBody>
          <a:bodyPr>
            <a:normAutofit fontScale="92500" lnSpcReduction="20000"/>
          </a:bodyPr>
          <a:lstStyle/>
          <a:p>
            <a:r>
              <a:rPr lang="ru-RU" i="1" dirty="0"/>
              <a:t>Модульность</a:t>
            </a:r>
            <a:r>
              <a:rPr lang="ru-RU" dirty="0"/>
              <a:t> – принцип разработки программной системы, предполагающий реализацию ее в виде отдельных частей (модулей). При выполнении декомпозиции системы на модули желательно объединять логически связанные части, по возможности обеспечивая сокращение количества внешних связей между модулями. Принцип унаследован от модульного программирования, следование ему упрощает проектирование и отладку программы.</a:t>
            </a:r>
          </a:p>
          <a:p>
            <a:r>
              <a:rPr lang="ru-RU" dirty="0"/>
              <a:t>В объектно-ориентированных языках классы и объекты составляют логическую структуру системы, они помещаются в модули, образующие физическую структуру системы. Это свойство становится особенно полезным, когда система состоит из многих сотен классов.</a:t>
            </a:r>
          </a:p>
          <a:p>
            <a:endParaRPr lang="ru-RU" dirty="0"/>
          </a:p>
        </p:txBody>
      </p:sp>
    </p:spTree>
    <p:extLst>
      <p:ext uri="{BB962C8B-B14F-4D97-AF65-F5344CB8AC3E}">
        <p14:creationId xmlns:p14="http://schemas.microsoft.com/office/powerpoint/2010/main" val="34194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29256" y="357166"/>
            <a:ext cx="3214710" cy="5786478"/>
          </a:xfrm>
        </p:spPr>
        <p:txBody>
          <a:bodyPr>
            <a:normAutofit/>
          </a:bodyPr>
          <a:lstStyle/>
          <a:p>
            <a:r>
              <a:rPr lang="ru-RU" sz="2800" i="1" dirty="0"/>
              <a:t>Абстракции образовывают </a:t>
            </a:r>
            <a:r>
              <a:rPr lang="ru-RU" sz="2800" i="1" dirty="0">
                <a:solidFill>
                  <a:srgbClr val="FF0000"/>
                </a:solidFill>
              </a:rPr>
              <a:t>иерархию</a:t>
            </a:r>
            <a:r>
              <a:rPr lang="ru-RU" sz="2800" i="1" dirty="0"/>
              <a:t>.</a:t>
            </a:r>
            <a:br>
              <a:rPr lang="ru-RU" sz="2800" i="1" dirty="0"/>
            </a:br>
            <a:br>
              <a:rPr lang="ru-RU" sz="2800" i="1" dirty="0"/>
            </a:br>
            <a:r>
              <a:rPr lang="ru-RU" sz="2800" i="1" dirty="0"/>
              <a:t>Различают два вида иерархии:</a:t>
            </a:r>
            <a:br>
              <a:rPr lang="ru-RU" sz="2800" i="1" dirty="0"/>
            </a:br>
            <a:br>
              <a:rPr lang="ru-RU" sz="2800" i="1" dirty="0"/>
            </a:br>
            <a:r>
              <a:rPr lang="ru-RU" sz="2800" i="1" dirty="0">
                <a:solidFill>
                  <a:srgbClr val="0070C0"/>
                </a:solidFill>
              </a:rPr>
              <a:t>«целое/часть»</a:t>
            </a:r>
            <a:br>
              <a:rPr lang="ru-RU" sz="2800" i="1" dirty="0">
                <a:solidFill>
                  <a:srgbClr val="0070C0"/>
                </a:solidFill>
              </a:rPr>
            </a:br>
            <a:r>
              <a:rPr lang="ru-RU" sz="2800" i="1" dirty="0">
                <a:solidFill>
                  <a:srgbClr val="0070C0"/>
                </a:solidFill>
              </a:rPr>
              <a:t>«общее/частное»</a:t>
            </a:r>
          </a:p>
        </p:txBody>
      </p:sp>
      <p:sp>
        <p:nvSpPr>
          <p:cNvPr id="3" name="Дата 2"/>
          <p:cNvSpPr>
            <a:spLocks noGrp="1"/>
          </p:cNvSpPr>
          <p:nvPr>
            <p:ph type="dt" sz="half" idx="10"/>
          </p:nvPr>
        </p:nvSpPr>
        <p:spPr/>
        <p:txBody>
          <a:bodyPr/>
          <a:lstStyle/>
          <a:p>
            <a:fld id="{3919183B-0A73-47C3-835C-1FA69E23E201}" type="datetime1">
              <a:rPr lang="ru-RU" sz="1400" smtClean="0">
                <a:solidFill>
                  <a:schemeClr val="tx1"/>
                </a:solidFill>
              </a:rPr>
              <a:pPr/>
              <a:t>23.12.2020</a:t>
            </a:fld>
            <a:endParaRPr lang="ru-RU" sz="1400" dirty="0">
              <a:solidFill>
                <a:schemeClr val="tx1"/>
              </a:solidFill>
            </a:endParaRPr>
          </a:p>
        </p:txBody>
      </p:sp>
      <p:sp>
        <p:nvSpPr>
          <p:cNvPr id="4" name="Нижний колонтитул 3"/>
          <p:cNvSpPr>
            <a:spLocks noGrp="1"/>
          </p:cNvSpPr>
          <p:nvPr>
            <p:ph type="ftr" sz="quarter" idx="11"/>
          </p:nvPr>
        </p:nvSpPr>
        <p:spPr/>
        <p:txBody>
          <a:bodyPr/>
          <a:lstStyle/>
          <a:p>
            <a:r>
              <a:rPr lang="ru-RU" sz="1400">
                <a:solidFill>
                  <a:schemeClr val="tx1"/>
                </a:solidFill>
              </a:rPr>
              <a:t>Лекции</a:t>
            </a:r>
            <a:endParaRPr lang="ru-RU" sz="1400" dirty="0">
              <a:solidFill>
                <a:schemeClr val="tx1"/>
              </a:solidFill>
            </a:endParaRPr>
          </a:p>
        </p:txBody>
      </p:sp>
      <p:sp>
        <p:nvSpPr>
          <p:cNvPr id="6" name="Подзаголовок 2"/>
          <p:cNvSpPr txBox="1">
            <a:spLocks/>
          </p:cNvSpPr>
          <p:nvPr/>
        </p:nvSpPr>
        <p:spPr>
          <a:xfrm>
            <a:off x="571472" y="1428736"/>
            <a:ext cx="8001056" cy="4214842"/>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1" u="none" strike="noStrike" kern="1200" cap="none" spc="0" normalizeH="0" baseline="0" noProof="0" dirty="0">
              <a:ln>
                <a:noFill/>
              </a:ln>
              <a:effectLst/>
              <a:uLnTx/>
              <a:uFillTx/>
              <a:latin typeface="+mn-lt"/>
              <a:ea typeface="+mn-ea"/>
              <a:cs typeface="+mn-cs"/>
            </a:endParaRPr>
          </a:p>
        </p:txBody>
      </p:sp>
      <p:pic>
        <p:nvPicPr>
          <p:cNvPr id="8" name="Рисунок 7" descr="иерархичность.gif"/>
          <p:cNvPicPr>
            <a:picLocks noChangeAspect="1"/>
          </p:cNvPicPr>
          <p:nvPr/>
        </p:nvPicPr>
        <p:blipFill>
          <a:blip r:embed="rId3"/>
          <a:stretch>
            <a:fillRect/>
          </a:stretch>
        </p:blipFill>
        <p:spPr>
          <a:xfrm>
            <a:off x="0" y="0"/>
            <a:ext cx="5195762" cy="6858000"/>
          </a:xfrm>
          <a:prstGeom prst="rect">
            <a:avLst/>
          </a:prstGeom>
        </p:spPr>
      </p:pic>
    </p:spTree>
    <p:extLst>
      <p:ext uri="{BB962C8B-B14F-4D97-AF65-F5344CB8AC3E}">
        <p14:creationId xmlns:p14="http://schemas.microsoft.com/office/powerpoint/2010/main" val="121678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591A4C-D0E7-4C62-8473-9183F5A3362D}"/>
              </a:ext>
            </a:extLst>
          </p:cNvPr>
          <p:cNvSpPr>
            <a:spLocks noGrp="1"/>
          </p:cNvSpPr>
          <p:nvPr>
            <p:ph type="title"/>
          </p:nvPr>
        </p:nvSpPr>
        <p:spPr/>
        <p:txBody>
          <a:bodyPr/>
          <a:lstStyle/>
          <a:p>
            <a:r>
              <a:rPr lang="ru-RU" dirty="0"/>
              <a:t>Иерархичность</a:t>
            </a:r>
          </a:p>
        </p:txBody>
      </p:sp>
      <p:sp>
        <p:nvSpPr>
          <p:cNvPr id="3" name="Объект 2">
            <a:extLst>
              <a:ext uri="{FF2B5EF4-FFF2-40B4-BE49-F238E27FC236}">
                <a16:creationId xmlns:a16="http://schemas.microsoft.com/office/drawing/2014/main" id="{783398F1-493F-4FE1-BD1F-D42AF6172284}"/>
              </a:ext>
            </a:extLst>
          </p:cNvPr>
          <p:cNvSpPr>
            <a:spLocks noGrp="1"/>
          </p:cNvSpPr>
          <p:nvPr>
            <p:ph idx="1"/>
          </p:nvPr>
        </p:nvSpPr>
        <p:spPr>
          <a:xfrm>
            <a:off x="467360" y="944880"/>
            <a:ext cx="8402320" cy="5669280"/>
          </a:xfrm>
        </p:spPr>
        <p:txBody>
          <a:bodyPr>
            <a:normAutofit fontScale="77500" lnSpcReduction="20000"/>
          </a:bodyPr>
          <a:lstStyle/>
          <a:p>
            <a:r>
              <a:rPr lang="ru-RU" i="1" dirty="0"/>
              <a:t>Иерархия</a:t>
            </a:r>
            <a:r>
              <a:rPr lang="ru-RU" dirty="0"/>
              <a:t> – ранжированная или упорядоченная система абстракций. Принцип иерархичности предполагает использование иерархии при разработке программных систем.</a:t>
            </a:r>
          </a:p>
          <a:p>
            <a:r>
              <a:rPr lang="ru-RU" dirty="0"/>
              <a:t>По-другому: </a:t>
            </a:r>
            <a:r>
              <a:rPr lang="ru-RU" i="1" dirty="0"/>
              <a:t>Иерархия – это упорядочение абстракций, расположение их по уровням.</a:t>
            </a:r>
          </a:p>
          <a:p>
            <a:r>
              <a:rPr lang="ru-RU" dirty="0"/>
              <a:t>В ООП используются два вида иерархии.</a:t>
            </a:r>
          </a:p>
          <a:p>
            <a:r>
              <a:rPr lang="ru-RU" i="1" dirty="0"/>
              <a:t>Иерархия «целое/часть» </a:t>
            </a:r>
            <a:r>
              <a:rPr lang="ru-RU" dirty="0"/>
              <a:t>– показывает, что некоторые абстракции включены в рассматриваемую абстракцию как ее части, например, лампа состоит из цоколя, нити накаливания и колбы. Этот вариант иерархии используется в процессе разбиения системы на разных этапах проектирования (на логическом уровне – при декомпозиции предметной области на объекты, на физическом уровне – при декомпозиции системы на модули и при выделении отдельных процессов в </a:t>
            </a:r>
            <a:r>
              <a:rPr lang="ru-RU" dirty="0" err="1"/>
              <a:t>мультипроцессной</a:t>
            </a:r>
            <a:r>
              <a:rPr lang="ru-RU" dirty="0"/>
              <a:t> системе).</a:t>
            </a:r>
          </a:p>
          <a:p>
            <a:r>
              <a:rPr lang="ru-RU" i="1" dirty="0"/>
              <a:t>Иерархия «общее/частное» </a:t>
            </a:r>
            <a:r>
              <a:rPr lang="ru-RU" dirty="0"/>
              <a:t>– показывает, что некоторая абстракция является частным случаем другой абстракции, например, «обеденный стол – конкретный вид стола», а «столы – конкретный вид мебели». Используется при разработке структуры классов, когда сложные классы строятся на базе более простых путем добавления к ним новых характеристик и, возможно, уточнения имеющихся.</a:t>
            </a:r>
          </a:p>
        </p:txBody>
      </p:sp>
    </p:spTree>
    <p:extLst>
      <p:ext uri="{BB962C8B-B14F-4D97-AF65-F5344CB8AC3E}">
        <p14:creationId xmlns:p14="http://schemas.microsoft.com/office/powerpoint/2010/main" val="3946105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591A4C-D0E7-4C62-8473-9183F5A3362D}"/>
              </a:ext>
            </a:extLst>
          </p:cNvPr>
          <p:cNvSpPr>
            <a:spLocks noGrp="1"/>
          </p:cNvSpPr>
          <p:nvPr>
            <p:ph type="title"/>
          </p:nvPr>
        </p:nvSpPr>
        <p:spPr/>
        <p:txBody>
          <a:bodyPr/>
          <a:lstStyle/>
          <a:p>
            <a:r>
              <a:rPr lang="ru-RU" dirty="0"/>
              <a:t>Наследование</a:t>
            </a:r>
          </a:p>
        </p:txBody>
      </p:sp>
      <p:sp>
        <p:nvSpPr>
          <p:cNvPr id="3" name="Объект 2">
            <a:extLst>
              <a:ext uri="{FF2B5EF4-FFF2-40B4-BE49-F238E27FC236}">
                <a16:creationId xmlns:a16="http://schemas.microsoft.com/office/drawing/2014/main" id="{783398F1-493F-4FE1-BD1F-D42AF6172284}"/>
              </a:ext>
            </a:extLst>
          </p:cNvPr>
          <p:cNvSpPr>
            <a:spLocks noGrp="1"/>
          </p:cNvSpPr>
          <p:nvPr>
            <p:ph idx="1"/>
          </p:nvPr>
        </p:nvSpPr>
        <p:spPr>
          <a:xfrm>
            <a:off x="628650" y="1371600"/>
            <a:ext cx="8241030" cy="5242560"/>
          </a:xfrm>
        </p:spPr>
        <p:txBody>
          <a:bodyPr>
            <a:normAutofit/>
          </a:bodyPr>
          <a:lstStyle/>
          <a:p>
            <a:r>
              <a:rPr lang="ru-RU" dirty="0">
                <a:effectLst/>
                <a:latin typeface="Times New Roman" panose="02020603050405020304" pitchFamily="18" charset="0"/>
                <a:ea typeface="Calibri" panose="020F0502020204030204" pitchFamily="34" charset="0"/>
              </a:rPr>
              <a:t>Один из важнейших механизмов ООП – </a:t>
            </a:r>
            <a:r>
              <a:rPr lang="ru-RU" i="1" dirty="0">
                <a:effectLst/>
                <a:latin typeface="Times New Roman" panose="02020603050405020304" pitchFamily="18" charset="0"/>
                <a:ea typeface="Calibri" panose="020F0502020204030204" pitchFamily="34" charset="0"/>
              </a:rPr>
              <a:t>наследование</a:t>
            </a:r>
            <a:r>
              <a:rPr lang="ru-RU" dirty="0">
                <a:effectLst/>
                <a:latin typeface="Times New Roman" panose="02020603050405020304" pitchFamily="18" charset="0"/>
                <a:ea typeface="Calibri" panose="020F0502020204030204" pitchFamily="34" charset="0"/>
              </a:rPr>
              <a:t> свойств в иерархии общее/частное.</a:t>
            </a:r>
          </a:p>
          <a:p>
            <a:r>
              <a:rPr lang="ru-RU" dirty="0">
                <a:effectLst/>
                <a:latin typeface="Times New Roman" panose="02020603050405020304" pitchFamily="18" charset="0"/>
                <a:ea typeface="Calibri" panose="020F0502020204030204" pitchFamily="34" charset="0"/>
              </a:rPr>
              <a:t> </a:t>
            </a:r>
            <a:r>
              <a:rPr lang="ru-RU" i="1" dirty="0">
                <a:effectLst/>
                <a:latin typeface="Times New Roman" panose="02020603050405020304" pitchFamily="18" charset="0"/>
                <a:ea typeface="Calibri" panose="020F0502020204030204" pitchFamily="34" charset="0"/>
              </a:rPr>
              <a:t>Наследование</a:t>
            </a:r>
            <a:r>
              <a:rPr lang="ru-RU" dirty="0">
                <a:effectLst/>
                <a:latin typeface="Times New Roman" panose="02020603050405020304" pitchFamily="18" charset="0"/>
                <a:ea typeface="Calibri" panose="020F0502020204030204" pitchFamily="34" charset="0"/>
              </a:rPr>
              <a:t> – такое соотношение между абстракциями, когда одна из них использует структурную или функциональную часть другой или нескольких других абстракций (соответственно простое и множественное наследование).</a:t>
            </a:r>
            <a:endParaRPr lang="ru-RU" sz="4000" dirty="0"/>
          </a:p>
        </p:txBody>
      </p:sp>
    </p:spTree>
    <p:extLst>
      <p:ext uri="{BB962C8B-B14F-4D97-AF65-F5344CB8AC3E}">
        <p14:creationId xmlns:p14="http://schemas.microsoft.com/office/powerpoint/2010/main" val="369366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591A4C-D0E7-4C62-8473-9183F5A3362D}"/>
              </a:ext>
            </a:extLst>
          </p:cNvPr>
          <p:cNvSpPr>
            <a:spLocks noGrp="1"/>
          </p:cNvSpPr>
          <p:nvPr>
            <p:ph type="title"/>
          </p:nvPr>
        </p:nvSpPr>
        <p:spPr/>
        <p:txBody>
          <a:bodyPr>
            <a:normAutofit/>
          </a:bodyPr>
          <a:lstStyle/>
          <a:p>
            <a:r>
              <a:rPr lang="ru-RU" dirty="0"/>
              <a:t>Агрегация, композиция</a:t>
            </a:r>
          </a:p>
        </p:txBody>
      </p:sp>
      <p:sp>
        <p:nvSpPr>
          <p:cNvPr id="9" name="Объект 8">
            <a:extLst>
              <a:ext uri="{FF2B5EF4-FFF2-40B4-BE49-F238E27FC236}">
                <a16:creationId xmlns:a16="http://schemas.microsoft.com/office/drawing/2014/main" id="{CA403973-F8D9-4B9A-8D81-5C50EE39E565}"/>
              </a:ext>
            </a:extLst>
          </p:cNvPr>
          <p:cNvSpPr>
            <a:spLocks noGrp="1"/>
          </p:cNvSpPr>
          <p:nvPr>
            <p:ph idx="1"/>
          </p:nvPr>
        </p:nvSpPr>
        <p:spPr/>
        <p:txBody>
          <a:bodyPr/>
          <a:lstStyle/>
          <a:p>
            <a:r>
              <a:rPr lang="ru-RU" dirty="0"/>
              <a:t> </a:t>
            </a:r>
          </a:p>
          <a:p>
            <a:endParaRPr lang="ru-RU" dirty="0"/>
          </a:p>
          <a:p>
            <a:endParaRPr lang="ru-RU" dirty="0"/>
          </a:p>
          <a:p>
            <a:endParaRPr lang="ru-RU" dirty="0"/>
          </a:p>
          <a:p>
            <a:endParaRPr lang="ru-RU" dirty="0"/>
          </a:p>
          <a:p>
            <a:r>
              <a:rPr lang="ru-RU" dirty="0"/>
              <a:t> </a:t>
            </a:r>
          </a:p>
          <a:p>
            <a:pPr marL="0" indent="0">
              <a:buNone/>
            </a:pPr>
            <a:r>
              <a:rPr lang="ru-RU" dirty="0"/>
              <a:t> </a:t>
            </a:r>
          </a:p>
          <a:p>
            <a:r>
              <a:rPr lang="ru-RU" dirty="0"/>
              <a:t> </a:t>
            </a:r>
          </a:p>
          <a:p>
            <a:pPr marL="0" indent="0">
              <a:buNone/>
            </a:pPr>
            <a:endParaRPr lang="ru-RU" dirty="0"/>
          </a:p>
          <a:p>
            <a:pPr marL="0" indent="0">
              <a:buNone/>
            </a:pPr>
            <a:endParaRPr lang="ru-RU" dirty="0"/>
          </a:p>
          <a:p>
            <a:pPr marL="0" indent="0">
              <a:buNone/>
            </a:pPr>
            <a:endParaRPr lang="ru-RU" dirty="0"/>
          </a:p>
          <a:p>
            <a:pPr marL="0" indent="0">
              <a:buNone/>
            </a:pPr>
            <a:endParaRPr lang="ru-RU" dirty="0"/>
          </a:p>
          <a:p>
            <a:endParaRPr lang="ru-RU" dirty="0"/>
          </a:p>
        </p:txBody>
      </p:sp>
      <p:pic>
        <p:nvPicPr>
          <p:cNvPr id="4" name="Рисунок 3">
            <a:extLst>
              <a:ext uri="{FF2B5EF4-FFF2-40B4-BE49-F238E27FC236}">
                <a16:creationId xmlns:a16="http://schemas.microsoft.com/office/drawing/2014/main" id="{EFCB6F0B-2F78-4538-ADD0-D3C9DD81B270}"/>
              </a:ext>
            </a:extLst>
          </p:cNvPr>
          <p:cNvPicPr>
            <a:picLocks noChangeAspect="1"/>
          </p:cNvPicPr>
          <p:nvPr/>
        </p:nvPicPr>
        <p:blipFill>
          <a:blip r:embed="rId2"/>
          <a:stretch>
            <a:fillRect/>
          </a:stretch>
        </p:blipFill>
        <p:spPr>
          <a:xfrm>
            <a:off x="831254" y="1269902"/>
            <a:ext cx="8007946" cy="2147594"/>
          </a:xfrm>
          <a:prstGeom prst="rect">
            <a:avLst/>
          </a:prstGeom>
        </p:spPr>
      </p:pic>
      <p:pic>
        <p:nvPicPr>
          <p:cNvPr id="5" name="Рисунок 4">
            <a:extLst>
              <a:ext uri="{FF2B5EF4-FFF2-40B4-BE49-F238E27FC236}">
                <a16:creationId xmlns:a16="http://schemas.microsoft.com/office/drawing/2014/main" id="{82798A09-D194-48CE-B8AB-77010559B20C}"/>
              </a:ext>
            </a:extLst>
          </p:cNvPr>
          <p:cNvPicPr>
            <a:picLocks noChangeAspect="1"/>
          </p:cNvPicPr>
          <p:nvPr/>
        </p:nvPicPr>
        <p:blipFill>
          <a:blip r:embed="rId3"/>
          <a:stretch>
            <a:fillRect/>
          </a:stretch>
        </p:blipFill>
        <p:spPr>
          <a:xfrm>
            <a:off x="916119" y="3909365"/>
            <a:ext cx="7124295" cy="703732"/>
          </a:xfrm>
          <a:prstGeom prst="rect">
            <a:avLst/>
          </a:prstGeom>
        </p:spPr>
      </p:pic>
      <p:pic>
        <p:nvPicPr>
          <p:cNvPr id="6" name="Рисунок 5">
            <a:extLst>
              <a:ext uri="{FF2B5EF4-FFF2-40B4-BE49-F238E27FC236}">
                <a16:creationId xmlns:a16="http://schemas.microsoft.com/office/drawing/2014/main" id="{7F5E8FCD-F02D-4727-8B06-FBFC9B0BF2A3}"/>
              </a:ext>
            </a:extLst>
          </p:cNvPr>
          <p:cNvPicPr>
            <a:picLocks noChangeAspect="1"/>
          </p:cNvPicPr>
          <p:nvPr/>
        </p:nvPicPr>
        <p:blipFill>
          <a:blip r:embed="rId4"/>
          <a:stretch>
            <a:fillRect/>
          </a:stretch>
        </p:blipFill>
        <p:spPr>
          <a:xfrm>
            <a:off x="831254" y="4800803"/>
            <a:ext cx="7303753" cy="1868029"/>
          </a:xfrm>
          <a:prstGeom prst="rect">
            <a:avLst/>
          </a:prstGeom>
        </p:spPr>
      </p:pic>
    </p:spTree>
    <p:extLst>
      <p:ext uri="{BB962C8B-B14F-4D97-AF65-F5344CB8AC3E}">
        <p14:creationId xmlns:p14="http://schemas.microsoft.com/office/powerpoint/2010/main" val="24816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59632"/>
          </a:xfrm>
        </p:spPr>
        <p:txBody>
          <a:bodyPr>
            <a:normAutofit/>
          </a:bodyPr>
          <a:lstStyle/>
          <a:p>
            <a:pPr algn="ctr"/>
            <a:r>
              <a:rPr lang="ru-RU" sz="2800" i="1" dirty="0"/>
              <a:t>Строгая </a:t>
            </a:r>
            <a:r>
              <a:rPr lang="ru-RU" sz="2800" i="1" dirty="0">
                <a:solidFill>
                  <a:srgbClr val="FF0000"/>
                </a:solidFill>
              </a:rPr>
              <a:t>типизация</a:t>
            </a:r>
            <a:r>
              <a:rPr lang="ru-RU" sz="2800" i="1" dirty="0"/>
              <a:t> предотвращает смешивание абстракций.</a:t>
            </a:r>
          </a:p>
        </p:txBody>
      </p:sp>
      <p:sp>
        <p:nvSpPr>
          <p:cNvPr id="6" name="Подзаголовок 2"/>
          <p:cNvSpPr txBox="1">
            <a:spLocks/>
          </p:cNvSpPr>
          <p:nvPr/>
        </p:nvSpPr>
        <p:spPr>
          <a:xfrm>
            <a:off x="571472" y="1428736"/>
            <a:ext cx="8001056" cy="4214842"/>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1" u="none" strike="noStrike" kern="1200" cap="none" spc="0" normalizeH="0" baseline="0" noProof="0" dirty="0">
              <a:ln>
                <a:noFill/>
              </a:ln>
              <a:effectLst/>
              <a:uLnTx/>
              <a:uFillTx/>
              <a:latin typeface="+mn-lt"/>
              <a:ea typeface="+mn-ea"/>
              <a:cs typeface="+mn-cs"/>
            </a:endParaRPr>
          </a:p>
        </p:txBody>
      </p:sp>
      <p:pic>
        <p:nvPicPr>
          <p:cNvPr id="8" name="Рисунок 7" descr="типизация.gif"/>
          <p:cNvPicPr>
            <a:picLocks noChangeAspect="1"/>
          </p:cNvPicPr>
          <p:nvPr/>
        </p:nvPicPr>
        <p:blipFill>
          <a:blip r:embed="rId3"/>
          <a:stretch>
            <a:fillRect/>
          </a:stretch>
        </p:blipFill>
        <p:spPr>
          <a:xfrm>
            <a:off x="1571604" y="1142984"/>
            <a:ext cx="5572164" cy="5068298"/>
          </a:xfrm>
          <a:prstGeom prst="rect">
            <a:avLst/>
          </a:prstGeom>
        </p:spPr>
      </p:pic>
    </p:spTree>
    <p:extLst>
      <p:ext uri="{BB962C8B-B14F-4D97-AF65-F5344CB8AC3E}">
        <p14:creationId xmlns:p14="http://schemas.microsoft.com/office/powerpoint/2010/main" val="284059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6592A2-CCC1-4A16-9799-C1CBD76565B3}"/>
              </a:ext>
            </a:extLst>
          </p:cNvPr>
          <p:cNvSpPr>
            <a:spLocks noGrp="1"/>
          </p:cNvSpPr>
          <p:nvPr>
            <p:ph type="title"/>
          </p:nvPr>
        </p:nvSpPr>
        <p:spPr/>
        <p:txBody>
          <a:bodyPr/>
          <a:lstStyle/>
          <a:p>
            <a:r>
              <a:rPr lang="ru-RU" dirty="0"/>
              <a:t>Типизация </a:t>
            </a:r>
          </a:p>
        </p:txBody>
      </p:sp>
      <p:sp>
        <p:nvSpPr>
          <p:cNvPr id="3" name="Объект 2">
            <a:extLst>
              <a:ext uri="{FF2B5EF4-FFF2-40B4-BE49-F238E27FC236}">
                <a16:creationId xmlns:a16="http://schemas.microsoft.com/office/drawing/2014/main" id="{4052233A-8671-4AAB-8860-D071827FE3D7}"/>
              </a:ext>
            </a:extLst>
          </p:cNvPr>
          <p:cNvSpPr>
            <a:spLocks noGrp="1"/>
          </p:cNvSpPr>
          <p:nvPr>
            <p:ph idx="1"/>
          </p:nvPr>
        </p:nvSpPr>
        <p:spPr>
          <a:xfrm>
            <a:off x="628650" y="1285874"/>
            <a:ext cx="8210550" cy="5389245"/>
          </a:xfrm>
        </p:spPr>
        <p:txBody>
          <a:bodyPr>
            <a:normAutofit fontScale="85000" lnSpcReduction="20000"/>
          </a:bodyPr>
          <a:lstStyle/>
          <a:p>
            <a:r>
              <a:rPr lang="ru-RU" dirty="0"/>
              <a:t>Типизация – ограничение, накладываемое на свойства объектов и препятствующее взаимозаменяемости абстракций различных типов (или сильно сужающее возможность такой замены). В языках с жесткой типизацией для каждого программного объекта (переменной, подпрограммы, параметра и т. д.) объявляется тип, который определяет множество операций над соответствующим программным объектом. Рассматриваемые далее языки программирования на основе Паскаля используют строгую, а на основе С –среднюю степень типизации.</a:t>
            </a:r>
          </a:p>
          <a:p>
            <a:r>
              <a:rPr lang="ru-RU" dirty="0"/>
              <a:t>Использование принципа типизации обеспечивает:</a:t>
            </a:r>
          </a:p>
          <a:p>
            <a:pPr lvl="1"/>
            <a:r>
              <a:rPr lang="ru-RU" dirty="0"/>
              <a:t>раннее обнаружение ошибок, связанных с недопустимыми операциями над программными объектами (ошибки обнаруживаются на этапе компиляции программы при проверке допустимости выполнения данной операции над программным объектом);</a:t>
            </a:r>
            <a:endParaRPr lang="en-US" dirty="0"/>
          </a:p>
          <a:p>
            <a:pPr lvl="1"/>
            <a:r>
              <a:rPr lang="ru-RU" dirty="0"/>
              <a:t>упрощение документирования;</a:t>
            </a:r>
            <a:endParaRPr lang="en-US" dirty="0"/>
          </a:p>
          <a:p>
            <a:pPr lvl="1"/>
            <a:r>
              <a:rPr lang="ru-RU" dirty="0"/>
              <a:t>возможность генерации более эффективного кода.</a:t>
            </a:r>
          </a:p>
          <a:p>
            <a:endParaRPr lang="ru-RU" dirty="0"/>
          </a:p>
        </p:txBody>
      </p:sp>
    </p:spTree>
    <p:extLst>
      <p:ext uri="{BB962C8B-B14F-4D97-AF65-F5344CB8AC3E}">
        <p14:creationId xmlns:p14="http://schemas.microsoft.com/office/powerpoint/2010/main" val="417244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59632"/>
          </a:xfrm>
        </p:spPr>
        <p:txBody>
          <a:bodyPr>
            <a:normAutofit/>
          </a:bodyPr>
          <a:lstStyle/>
          <a:p>
            <a:pPr algn="ctr"/>
            <a:r>
              <a:rPr lang="ru-RU" sz="2800" i="1" dirty="0">
                <a:solidFill>
                  <a:srgbClr val="FF0000"/>
                </a:solidFill>
              </a:rPr>
              <a:t>Параллелизм</a:t>
            </a:r>
            <a:r>
              <a:rPr lang="ru-RU" sz="2800" i="1" dirty="0"/>
              <a:t> позволяет различным объектам действовать одновременно.</a:t>
            </a:r>
          </a:p>
        </p:txBody>
      </p:sp>
      <p:sp>
        <p:nvSpPr>
          <p:cNvPr id="6" name="Подзаголовок 2"/>
          <p:cNvSpPr txBox="1">
            <a:spLocks/>
          </p:cNvSpPr>
          <p:nvPr/>
        </p:nvSpPr>
        <p:spPr>
          <a:xfrm>
            <a:off x="571472" y="1428736"/>
            <a:ext cx="8001056" cy="4214842"/>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1" u="none" strike="noStrike" kern="1200" cap="none" spc="0" normalizeH="0" baseline="0" noProof="0" dirty="0">
              <a:ln>
                <a:noFill/>
              </a:ln>
              <a:effectLst/>
              <a:uLnTx/>
              <a:uFillTx/>
              <a:latin typeface="+mn-lt"/>
              <a:ea typeface="+mn-ea"/>
              <a:cs typeface="+mn-cs"/>
            </a:endParaRPr>
          </a:p>
        </p:txBody>
      </p:sp>
      <p:pic>
        <p:nvPicPr>
          <p:cNvPr id="9" name="Рисунок 8" descr="параллелизм.gif"/>
          <p:cNvPicPr>
            <a:picLocks noChangeAspect="1"/>
          </p:cNvPicPr>
          <p:nvPr/>
        </p:nvPicPr>
        <p:blipFill>
          <a:blip r:embed="rId3"/>
          <a:stretch>
            <a:fillRect/>
          </a:stretch>
        </p:blipFill>
        <p:spPr>
          <a:xfrm>
            <a:off x="928662" y="1214422"/>
            <a:ext cx="7715304" cy="4857784"/>
          </a:xfrm>
          <a:prstGeom prst="rect">
            <a:avLst/>
          </a:prstGeom>
        </p:spPr>
      </p:pic>
    </p:spTree>
    <p:extLst>
      <p:ext uri="{BB962C8B-B14F-4D97-AF65-F5344CB8AC3E}">
        <p14:creationId xmlns:p14="http://schemas.microsoft.com/office/powerpoint/2010/main" val="371929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A6539B-8968-44A7-8580-21B7E1F19CDB}"/>
              </a:ext>
            </a:extLst>
          </p:cNvPr>
          <p:cNvSpPr>
            <a:spLocks noGrp="1"/>
          </p:cNvSpPr>
          <p:nvPr>
            <p:ph type="title"/>
          </p:nvPr>
        </p:nvSpPr>
        <p:spPr/>
        <p:txBody>
          <a:bodyPr/>
          <a:lstStyle/>
          <a:p>
            <a:r>
              <a:rPr lang="ru-RU" dirty="0"/>
              <a:t>Технология ООП</a:t>
            </a:r>
          </a:p>
        </p:txBody>
      </p:sp>
      <p:sp>
        <p:nvSpPr>
          <p:cNvPr id="3" name="Объект 2">
            <a:extLst>
              <a:ext uri="{FF2B5EF4-FFF2-40B4-BE49-F238E27FC236}">
                <a16:creationId xmlns:a16="http://schemas.microsoft.com/office/drawing/2014/main" id="{F5C2AAFF-8143-4923-81A0-7178E38B619E}"/>
              </a:ext>
            </a:extLst>
          </p:cNvPr>
          <p:cNvSpPr>
            <a:spLocks noGrp="1"/>
          </p:cNvSpPr>
          <p:nvPr>
            <p:ph idx="1"/>
          </p:nvPr>
        </p:nvSpPr>
        <p:spPr/>
        <p:txBody>
          <a:bodyPr>
            <a:normAutofit fontScale="92500"/>
          </a:bodyPr>
          <a:lstStyle/>
          <a:p>
            <a:r>
              <a:rPr lang="ru-RU" dirty="0"/>
              <a:t>ООП определяется как технология создания сложного программного обеспечения, которая основана на представлении программы в виде </a:t>
            </a:r>
            <a:r>
              <a:rPr lang="ru-RU" i="1" dirty="0"/>
              <a:t>совокупности объектов, каждый из которых является экземпляром определенного типа (класса), а классы образуют иерархию с наследованием свойств</a:t>
            </a:r>
            <a:r>
              <a:rPr lang="ru-RU" dirty="0"/>
              <a:t>. </a:t>
            </a:r>
          </a:p>
          <a:p>
            <a:r>
              <a:rPr lang="ru-RU" dirty="0"/>
              <a:t>Программа </a:t>
            </a:r>
            <a:r>
              <a:rPr lang="ru-RU" u="sng" dirty="0"/>
              <a:t>будет объектно-ориентированной только при соблюдении всех трех указанных требований</a:t>
            </a:r>
            <a:r>
              <a:rPr lang="ru-RU" dirty="0"/>
              <a:t>. В частности, программирование, не основанное на иерархических отношениях, не относится к ООП, а называется программированием на основе абстрактных типов данных.</a:t>
            </a:r>
          </a:p>
          <a:p>
            <a:endParaRPr lang="ru-RU" dirty="0"/>
          </a:p>
        </p:txBody>
      </p:sp>
    </p:spTree>
    <p:extLst>
      <p:ext uri="{BB962C8B-B14F-4D97-AF65-F5344CB8AC3E}">
        <p14:creationId xmlns:p14="http://schemas.microsoft.com/office/powerpoint/2010/main" val="340567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1F8EE8-0D02-42C1-9E4B-30A953F058A3}"/>
              </a:ext>
            </a:extLst>
          </p:cNvPr>
          <p:cNvSpPr>
            <a:spLocks noGrp="1"/>
          </p:cNvSpPr>
          <p:nvPr>
            <p:ph type="title"/>
          </p:nvPr>
        </p:nvSpPr>
        <p:spPr/>
        <p:txBody>
          <a:bodyPr/>
          <a:lstStyle/>
          <a:p>
            <a:r>
              <a:rPr lang="ru-RU" dirty="0"/>
              <a:t>Параллелизм </a:t>
            </a:r>
          </a:p>
        </p:txBody>
      </p:sp>
      <p:sp>
        <p:nvSpPr>
          <p:cNvPr id="3" name="Объект 2">
            <a:extLst>
              <a:ext uri="{FF2B5EF4-FFF2-40B4-BE49-F238E27FC236}">
                <a16:creationId xmlns:a16="http://schemas.microsoft.com/office/drawing/2014/main" id="{BEE42E3E-C1B6-4615-BB39-6AA4DE66C501}"/>
              </a:ext>
            </a:extLst>
          </p:cNvPr>
          <p:cNvSpPr>
            <a:spLocks noGrp="1"/>
          </p:cNvSpPr>
          <p:nvPr>
            <p:ph idx="1"/>
          </p:nvPr>
        </p:nvSpPr>
        <p:spPr>
          <a:xfrm>
            <a:off x="628650" y="1285874"/>
            <a:ext cx="8241030" cy="5318125"/>
          </a:xfrm>
        </p:spPr>
        <p:txBody>
          <a:bodyPr>
            <a:normAutofit fontScale="92500" lnSpcReduction="10000"/>
          </a:bodyPr>
          <a:lstStyle/>
          <a:p>
            <a:r>
              <a:rPr lang="ru-RU" i="1" dirty="0"/>
              <a:t>Параллелизм</a:t>
            </a:r>
            <a:r>
              <a:rPr lang="ru-RU" dirty="0"/>
              <a:t> – свойство нескольких абстракций одновременно находиться в активном состоянии, т.е. выполнять некоторые операции.</a:t>
            </a:r>
          </a:p>
          <a:p>
            <a:r>
              <a:rPr lang="ru-RU" dirty="0"/>
              <a:t>Существует целый ряд задач, решение которых требует одновременного выполнения некоторых последовательностей действий. К таким задачам, например, относятся задачи автоматического управления несколькими процессами.</a:t>
            </a:r>
          </a:p>
          <a:p>
            <a:r>
              <a:rPr lang="ru-RU" dirty="0"/>
              <a:t>Реальный параллелизм достигается только при реализации задач такого типа на многопроцессорных системах, когда имеется возможность выполнения каждого процесса отдельным процессором. Системы с одним процессором имитируют параллелизм за счет разделения времени процессора между задачами управления различными процессами. </a:t>
            </a:r>
          </a:p>
        </p:txBody>
      </p:sp>
    </p:spTree>
    <p:extLst>
      <p:ext uri="{BB962C8B-B14F-4D97-AF65-F5344CB8AC3E}">
        <p14:creationId xmlns:p14="http://schemas.microsoft.com/office/powerpoint/2010/main" val="336911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59632"/>
          </a:xfrm>
        </p:spPr>
        <p:txBody>
          <a:bodyPr>
            <a:normAutofit/>
          </a:bodyPr>
          <a:lstStyle/>
          <a:p>
            <a:pPr algn="ctr"/>
            <a:r>
              <a:rPr lang="ru-RU" sz="2800" i="1" dirty="0" err="1">
                <a:solidFill>
                  <a:srgbClr val="FF0000"/>
                </a:solidFill>
              </a:rPr>
              <a:t>Сохраняемость</a:t>
            </a:r>
            <a:r>
              <a:rPr lang="ru-RU" sz="2800" i="1" dirty="0"/>
              <a:t> поддерживает состояние и класс объекта в пространстве и во времени.</a:t>
            </a:r>
          </a:p>
        </p:txBody>
      </p:sp>
      <p:sp>
        <p:nvSpPr>
          <p:cNvPr id="3" name="Дата 2"/>
          <p:cNvSpPr>
            <a:spLocks noGrp="1"/>
          </p:cNvSpPr>
          <p:nvPr>
            <p:ph type="dt" sz="half" idx="10"/>
          </p:nvPr>
        </p:nvSpPr>
        <p:spPr/>
        <p:txBody>
          <a:bodyPr/>
          <a:lstStyle/>
          <a:p>
            <a:fld id="{C75BB978-5B77-4124-B21D-828FEF999D97}" type="datetime1">
              <a:rPr lang="ru-RU" sz="1400" smtClean="0">
                <a:solidFill>
                  <a:schemeClr val="tx1"/>
                </a:solidFill>
              </a:rPr>
              <a:pPr/>
              <a:t>23.12.2020</a:t>
            </a:fld>
            <a:endParaRPr lang="ru-RU" sz="1400">
              <a:solidFill>
                <a:schemeClr val="tx1"/>
              </a:solidFill>
            </a:endParaRPr>
          </a:p>
        </p:txBody>
      </p:sp>
      <p:sp>
        <p:nvSpPr>
          <p:cNvPr id="4" name="Нижний колонтитул 3"/>
          <p:cNvSpPr>
            <a:spLocks noGrp="1"/>
          </p:cNvSpPr>
          <p:nvPr>
            <p:ph type="ftr" sz="quarter" idx="11"/>
          </p:nvPr>
        </p:nvSpPr>
        <p:spPr/>
        <p:txBody>
          <a:bodyPr/>
          <a:lstStyle/>
          <a:p>
            <a:r>
              <a:rPr lang="ru-RU" sz="1400">
                <a:solidFill>
                  <a:schemeClr val="tx1"/>
                </a:solidFill>
              </a:rPr>
              <a:t>Лекции</a:t>
            </a:r>
            <a:endParaRPr lang="ru-RU" sz="1400" dirty="0">
              <a:solidFill>
                <a:schemeClr val="tx1"/>
              </a:solidFill>
            </a:endParaRPr>
          </a:p>
        </p:txBody>
      </p:sp>
      <p:sp>
        <p:nvSpPr>
          <p:cNvPr id="5" name="Номер слайда 4"/>
          <p:cNvSpPr>
            <a:spLocks noGrp="1"/>
          </p:cNvSpPr>
          <p:nvPr>
            <p:ph type="sldNum" sz="quarter" idx="12"/>
          </p:nvPr>
        </p:nvSpPr>
        <p:spPr/>
        <p:txBody>
          <a:bodyPr/>
          <a:lstStyle/>
          <a:p>
            <a:fld id="{70929CB4-7AF3-4A08-B373-0E91AE8F9A99}" type="slidenum">
              <a:rPr lang="ru-RU" sz="1400" smtClean="0">
                <a:solidFill>
                  <a:schemeClr val="tx1"/>
                </a:solidFill>
              </a:rPr>
              <a:pPr/>
              <a:t>21</a:t>
            </a:fld>
            <a:endParaRPr lang="ru-RU" sz="1400">
              <a:solidFill>
                <a:schemeClr val="tx1"/>
              </a:solidFill>
            </a:endParaRPr>
          </a:p>
        </p:txBody>
      </p:sp>
      <p:sp>
        <p:nvSpPr>
          <p:cNvPr id="6" name="Подзаголовок 2"/>
          <p:cNvSpPr txBox="1">
            <a:spLocks/>
          </p:cNvSpPr>
          <p:nvPr/>
        </p:nvSpPr>
        <p:spPr>
          <a:xfrm>
            <a:off x="571472" y="1428736"/>
            <a:ext cx="8001056" cy="4214842"/>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1" u="none" strike="noStrike" kern="1200" cap="none" spc="0" normalizeH="0" baseline="0" noProof="0" dirty="0">
              <a:ln>
                <a:noFill/>
              </a:ln>
              <a:effectLst/>
              <a:uLnTx/>
              <a:uFillTx/>
              <a:latin typeface="+mn-lt"/>
              <a:ea typeface="+mn-ea"/>
              <a:cs typeface="+mn-cs"/>
            </a:endParaRPr>
          </a:p>
        </p:txBody>
      </p:sp>
      <p:pic>
        <p:nvPicPr>
          <p:cNvPr id="8" name="Рисунок 7" descr="сохраняемость.gif"/>
          <p:cNvPicPr>
            <a:picLocks noChangeAspect="1"/>
          </p:cNvPicPr>
          <p:nvPr/>
        </p:nvPicPr>
        <p:blipFill>
          <a:blip r:embed="rId3"/>
          <a:stretch>
            <a:fillRect/>
          </a:stretch>
        </p:blipFill>
        <p:spPr>
          <a:xfrm>
            <a:off x="1071538" y="1142984"/>
            <a:ext cx="7000924" cy="5143837"/>
          </a:xfrm>
          <a:prstGeom prst="rect">
            <a:avLst/>
          </a:prstGeom>
        </p:spPr>
      </p:pic>
    </p:spTree>
    <p:extLst>
      <p:ext uri="{BB962C8B-B14F-4D97-AF65-F5344CB8AC3E}">
        <p14:creationId xmlns:p14="http://schemas.microsoft.com/office/powerpoint/2010/main" val="409298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39FFC3-9644-49CC-9079-FEA461E114E0}"/>
              </a:ext>
            </a:extLst>
          </p:cNvPr>
          <p:cNvSpPr>
            <a:spLocks noGrp="1"/>
          </p:cNvSpPr>
          <p:nvPr>
            <p:ph type="title"/>
          </p:nvPr>
        </p:nvSpPr>
        <p:spPr/>
        <p:txBody>
          <a:bodyPr/>
          <a:lstStyle/>
          <a:p>
            <a:r>
              <a:rPr lang="ru-RU" dirty="0"/>
              <a:t>Устойчивость </a:t>
            </a:r>
          </a:p>
        </p:txBody>
      </p:sp>
      <p:sp>
        <p:nvSpPr>
          <p:cNvPr id="3" name="Объект 2">
            <a:extLst>
              <a:ext uri="{FF2B5EF4-FFF2-40B4-BE49-F238E27FC236}">
                <a16:creationId xmlns:a16="http://schemas.microsoft.com/office/drawing/2014/main" id="{EB932131-BFCF-4C68-B338-B432E9684204}"/>
              </a:ext>
            </a:extLst>
          </p:cNvPr>
          <p:cNvSpPr>
            <a:spLocks noGrp="1"/>
          </p:cNvSpPr>
          <p:nvPr>
            <p:ph idx="1"/>
          </p:nvPr>
        </p:nvSpPr>
        <p:spPr>
          <a:xfrm>
            <a:off x="628650" y="1285874"/>
            <a:ext cx="8251190" cy="5206999"/>
          </a:xfrm>
        </p:spPr>
        <p:txBody>
          <a:bodyPr>
            <a:normAutofit fontScale="92500" lnSpcReduction="10000"/>
          </a:bodyPr>
          <a:lstStyle/>
          <a:p>
            <a:r>
              <a:rPr lang="ru-RU" i="1" dirty="0"/>
              <a:t>Устойчивость</a:t>
            </a:r>
            <a:r>
              <a:rPr lang="ru-RU" dirty="0"/>
              <a:t> – свойство абстракции существовать во времени независимо от процесса, породившего данный программный объект, и/или в пространстве, перемещаясь из адресного пространства, в котором он был создан.</a:t>
            </a:r>
          </a:p>
          <a:p>
            <a:r>
              <a:rPr lang="ru-RU" dirty="0"/>
              <a:t>Различают:</a:t>
            </a:r>
          </a:p>
          <a:p>
            <a:pPr lvl="1"/>
            <a:r>
              <a:rPr lang="ru-RU" i="1" dirty="0"/>
              <a:t>временные объекты</a:t>
            </a:r>
            <a:r>
              <a:rPr lang="ru-RU" dirty="0"/>
              <a:t>, хранящие промежуточные результаты некоторых действий, например вычислений;</a:t>
            </a:r>
          </a:p>
          <a:p>
            <a:pPr lvl="1"/>
            <a:r>
              <a:rPr lang="ru-RU" i="1" dirty="0"/>
              <a:t>локальные объекты</a:t>
            </a:r>
            <a:r>
              <a:rPr lang="ru-RU" dirty="0"/>
              <a:t>, существующие внутри подпрограмм, время жизни которых исчисляется от вызова подпрограммы до ее завершения;</a:t>
            </a:r>
          </a:p>
          <a:p>
            <a:pPr lvl="1"/>
            <a:r>
              <a:rPr lang="ru-RU" i="1" dirty="0"/>
              <a:t>глобальные объекты</a:t>
            </a:r>
            <a:r>
              <a:rPr lang="ru-RU" dirty="0"/>
              <a:t>, существующие пока программа загружена в память;</a:t>
            </a:r>
          </a:p>
          <a:p>
            <a:pPr lvl="1"/>
            <a:r>
              <a:rPr lang="ru-RU" i="1" dirty="0"/>
              <a:t>сохраняемые объекты</a:t>
            </a:r>
            <a:r>
              <a:rPr lang="ru-RU" dirty="0"/>
              <a:t>, данные которых хранятся в файлах внешней памяти между сеансами работы программы.</a:t>
            </a:r>
          </a:p>
          <a:p>
            <a:endParaRPr lang="ru-RU" dirty="0"/>
          </a:p>
        </p:txBody>
      </p:sp>
    </p:spTree>
    <p:extLst>
      <p:ext uri="{BB962C8B-B14F-4D97-AF65-F5344CB8AC3E}">
        <p14:creationId xmlns:p14="http://schemas.microsoft.com/office/powerpoint/2010/main" val="382585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35C2A9-E59C-40B4-BD0D-E51D26494B56}"/>
              </a:ext>
            </a:extLst>
          </p:cNvPr>
          <p:cNvSpPr>
            <a:spLocks noGrp="1"/>
          </p:cNvSpPr>
          <p:nvPr>
            <p:ph type="title"/>
          </p:nvPr>
        </p:nvSpPr>
        <p:spPr/>
        <p:txBody>
          <a:bodyPr>
            <a:normAutofit fontScale="90000"/>
          </a:bodyPr>
          <a:lstStyle/>
          <a:p>
            <a:r>
              <a:rPr lang="ru-RU" dirty="0"/>
              <a:t>Главные признаки объектно-ориентированной модели</a:t>
            </a:r>
          </a:p>
        </p:txBody>
      </p:sp>
      <p:sp>
        <p:nvSpPr>
          <p:cNvPr id="3" name="Объект 2">
            <a:extLst>
              <a:ext uri="{FF2B5EF4-FFF2-40B4-BE49-F238E27FC236}">
                <a16:creationId xmlns:a16="http://schemas.microsoft.com/office/drawing/2014/main" id="{37E6D517-73EC-4CFF-9B6D-6422879C1A17}"/>
              </a:ext>
            </a:extLst>
          </p:cNvPr>
          <p:cNvSpPr>
            <a:spLocks noGrp="1"/>
          </p:cNvSpPr>
          <p:nvPr>
            <p:ph idx="1"/>
          </p:nvPr>
        </p:nvSpPr>
        <p:spPr/>
        <p:txBody>
          <a:bodyPr>
            <a:normAutofit fontScale="85000" lnSpcReduction="20000"/>
          </a:bodyPr>
          <a:lstStyle/>
          <a:p>
            <a:pPr>
              <a:lnSpc>
                <a:spcPct val="150000"/>
              </a:lnSpc>
            </a:pPr>
            <a:r>
              <a:rPr lang="ru-RU" b="1" dirty="0">
                <a:solidFill>
                  <a:srgbClr val="FF0000"/>
                </a:solidFill>
              </a:rPr>
              <a:t>Абстрагирование</a:t>
            </a:r>
          </a:p>
          <a:p>
            <a:pPr>
              <a:lnSpc>
                <a:spcPct val="150000"/>
              </a:lnSpc>
            </a:pPr>
            <a:r>
              <a:rPr lang="ru-RU" b="1" dirty="0">
                <a:solidFill>
                  <a:srgbClr val="FF0000"/>
                </a:solidFill>
              </a:rPr>
              <a:t>Ограничение доступа (инкапсуляция)</a:t>
            </a:r>
          </a:p>
          <a:p>
            <a:pPr>
              <a:lnSpc>
                <a:spcPct val="150000"/>
              </a:lnSpc>
            </a:pPr>
            <a:r>
              <a:rPr lang="ru-RU" b="1" dirty="0">
                <a:solidFill>
                  <a:srgbClr val="FF0000"/>
                </a:solidFill>
              </a:rPr>
              <a:t>Модульность</a:t>
            </a:r>
          </a:p>
          <a:p>
            <a:pPr>
              <a:lnSpc>
                <a:spcPct val="150000"/>
              </a:lnSpc>
            </a:pPr>
            <a:r>
              <a:rPr lang="ru-RU" b="1" dirty="0">
                <a:solidFill>
                  <a:srgbClr val="FF0000"/>
                </a:solidFill>
              </a:rPr>
              <a:t>Иерархичность</a:t>
            </a:r>
            <a:endParaRPr lang="en-US" b="1" dirty="0">
              <a:solidFill>
                <a:srgbClr val="FF0000"/>
              </a:solidFill>
            </a:endParaRPr>
          </a:p>
          <a:p>
            <a:pPr>
              <a:lnSpc>
                <a:spcPct val="150000"/>
              </a:lnSpc>
            </a:pPr>
            <a:r>
              <a:rPr lang="ru-RU" b="1" dirty="0">
                <a:solidFill>
                  <a:srgbClr val="FF0000"/>
                </a:solidFill>
              </a:rPr>
              <a:t>Полиморфизм</a:t>
            </a:r>
          </a:p>
          <a:p>
            <a:pPr>
              <a:lnSpc>
                <a:spcPct val="150000"/>
              </a:lnSpc>
            </a:pPr>
            <a:r>
              <a:rPr lang="ru-RU" dirty="0"/>
              <a:t>Типизация</a:t>
            </a:r>
          </a:p>
          <a:p>
            <a:pPr>
              <a:lnSpc>
                <a:spcPct val="150000"/>
              </a:lnSpc>
            </a:pPr>
            <a:r>
              <a:rPr lang="ru-RU" dirty="0"/>
              <a:t>Параллелизм</a:t>
            </a:r>
          </a:p>
          <a:p>
            <a:pPr>
              <a:lnSpc>
                <a:spcPct val="150000"/>
              </a:lnSpc>
            </a:pPr>
            <a:r>
              <a:rPr lang="ru-RU" dirty="0"/>
              <a:t>Устойчивость (сохраняемость)</a:t>
            </a:r>
          </a:p>
        </p:txBody>
      </p:sp>
    </p:spTree>
    <p:extLst>
      <p:ext uri="{BB962C8B-B14F-4D97-AF65-F5344CB8AC3E}">
        <p14:creationId xmlns:p14="http://schemas.microsoft.com/office/powerpoint/2010/main" val="1536493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4F4D2-E8F5-4F0B-8F47-ED723BAC22FC}"/>
              </a:ext>
            </a:extLst>
          </p:cNvPr>
          <p:cNvSpPr>
            <a:spLocks noGrp="1"/>
          </p:cNvSpPr>
          <p:nvPr>
            <p:ph type="title"/>
          </p:nvPr>
        </p:nvSpPr>
        <p:spPr/>
        <p:txBody>
          <a:bodyPr/>
          <a:lstStyle/>
          <a:p>
            <a:r>
              <a:rPr lang="ru-RU" dirty="0"/>
              <a:t>Основы ООП</a:t>
            </a:r>
          </a:p>
        </p:txBody>
      </p:sp>
      <p:sp>
        <p:nvSpPr>
          <p:cNvPr id="3" name="Объект 2">
            <a:extLst>
              <a:ext uri="{FF2B5EF4-FFF2-40B4-BE49-F238E27FC236}">
                <a16:creationId xmlns:a16="http://schemas.microsoft.com/office/drawing/2014/main" id="{E1B1D092-0056-4430-AD7D-0FE93ECB8501}"/>
              </a:ext>
            </a:extLst>
          </p:cNvPr>
          <p:cNvSpPr>
            <a:spLocks noGrp="1"/>
          </p:cNvSpPr>
          <p:nvPr>
            <p:ph idx="1"/>
          </p:nvPr>
        </p:nvSpPr>
        <p:spPr>
          <a:xfrm>
            <a:off x="171450" y="1076325"/>
            <a:ext cx="8809990" cy="5649595"/>
          </a:xfrm>
        </p:spPr>
        <p:txBody>
          <a:bodyPr>
            <a:normAutofit fontScale="85000" lnSpcReduction="10000"/>
          </a:bodyPr>
          <a:lstStyle/>
          <a:p>
            <a:r>
              <a:rPr lang="ru-RU" b="1" dirty="0"/>
              <a:t>Класс</a:t>
            </a:r>
            <a:r>
              <a:rPr lang="ru-RU" dirty="0"/>
              <a:t> (</a:t>
            </a:r>
            <a:r>
              <a:rPr lang="ru-RU" dirty="0" err="1"/>
              <a:t>class</a:t>
            </a:r>
            <a:r>
              <a:rPr lang="ru-RU" dirty="0"/>
              <a:t>) - элемент программы, который описывает какой-то тип данных. Класс описывает шаблон для создания объектов, как правило, указывает переменные этого объекта и действия, которые можно выполнять применимо к объекту.</a:t>
            </a:r>
          </a:p>
          <a:p>
            <a:r>
              <a:rPr lang="ru-RU" b="1" dirty="0"/>
              <a:t>Экземпляр класса </a:t>
            </a:r>
            <a:r>
              <a:rPr lang="ru-RU" dirty="0"/>
              <a:t>(</a:t>
            </a:r>
            <a:r>
              <a:rPr lang="ru-RU" dirty="0" err="1"/>
              <a:t>instance</a:t>
            </a:r>
            <a:r>
              <a:rPr lang="ru-RU" dirty="0"/>
              <a:t>) - объект, который является представителем класса.</a:t>
            </a:r>
          </a:p>
          <a:p>
            <a:r>
              <a:rPr lang="ru-RU" b="1" dirty="0"/>
              <a:t>Метод</a:t>
            </a:r>
            <a:r>
              <a:rPr lang="ru-RU" dirty="0"/>
              <a:t> (</a:t>
            </a:r>
            <a:r>
              <a:rPr lang="ru-RU" dirty="0" err="1"/>
              <a:t>method</a:t>
            </a:r>
            <a:r>
              <a:rPr lang="ru-RU" dirty="0"/>
              <a:t>) - функция, которая определена внутри класса и описывает какое-то действие, которое поддерживает класс</a:t>
            </a:r>
          </a:p>
          <a:p>
            <a:r>
              <a:rPr lang="ru-RU" b="1" dirty="0"/>
              <a:t>Переменная экземпляра </a:t>
            </a:r>
            <a:r>
              <a:rPr lang="ru-RU" dirty="0"/>
              <a:t>(</a:t>
            </a:r>
            <a:r>
              <a:rPr lang="ru-RU" dirty="0" err="1"/>
              <a:t>instance</a:t>
            </a:r>
            <a:r>
              <a:rPr lang="ru-RU" dirty="0"/>
              <a:t> </a:t>
            </a:r>
            <a:r>
              <a:rPr lang="ru-RU" dirty="0" err="1"/>
              <a:t>variable</a:t>
            </a:r>
            <a:r>
              <a:rPr lang="ru-RU" dirty="0"/>
              <a:t>, а иногда и </a:t>
            </a:r>
            <a:r>
              <a:rPr lang="ru-RU" dirty="0" err="1"/>
              <a:t>instance</a:t>
            </a:r>
            <a:r>
              <a:rPr lang="ru-RU" dirty="0"/>
              <a:t> </a:t>
            </a:r>
            <a:r>
              <a:rPr lang="ru-RU" dirty="0" err="1"/>
              <a:t>attribute</a:t>
            </a:r>
            <a:r>
              <a:rPr lang="ru-RU" dirty="0"/>
              <a:t>) - данные, которые относятся к объекту</a:t>
            </a:r>
          </a:p>
          <a:p>
            <a:r>
              <a:rPr lang="ru-RU" b="1" dirty="0"/>
              <a:t>Переменная класса </a:t>
            </a:r>
            <a:r>
              <a:rPr lang="ru-RU" dirty="0"/>
              <a:t>(</a:t>
            </a:r>
            <a:r>
              <a:rPr lang="ru-RU" dirty="0" err="1"/>
              <a:t>class</a:t>
            </a:r>
            <a:r>
              <a:rPr lang="ru-RU" dirty="0"/>
              <a:t> </a:t>
            </a:r>
            <a:r>
              <a:rPr lang="ru-RU" dirty="0" err="1"/>
              <a:t>variable</a:t>
            </a:r>
            <a:r>
              <a:rPr lang="ru-RU" dirty="0"/>
              <a:t>) - данные, которые относятся к классу и разделяются всеми экземплярами класса</a:t>
            </a:r>
          </a:p>
          <a:p>
            <a:r>
              <a:rPr lang="ru-RU" b="1" dirty="0"/>
              <a:t>Атрибут экземпляра </a:t>
            </a:r>
            <a:r>
              <a:rPr lang="ru-RU" dirty="0"/>
              <a:t>(</a:t>
            </a:r>
            <a:r>
              <a:rPr lang="ru-RU" dirty="0" err="1"/>
              <a:t>instance</a:t>
            </a:r>
            <a:r>
              <a:rPr lang="ru-RU" dirty="0"/>
              <a:t> </a:t>
            </a:r>
            <a:r>
              <a:rPr lang="ru-RU" dirty="0" err="1"/>
              <a:t>attribute</a:t>
            </a:r>
            <a:r>
              <a:rPr lang="ru-RU" dirty="0"/>
              <a:t>) - переменные и методы, которые относятся к объектам (экземплярам) созданным на основании класса. У каждого объекта есть своя копия атрибутов.</a:t>
            </a:r>
          </a:p>
        </p:txBody>
      </p:sp>
    </p:spTree>
    <p:extLst>
      <p:ext uri="{BB962C8B-B14F-4D97-AF65-F5344CB8AC3E}">
        <p14:creationId xmlns:p14="http://schemas.microsoft.com/office/powerpoint/2010/main" val="2224612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500A39-97CE-48FF-A456-99767AAB0402}"/>
              </a:ext>
            </a:extLst>
          </p:cNvPr>
          <p:cNvSpPr>
            <a:spLocks noGrp="1"/>
          </p:cNvSpPr>
          <p:nvPr>
            <p:ph type="title"/>
          </p:nvPr>
        </p:nvSpPr>
        <p:spPr/>
        <p:txBody>
          <a:bodyPr/>
          <a:lstStyle/>
          <a:p>
            <a:r>
              <a:rPr lang="ru-RU" dirty="0"/>
              <a:t>Создание класса</a:t>
            </a:r>
          </a:p>
        </p:txBody>
      </p:sp>
      <p:sp>
        <p:nvSpPr>
          <p:cNvPr id="3" name="Объект 2">
            <a:extLst>
              <a:ext uri="{FF2B5EF4-FFF2-40B4-BE49-F238E27FC236}">
                <a16:creationId xmlns:a16="http://schemas.microsoft.com/office/drawing/2014/main" id="{061AE5D9-7123-44C7-B0F3-05F3DDA24D13}"/>
              </a:ext>
            </a:extLst>
          </p:cNvPr>
          <p:cNvSpPr>
            <a:spLocks noGrp="1"/>
          </p:cNvSpPr>
          <p:nvPr>
            <p:ph idx="1"/>
          </p:nvPr>
        </p:nvSpPr>
        <p:spPr>
          <a:xfrm>
            <a:off x="374650" y="2408873"/>
            <a:ext cx="8637270" cy="4296727"/>
          </a:xfrm>
        </p:spPr>
        <p:txBody>
          <a:bodyPr>
            <a:normAutofit fontScale="92500" lnSpcReduction="10000"/>
          </a:bodyPr>
          <a:lstStyle/>
          <a:p>
            <a:r>
              <a:rPr lang="ru-RU" dirty="0"/>
              <a:t>Имена классов: в </a:t>
            </a:r>
            <a:r>
              <a:rPr lang="ru-RU" dirty="0" err="1"/>
              <a:t>Python</a:t>
            </a:r>
            <a:r>
              <a:rPr lang="ru-RU" dirty="0"/>
              <a:t> принято писать имена классов в формате </a:t>
            </a:r>
            <a:r>
              <a:rPr lang="ru-RU" dirty="0" err="1"/>
              <a:t>CamelCase</a:t>
            </a:r>
            <a:r>
              <a:rPr lang="ru-RU" dirty="0"/>
              <a:t>.</a:t>
            </a:r>
            <a:endParaRPr lang="en-US" dirty="0"/>
          </a:p>
          <a:p>
            <a:r>
              <a:rPr lang="ru-RU" dirty="0"/>
              <a:t>Для создания экземпляра класса, надо вызвать класс:</a:t>
            </a:r>
            <a:endParaRPr lang="en-US" dirty="0"/>
          </a:p>
          <a:p>
            <a:endParaRPr lang="en-US" dirty="0"/>
          </a:p>
          <a:p>
            <a:endParaRPr lang="en-US" dirty="0"/>
          </a:p>
          <a:p>
            <a:endParaRPr lang="en-US" dirty="0"/>
          </a:p>
          <a:p>
            <a:endParaRPr lang="en-US" dirty="0"/>
          </a:p>
          <a:p>
            <a:endParaRPr lang="en-US" dirty="0"/>
          </a:p>
          <a:p>
            <a:r>
              <a:rPr lang="ru-RU" dirty="0"/>
              <a:t>В теле класса допускается объявление атрибутов, методов и конструктора.</a:t>
            </a:r>
          </a:p>
        </p:txBody>
      </p:sp>
      <p:pic>
        <p:nvPicPr>
          <p:cNvPr id="7" name="Рисунок 6">
            <a:extLst>
              <a:ext uri="{FF2B5EF4-FFF2-40B4-BE49-F238E27FC236}">
                <a16:creationId xmlns:a16="http://schemas.microsoft.com/office/drawing/2014/main" id="{7AFD8ED0-F09A-4CCF-AE2F-8C1F8F36C959}"/>
              </a:ext>
            </a:extLst>
          </p:cNvPr>
          <p:cNvPicPr>
            <a:picLocks noChangeAspect="1"/>
          </p:cNvPicPr>
          <p:nvPr/>
        </p:nvPicPr>
        <p:blipFill>
          <a:blip r:embed="rId2"/>
          <a:stretch>
            <a:fillRect/>
          </a:stretch>
        </p:blipFill>
        <p:spPr>
          <a:xfrm>
            <a:off x="628650" y="1169353"/>
            <a:ext cx="7201000" cy="1146492"/>
          </a:xfrm>
          <a:prstGeom prst="rect">
            <a:avLst/>
          </a:prstGeom>
        </p:spPr>
      </p:pic>
      <p:pic>
        <p:nvPicPr>
          <p:cNvPr id="8" name="Рисунок 7">
            <a:extLst>
              <a:ext uri="{FF2B5EF4-FFF2-40B4-BE49-F238E27FC236}">
                <a16:creationId xmlns:a16="http://schemas.microsoft.com/office/drawing/2014/main" id="{FD136EA9-72AB-49DB-A8A8-3E67A0FF8309}"/>
              </a:ext>
            </a:extLst>
          </p:cNvPr>
          <p:cNvPicPr>
            <a:picLocks noChangeAspect="1"/>
          </p:cNvPicPr>
          <p:nvPr/>
        </p:nvPicPr>
        <p:blipFill>
          <a:blip r:embed="rId3"/>
          <a:stretch>
            <a:fillRect/>
          </a:stretch>
        </p:blipFill>
        <p:spPr>
          <a:xfrm>
            <a:off x="374650" y="3648393"/>
            <a:ext cx="5759328" cy="2008505"/>
          </a:xfrm>
          <a:prstGeom prst="rect">
            <a:avLst/>
          </a:prstGeom>
        </p:spPr>
      </p:pic>
    </p:spTree>
    <p:extLst>
      <p:ext uri="{BB962C8B-B14F-4D97-AF65-F5344CB8AC3E}">
        <p14:creationId xmlns:p14="http://schemas.microsoft.com/office/powerpoint/2010/main" val="152906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00F64-545B-4C35-A6C1-0544FB06953D}"/>
              </a:ext>
            </a:extLst>
          </p:cNvPr>
          <p:cNvSpPr>
            <a:spLocks noGrp="1"/>
          </p:cNvSpPr>
          <p:nvPr>
            <p:ph type="title"/>
          </p:nvPr>
        </p:nvSpPr>
        <p:spPr/>
        <p:txBody>
          <a:bodyPr/>
          <a:lstStyle/>
          <a:p>
            <a:r>
              <a:rPr lang="ru-RU" dirty="0"/>
              <a:t>Наполнение класса</a:t>
            </a:r>
          </a:p>
        </p:txBody>
      </p:sp>
      <p:sp>
        <p:nvSpPr>
          <p:cNvPr id="3" name="Объект 2">
            <a:extLst>
              <a:ext uri="{FF2B5EF4-FFF2-40B4-BE49-F238E27FC236}">
                <a16:creationId xmlns:a16="http://schemas.microsoft.com/office/drawing/2014/main" id="{5EF0AF06-751E-425A-AFBF-44462571D0ED}"/>
              </a:ext>
            </a:extLst>
          </p:cNvPr>
          <p:cNvSpPr>
            <a:spLocks noGrp="1"/>
          </p:cNvSpPr>
          <p:nvPr>
            <p:ph idx="1"/>
          </p:nvPr>
        </p:nvSpPr>
        <p:spPr>
          <a:xfrm>
            <a:off x="394970" y="1158240"/>
            <a:ext cx="8454390" cy="5506720"/>
          </a:xfrm>
        </p:spPr>
        <p:txBody>
          <a:bodyPr>
            <a:normAutofit/>
          </a:bodyPr>
          <a:lstStyle/>
          <a:p>
            <a:pPr marL="0" indent="0">
              <a:buNone/>
            </a:pPr>
            <a:r>
              <a:rPr lang="ru-RU" b="1" dirty="0"/>
              <a:t>Атрибут:</a:t>
            </a:r>
          </a:p>
          <a:p>
            <a:r>
              <a:rPr lang="ru-RU" dirty="0"/>
              <a:t>Атрибут – это элемент класса. Например, у прямоугольника таких 2: ширина (</a:t>
            </a:r>
            <a:r>
              <a:rPr lang="ru-RU" dirty="0" err="1">
                <a:latin typeface="Courier New" panose="02070309020205020404" pitchFamily="49" charset="0"/>
                <a:cs typeface="Courier New" panose="02070309020205020404" pitchFamily="49" charset="0"/>
              </a:rPr>
              <a:t>width</a:t>
            </a:r>
            <a:r>
              <a:rPr lang="ru-RU" dirty="0"/>
              <a:t>) и высота (</a:t>
            </a:r>
            <a:r>
              <a:rPr lang="ru-RU" dirty="0" err="1">
                <a:latin typeface="Courier New" panose="02070309020205020404" pitchFamily="49" charset="0"/>
                <a:cs typeface="Courier New" panose="02070309020205020404" pitchFamily="49" charset="0"/>
              </a:rPr>
              <a:t>height</a:t>
            </a:r>
            <a:r>
              <a:rPr lang="ru-RU" dirty="0"/>
              <a:t>).</a:t>
            </a:r>
          </a:p>
          <a:p>
            <a:pPr marL="0" indent="0">
              <a:buNone/>
            </a:pPr>
            <a:r>
              <a:rPr lang="ru-RU" b="1" dirty="0"/>
              <a:t>Метод:</a:t>
            </a:r>
          </a:p>
          <a:p>
            <a:r>
              <a:rPr lang="ru-RU" dirty="0"/>
              <a:t>Метод класса напоминает классическую функцию, но на самом деле – это функция класса. Для использования ее необходимо вызывать через объект.</a:t>
            </a:r>
          </a:p>
          <a:p>
            <a:r>
              <a:rPr lang="ru-RU" dirty="0"/>
              <a:t>Первый параметр метода всегда </a:t>
            </a:r>
            <a:r>
              <a:rPr lang="ru-RU" dirty="0" err="1">
                <a:latin typeface="Courier New" panose="02070309020205020404" pitchFamily="49" charset="0"/>
                <a:cs typeface="Courier New" panose="02070309020205020404" pitchFamily="49" charset="0"/>
              </a:rPr>
              <a:t>self</a:t>
            </a:r>
            <a:r>
              <a:rPr lang="ru-RU" dirty="0"/>
              <a:t> (ключевое слово, которое ссылается на сам класс).</a:t>
            </a:r>
          </a:p>
        </p:txBody>
      </p:sp>
    </p:spTree>
    <p:extLst>
      <p:ext uri="{BB962C8B-B14F-4D97-AF65-F5344CB8AC3E}">
        <p14:creationId xmlns:p14="http://schemas.microsoft.com/office/powerpoint/2010/main" val="2551262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00F64-545B-4C35-A6C1-0544FB06953D}"/>
              </a:ext>
            </a:extLst>
          </p:cNvPr>
          <p:cNvSpPr>
            <a:spLocks noGrp="1"/>
          </p:cNvSpPr>
          <p:nvPr>
            <p:ph type="title"/>
          </p:nvPr>
        </p:nvSpPr>
        <p:spPr/>
        <p:txBody>
          <a:bodyPr/>
          <a:lstStyle/>
          <a:p>
            <a:r>
              <a:rPr lang="ru-RU" dirty="0"/>
              <a:t>Наполнение класса</a:t>
            </a:r>
          </a:p>
        </p:txBody>
      </p:sp>
      <p:sp>
        <p:nvSpPr>
          <p:cNvPr id="3" name="Объект 2">
            <a:extLst>
              <a:ext uri="{FF2B5EF4-FFF2-40B4-BE49-F238E27FC236}">
                <a16:creationId xmlns:a16="http://schemas.microsoft.com/office/drawing/2014/main" id="{5EF0AF06-751E-425A-AFBF-44462571D0ED}"/>
              </a:ext>
            </a:extLst>
          </p:cNvPr>
          <p:cNvSpPr>
            <a:spLocks noGrp="1"/>
          </p:cNvSpPr>
          <p:nvPr>
            <p:ph idx="1"/>
          </p:nvPr>
        </p:nvSpPr>
        <p:spPr>
          <a:xfrm>
            <a:off x="394970" y="983456"/>
            <a:ext cx="8454390" cy="5681504"/>
          </a:xfrm>
        </p:spPr>
        <p:txBody>
          <a:bodyPr>
            <a:normAutofit lnSpcReduction="10000"/>
          </a:bodyPr>
          <a:lstStyle/>
          <a:p>
            <a:pPr marL="0" indent="0">
              <a:buNone/>
            </a:pPr>
            <a:r>
              <a:rPr lang="ru-RU" b="1" dirty="0"/>
              <a:t>Конструктор:</a:t>
            </a:r>
          </a:p>
          <a:p>
            <a:r>
              <a:rPr lang="ru-RU" dirty="0"/>
              <a:t>Конструктор </a:t>
            </a:r>
            <a:r>
              <a:rPr lang="en-US" dirty="0"/>
              <a:t>–</a:t>
            </a:r>
            <a:r>
              <a:rPr lang="ru-RU" dirty="0"/>
              <a:t> уникальный метод класса, который называется </a:t>
            </a:r>
            <a:r>
              <a:rPr lang="ru-RU" dirty="0">
                <a:latin typeface="Courier New" panose="02070309020205020404" pitchFamily="49" charset="0"/>
                <a:cs typeface="Courier New" panose="02070309020205020404" pitchFamily="49" charset="0"/>
              </a:rPr>
              <a:t>__</a:t>
            </a:r>
            <a:r>
              <a:rPr lang="ru-RU" dirty="0" err="1">
                <a:latin typeface="Courier New" panose="02070309020205020404" pitchFamily="49" charset="0"/>
                <a:cs typeface="Courier New" panose="02070309020205020404" pitchFamily="49" charset="0"/>
              </a:rPr>
              <a:t>init</a:t>
            </a:r>
            <a:r>
              <a:rPr lang="ru-RU" dirty="0">
                <a:latin typeface="Courier New" panose="02070309020205020404" pitchFamily="49" charset="0"/>
                <a:cs typeface="Courier New" panose="02070309020205020404" pitchFamily="49" charset="0"/>
              </a:rPr>
              <a:t>__</a:t>
            </a:r>
            <a:r>
              <a:rPr lang="ru-RU" dirty="0"/>
              <a:t>.</a:t>
            </a:r>
          </a:p>
          <a:p>
            <a:r>
              <a:rPr lang="ru-RU" dirty="0"/>
              <a:t>Первый параметр конструктора во всех случаях </a:t>
            </a:r>
            <a:r>
              <a:rPr lang="ru-RU" dirty="0" err="1">
                <a:latin typeface="Courier New" panose="02070309020205020404" pitchFamily="49" charset="0"/>
                <a:cs typeface="Courier New" panose="02070309020205020404" pitchFamily="49" charset="0"/>
              </a:rPr>
              <a:t>self</a:t>
            </a:r>
            <a:r>
              <a:rPr lang="ru-RU" dirty="0"/>
              <a:t> (ключевое слово, которое ссылается на сам класс).</a:t>
            </a:r>
          </a:p>
          <a:p>
            <a:r>
              <a:rPr lang="ru-RU" dirty="0"/>
              <a:t>Конструктор нужен для создания объекта.</a:t>
            </a:r>
          </a:p>
          <a:p>
            <a:r>
              <a:rPr lang="ru-RU" dirty="0"/>
              <a:t>Конструктор передает значения аргументов свойствам создаваемого объекта.</a:t>
            </a:r>
          </a:p>
          <a:p>
            <a:r>
              <a:rPr lang="ru-RU" dirty="0"/>
              <a:t>В одном классе всегда только один конструктор.</a:t>
            </a:r>
          </a:p>
          <a:p>
            <a:r>
              <a:rPr lang="ru-RU" dirty="0"/>
              <a:t>Если класс определяется не конструктором, </a:t>
            </a:r>
            <a:r>
              <a:rPr lang="ru-RU" dirty="0" err="1"/>
              <a:t>Python</a:t>
            </a:r>
            <a:r>
              <a:rPr lang="ru-RU" dirty="0"/>
              <a:t> предположит, что он наследует конструктор родительского класса.</a:t>
            </a:r>
          </a:p>
        </p:txBody>
      </p:sp>
    </p:spTree>
    <p:extLst>
      <p:ext uri="{BB962C8B-B14F-4D97-AF65-F5344CB8AC3E}">
        <p14:creationId xmlns:p14="http://schemas.microsoft.com/office/powerpoint/2010/main" val="521961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B8E885-A48A-4651-A41A-0062E7209E18}"/>
              </a:ext>
            </a:extLst>
          </p:cNvPr>
          <p:cNvSpPr>
            <a:spLocks noGrp="1"/>
          </p:cNvSpPr>
          <p:nvPr>
            <p:ph type="title"/>
          </p:nvPr>
        </p:nvSpPr>
        <p:spPr/>
        <p:txBody>
          <a:bodyPr/>
          <a:lstStyle/>
          <a:p>
            <a:r>
              <a:rPr lang="ru-RU" dirty="0"/>
              <a:t>Класс </a:t>
            </a:r>
            <a:r>
              <a:rPr lang="en-US" dirty="0"/>
              <a:t>Rectangle</a:t>
            </a:r>
            <a:endParaRPr lang="ru-RU" dirty="0"/>
          </a:p>
        </p:txBody>
      </p:sp>
      <p:pic>
        <p:nvPicPr>
          <p:cNvPr id="4" name="Рисунок 3">
            <a:extLst>
              <a:ext uri="{FF2B5EF4-FFF2-40B4-BE49-F238E27FC236}">
                <a16:creationId xmlns:a16="http://schemas.microsoft.com/office/drawing/2014/main" id="{2DB5500A-1F73-4A4E-A840-BFB783D38FEA}"/>
              </a:ext>
            </a:extLst>
          </p:cNvPr>
          <p:cNvPicPr>
            <a:picLocks noChangeAspect="1"/>
          </p:cNvPicPr>
          <p:nvPr/>
        </p:nvPicPr>
        <p:blipFill>
          <a:blip r:embed="rId2"/>
          <a:stretch>
            <a:fillRect/>
          </a:stretch>
        </p:blipFill>
        <p:spPr>
          <a:xfrm>
            <a:off x="1379219" y="1209674"/>
            <a:ext cx="6714963" cy="5130799"/>
          </a:xfrm>
          <a:prstGeom prst="rect">
            <a:avLst/>
          </a:prstGeom>
        </p:spPr>
      </p:pic>
    </p:spTree>
    <p:extLst>
      <p:ext uri="{BB962C8B-B14F-4D97-AF65-F5344CB8AC3E}">
        <p14:creationId xmlns:p14="http://schemas.microsoft.com/office/powerpoint/2010/main" val="2037973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EE9ADA-140E-44DA-8044-1F59EF58F17A}"/>
              </a:ext>
            </a:extLst>
          </p:cNvPr>
          <p:cNvSpPr>
            <a:spLocks noGrp="1"/>
          </p:cNvSpPr>
          <p:nvPr>
            <p:ph type="title"/>
          </p:nvPr>
        </p:nvSpPr>
        <p:spPr/>
        <p:txBody>
          <a:bodyPr/>
          <a:lstStyle/>
          <a:p>
            <a:r>
              <a:rPr lang="ru-RU" dirty="0"/>
              <a:t>Класс </a:t>
            </a:r>
            <a:r>
              <a:rPr lang="en-US" dirty="0"/>
              <a:t>Rectangle</a:t>
            </a:r>
            <a:endParaRPr lang="ru-RU" dirty="0"/>
          </a:p>
        </p:txBody>
      </p:sp>
      <p:pic>
        <p:nvPicPr>
          <p:cNvPr id="4" name="Рисунок 3">
            <a:extLst>
              <a:ext uri="{FF2B5EF4-FFF2-40B4-BE49-F238E27FC236}">
                <a16:creationId xmlns:a16="http://schemas.microsoft.com/office/drawing/2014/main" id="{30884CFE-144D-44FC-A04F-0BE0C2B2DE6F}"/>
              </a:ext>
            </a:extLst>
          </p:cNvPr>
          <p:cNvPicPr>
            <a:picLocks noChangeAspect="1"/>
          </p:cNvPicPr>
          <p:nvPr/>
        </p:nvPicPr>
        <p:blipFill>
          <a:blip r:embed="rId2"/>
          <a:stretch>
            <a:fillRect/>
          </a:stretch>
        </p:blipFill>
        <p:spPr>
          <a:xfrm>
            <a:off x="157797" y="905192"/>
            <a:ext cx="6494496" cy="4611688"/>
          </a:xfrm>
          <a:prstGeom prst="rect">
            <a:avLst/>
          </a:prstGeom>
        </p:spPr>
      </p:pic>
      <p:pic>
        <p:nvPicPr>
          <p:cNvPr id="5" name="Рисунок 4">
            <a:extLst>
              <a:ext uri="{FF2B5EF4-FFF2-40B4-BE49-F238E27FC236}">
                <a16:creationId xmlns:a16="http://schemas.microsoft.com/office/drawing/2014/main" id="{8182FF97-FE13-4622-8D8B-73D483E38373}"/>
              </a:ext>
            </a:extLst>
          </p:cNvPr>
          <p:cNvPicPr>
            <a:picLocks noChangeAspect="1"/>
          </p:cNvPicPr>
          <p:nvPr/>
        </p:nvPicPr>
        <p:blipFill>
          <a:blip r:embed="rId3"/>
          <a:stretch>
            <a:fillRect/>
          </a:stretch>
        </p:blipFill>
        <p:spPr>
          <a:xfrm>
            <a:off x="6738303" y="1058227"/>
            <a:ext cx="2247900" cy="2238375"/>
          </a:xfrm>
          <a:prstGeom prst="rect">
            <a:avLst/>
          </a:prstGeom>
        </p:spPr>
      </p:pic>
    </p:spTree>
    <p:extLst>
      <p:ext uri="{BB962C8B-B14F-4D97-AF65-F5344CB8AC3E}">
        <p14:creationId xmlns:p14="http://schemas.microsoft.com/office/powerpoint/2010/main" val="277986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A6539B-8968-44A7-8580-21B7E1F19CDB}"/>
              </a:ext>
            </a:extLst>
          </p:cNvPr>
          <p:cNvSpPr>
            <a:spLocks noGrp="1"/>
          </p:cNvSpPr>
          <p:nvPr>
            <p:ph type="title"/>
          </p:nvPr>
        </p:nvSpPr>
        <p:spPr/>
        <p:txBody>
          <a:bodyPr/>
          <a:lstStyle/>
          <a:p>
            <a:r>
              <a:rPr lang="ru-RU" dirty="0"/>
              <a:t>Технология ООП</a:t>
            </a:r>
          </a:p>
        </p:txBody>
      </p:sp>
      <p:sp>
        <p:nvSpPr>
          <p:cNvPr id="3" name="Объект 2">
            <a:extLst>
              <a:ext uri="{FF2B5EF4-FFF2-40B4-BE49-F238E27FC236}">
                <a16:creationId xmlns:a16="http://schemas.microsoft.com/office/drawing/2014/main" id="{F5C2AAFF-8143-4923-81A0-7178E38B619E}"/>
              </a:ext>
            </a:extLst>
          </p:cNvPr>
          <p:cNvSpPr>
            <a:spLocks noGrp="1"/>
          </p:cNvSpPr>
          <p:nvPr>
            <p:ph idx="1"/>
          </p:nvPr>
        </p:nvSpPr>
        <p:spPr/>
        <p:txBody>
          <a:bodyPr>
            <a:normAutofit/>
          </a:bodyPr>
          <a:lstStyle/>
          <a:p>
            <a:r>
              <a:rPr lang="ru-RU" dirty="0"/>
              <a:t>Базовым понятием объектно-ориентированного программирования является </a:t>
            </a:r>
            <a:r>
              <a:rPr lang="ru-RU" i="1" dirty="0"/>
              <a:t>объект</a:t>
            </a:r>
            <a:r>
              <a:rPr lang="ru-RU" dirty="0"/>
              <a:t>. Практически любой элемент решаемой задачи может быть представлен как объект. Например, собака, дерево, телефон. Иначе говоря, данный подход к программированию можно выразить следующим образом – </a:t>
            </a:r>
            <a:r>
              <a:rPr lang="ru-RU" u="sng" dirty="0"/>
              <a:t>всё является объектом</a:t>
            </a:r>
            <a:r>
              <a:rPr lang="ru-RU" dirty="0"/>
              <a:t>.</a:t>
            </a:r>
          </a:p>
          <a:p>
            <a:r>
              <a:rPr lang="ru-RU" i="1" dirty="0"/>
              <a:t>Объект можно определить как осязаемую сущность, которая четко проявляет свое поведение</a:t>
            </a:r>
            <a:r>
              <a:rPr lang="ru-RU" dirty="0"/>
              <a:t>. </a:t>
            </a:r>
          </a:p>
        </p:txBody>
      </p:sp>
    </p:spTree>
    <p:extLst>
      <p:ext uri="{BB962C8B-B14F-4D97-AF65-F5344CB8AC3E}">
        <p14:creationId xmlns:p14="http://schemas.microsoft.com/office/powerpoint/2010/main" val="2040954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5FF24048-94C7-4136-A3ED-7C33AF172022}"/>
              </a:ext>
            </a:extLst>
          </p:cNvPr>
          <p:cNvPicPr>
            <a:picLocks noChangeAspect="1"/>
          </p:cNvPicPr>
          <p:nvPr/>
        </p:nvPicPr>
        <p:blipFill>
          <a:blip r:embed="rId2"/>
          <a:stretch>
            <a:fillRect/>
          </a:stretch>
        </p:blipFill>
        <p:spPr>
          <a:xfrm>
            <a:off x="1952625" y="446406"/>
            <a:ext cx="7191375" cy="6134100"/>
          </a:xfrm>
          <a:prstGeom prst="rect">
            <a:avLst/>
          </a:prstGeom>
        </p:spPr>
      </p:pic>
      <p:sp>
        <p:nvSpPr>
          <p:cNvPr id="2" name="Заголовок 1">
            <a:extLst>
              <a:ext uri="{FF2B5EF4-FFF2-40B4-BE49-F238E27FC236}">
                <a16:creationId xmlns:a16="http://schemas.microsoft.com/office/drawing/2014/main" id="{6E142CD6-3F09-4B2E-9A08-6927D8788143}"/>
              </a:ext>
            </a:extLst>
          </p:cNvPr>
          <p:cNvSpPr>
            <a:spLocks noGrp="1"/>
          </p:cNvSpPr>
          <p:nvPr>
            <p:ph type="title"/>
          </p:nvPr>
        </p:nvSpPr>
        <p:spPr>
          <a:xfrm>
            <a:off x="497840" y="3260726"/>
            <a:ext cx="3606800" cy="2235834"/>
          </a:xfrm>
        </p:spPr>
        <p:txBody>
          <a:bodyPr>
            <a:normAutofit/>
          </a:bodyPr>
          <a:lstStyle/>
          <a:p>
            <a:r>
              <a:rPr lang="ru-RU" dirty="0"/>
              <a:t>Класс </a:t>
            </a:r>
            <a:r>
              <a:rPr lang="en-US" dirty="0"/>
              <a:t>Rectangle</a:t>
            </a:r>
            <a:endParaRPr lang="ru-RU" dirty="0"/>
          </a:p>
        </p:txBody>
      </p:sp>
    </p:spTree>
    <p:extLst>
      <p:ext uri="{BB962C8B-B14F-4D97-AF65-F5344CB8AC3E}">
        <p14:creationId xmlns:p14="http://schemas.microsoft.com/office/powerpoint/2010/main" val="1664805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CAF968-CA88-4834-82EE-F71161A5BAF4}"/>
              </a:ext>
            </a:extLst>
          </p:cNvPr>
          <p:cNvSpPr>
            <a:spLocks noGrp="1"/>
          </p:cNvSpPr>
          <p:nvPr>
            <p:ph type="title"/>
          </p:nvPr>
        </p:nvSpPr>
        <p:spPr/>
        <p:txBody>
          <a:bodyPr>
            <a:normAutofit fontScale="90000"/>
          </a:bodyPr>
          <a:lstStyle/>
          <a:p>
            <a:r>
              <a:rPr lang="ru-RU" dirty="0"/>
              <a:t>Конструктор с аргументами по умолчанию</a:t>
            </a:r>
          </a:p>
        </p:txBody>
      </p:sp>
      <p:sp>
        <p:nvSpPr>
          <p:cNvPr id="3" name="Объект 2">
            <a:extLst>
              <a:ext uri="{FF2B5EF4-FFF2-40B4-BE49-F238E27FC236}">
                <a16:creationId xmlns:a16="http://schemas.microsoft.com/office/drawing/2014/main" id="{0B37D2D0-610F-48C0-A636-CD8D101D16CE}"/>
              </a:ext>
            </a:extLst>
          </p:cNvPr>
          <p:cNvSpPr>
            <a:spLocks noGrp="1"/>
          </p:cNvSpPr>
          <p:nvPr>
            <p:ph idx="1"/>
          </p:nvPr>
        </p:nvSpPr>
        <p:spPr/>
        <p:txBody>
          <a:bodyPr/>
          <a:lstStyle/>
          <a:p>
            <a:r>
              <a:rPr lang="ru-RU" dirty="0"/>
              <a:t>В других языках программирования конструкторов может быть несколько. В </a:t>
            </a:r>
            <a:r>
              <a:rPr lang="ru-RU" dirty="0" err="1"/>
              <a:t>Python</a:t>
            </a:r>
            <a:r>
              <a:rPr lang="ru-RU" dirty="0"/>
              <a:t> </a:t>
            </a:r>
            <a:r>
              <a:rPr lang="en-US" dirty="0"/>
              <a:t>– </a:t>
            </a:r>
            <a:r>
              <a:rPr lang="ru-RU" dirty="0"/>
              <a:t> только один. Но этот язык разрешает задавать значение по умолчанию.</a:t>
            </a:r>
          </a:p>
          <a:p>
            <a:r>
              <a:rPr lang="ru-RU" dirty="0"/>
              <a:t>Все требуемые аргументы нужно указывать до аргументов со значениями по умолчанию.</a:t>
            </a:r>
          </a:p>
        </p:txBody>
      </p:sp>
    </p:spTree>
    <p:extLst>
      <p:ext uri="{BB962C8B-B14F-4D97-AF65-F5344CB8AC3E}">
        <p14:creationId xmlns:p14="http://schemas.microsoft.com/office/powerpoint/2010/main" val="3255662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CAF968-CA88-4834-82EE-F71161A5BAF4}"/>
              </a:ext>
            </a:extLst>
          </p:cNvPr>
          <p:cNvSpPr>
            <a:spLocks noGrp="1"/>
          </p:cNvSpPr>
          <p:nvPr>
            <p:ph type="title"/>
          </p:nvPr>
        </p:nvSpPr>
        <p:spPr/>
        <p:txBody>
          <a:bodyPr>
            <a:normAutofit fontScale="90000"/>
          </a:bodyPr>
          <a:lstStyle/>
          <a:p>
            <a:r>
              <a:rPr lang="ru-RU" dirty="0"/>
              <a:t>Конструктор с аргументами по умолчанию</a:t>
            </a:r>
          </a:p>
        </p:txBody>
      </p:sp>
      <p:pic>
        <p:nvPicPr>
          <p:cNvPr id="6" name="Рисунок 5">
            <a:extLst>
              <a:ext uri="{FF2B5EF4-FFF2-40B4-BE49-F238E27FC236}">
                <a16:creationId xmlns:a16="http://schemas.microsoft.com/office/drawing/2014/main" id="{5048DE7C-FFD1-4418-9610-91CD00A70C52}"/>
              </a:ext>
            </a:extLst>
          </p:cNvPr>
          <p:cNvPicPr>
            <a:picLocks noChangeAspect="1"/>
          </p:cNvPicPr>
          <p:nvPr/>
        </p:nvPicPr>
        <p:blipFill>
          <a:blip r:embed="rId2"/>
          <a:stretch>
            <a:fillRect/>
          </a:stretch>
        </p:blipFill>
        <p:spPr>
          <a:xfrm>
            <a:off x="628650" y="1303020"/>
            <a:ext cx="7957865" cy="3187700"/>
          </a:xfrm>
          <a:prstGeom prst="rect">
            <a:avLst/>
          </a:prstGeom>
        </p:spPr>
      </p:pic>
    </p:spTree>
    <p:extLst>
      <p:ext uri="{BB962C8B-B14F-4D97-AF65-F5344CB8AC3E}">
        <p14:creationId xmlns:p14="http://schemas.microsoft.com/office/powerpoint/2010/main" val="3233440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CAF968-CA88-4834-82EE-F71161A5BAF4}"/>
              </a:ext>
            </a:extLst>
          </p:cNvPr>
          <p:cNvSpPr>
            <a:spLocks noGrp="1"/>
          </p:cNvSpPr>
          <p:nvPr>
            <p:ph type="title"/>
          </p:nvPr>
        </p:nvSpPr>
        <p:spPr/>
        <p:txBody>
          <a:bodyPr>
            <a:normAutofit fontScale="90000"/>
          </a:bodyPr>
          <a:lstStyle/>
          <a:p>
            <a:r>
              <a:rPr lang="ru-RU" dirty="0"/>
              <a:t>Конструктор с аргументами по умолчанию</a:t>
            </a:r>
          </a:p>
        </p:txBody>
      </p:sp>
      <p:pic>
        <p:nvPicPr>
          <p:cNvPr id="6" name="Рисунок 5">
            <a:extLst>
              <a:ext uri="{FF2B5EF4-FFF2-40B4-BE49-F238E27FC236}">
                <a16:creationId xmlns:a16="http://schemas.microsoft.com/office/drawing/2014/main" id="{F7775EFD-FFBE-4A89-BB1D-0BBB061F901B}"/>
              </a:ext>
            </a:extLst>
          </p:cNvPr>
          <p:cNvPicPr>
            <a:picLocks noChangeAspect="1"/>
          </p:cNvPicPr>
          <p:nvPr/>
        </p:nvPicPr>
        <p:blipFill>
          <a:blip r:embed="rId2"/>
          <a:stretch>
            <a:fillRect/>
          </a:stretch>
        </p:blipFill>
        <p:spPr>
          <a:xfrm>
            <a:off x="628650" y="1385252"/>
            <a:ext cx="4481830" cy="3803810"/>
          </a:xfrm>
          <a:prstGeom prst="rect">
            <a:avLst/>
          </a:prstGeom>
        </p:spPr>
      </p:pic>
      <p:pic>
        <p:nvPicPr>
          <p:cNvPr id="7" name="Рисунок 6">
            <a:extLst>
              <a:ext uri="{FF2B5EF4-FFF2-40B4-BE49-F238E27FC236}">
                <a16:creationId xmlns:a16="http://schemas.microsoft.com/office/drawing/2014/main" id="{A108E798-0FF3-4344-8AEE-80987D558544}"/>
              </a:ext>
            </a:extLst>
          </p:cNvPr>
          <p:cNvPicPr>
            <a:picLocks noChangeAspect="1"/>
          </p:cNvPicPr>
          <p:nvPr/>
        </p:nvPicPr>
        <p:blipFill>
          <a:blip r:embed="rId3"/>
          <a:stretch>
            <a:fillRect/>
          </a:stretch>
        </p:blipFill>
        <p:spPr>
          <a:xfrm>
            <a:off x="5321617" y="1385252"/>
            <a:ext cx="2643823" cy="3788164"/>
          </a:xfrm>
          <a:prstGeom prst="rect">
            <a:avLst/>
          </a:prstGeom>
        </p:spPr>
      </p:pic>
    </p:spTree>
    <p:extLst>
      <p:ext uri="{BB962C8B-B14F-4D97-AF65-F5344CB8AC3E}">
        <p14:creationId xmlns:p14="http://schemas.microsoft.com/office/powerpoint/2010/main" val="2991415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DEE3D0-AE42-45FC-A648-DDA43842D6F6}"/>
              </a:ext>
            </a:extLst>
          </p:cNvPr>
          <p:cNvSpPr>
            <a:spLocks noGrp="1"/>
          </p:cNvSpPr>
          <p:nvPr>
            <p:ph type="title"/>
          </p:nvPr>
        </p:nvSpPr>
        <p:spPr/>
        <p:txBody>
          <a:bodyPr/>
          <a:lstStyle/>
          <a:p>
            <a:r>
              <a:rPr lang="ru-RU" dirty="0"/>
              <a:t>Сравнение объектов</a:t>
            </a:r>
          </a:p>
        </p:txBody>
      </p:sp>
      <p:sp>
        <p:nvSpPr>
          <p:cNvPr id="3" name="Объект 2">
            <a:extLst>
              <a:ext uri="{FF2B5EF4-FFF2-40B4-BE49-F238E27FC236}">
                <a16:creationId xmlns:a16="http://schemas.microsoft.com/office/drawing/2014/main" id="{E41C1063-E9E0-4DE9-B6B8-9C41BDCBD17F}"/>
              </a:ext>
            </a:extLst>
          </p:cNvPr>
          <p:cNvSpPr>
            <a:spLocks noGrp="1"/>
          </p:cNvSpPr>
          <p:nvPr>
            <p:ph idx="1"/>
          </p:nvPr>
        </p:nvSpPr>
        <p:spPr/>
        <p:txBody>
          <a:bodyPr>
            <a:normAutofit/>
          </a:bodyPr>
          <a:lstStyle/>
          <a:p>
            <a:r>
              <a:rPr lang="ru-RU" sz="2400" dirty="0"/>
              <a:t>Оператор </a:t>
            </a:r>
            <a:r>
              <a:rPr lang="ru-RU" sz="2400" dirty="0">
                <a:latin typeface="Courier New" panose="02070309020205020404" pitchFamily="49" charset="0"/>
                <a:cs typeface="Courier New" panose="02070309020205020404" pitchFamily="49" charset="0"/>
              </a:rPr>
              <a:t>==</a:t>
            </a:r>
            <a:r>
              <a:rPr lang="ru-RU" sz="2400" dirty="0"/>
              <a:t> нужен, чтобы узнать, ссылаются ли два объекта на одно и то же место в памяти. Он вернет </a:t>
            </a:r>
            <a:r>
              <a:rPr lang="ru-RU" sz="2400" dirty="0" err="1">
                <a:latin typeface="Courier New" panose="02070309020205020404" pitchFamily="49" charset="0"/>
                <a:cs typeface="Courier New" panose="02070309020205020404" pitchFamily="49" charset="0"/>
              </a:rPr>
              <a:t>True</a:t>
            </a:r>
            <a:r>
              <a:rPr lang="ru-RU" sz="2400" dirty="0"/>
              <a:t>, если это так. Оператор </a:t>
            </a:r>
            <a:r>
              <a:rPr lang="ru-RU" sz="2400" dirty="0">
                <a:latin typeface="Courier New" panose="02070309020205020404" pitchFamily="49" charset="0"/>
                <a:cs typeface="Courier New" panose="02070309020205020404" pitchFamily="49" charset="0"/>
              </a:rPr>
              <a:t>!=</a:t>
            </a:r>
            <a:r>
              <a:rPr lang="ru-RU" sz="2400" dirty="0"/>
              <a:t> вернет </a:t>
            </a:r>
            <a:r>
              <a:rPr lang="ru-RU" sz="2400" dirty="0" err="1">
                <a:latin typeface="Courier New" panose="02070309020205020404" pitchFamily="49" charset="0"/>
                <a:cs typeface="Courier New" panose="02070309020205020404" pitchFamily="49" charset="0"/>
              </a:rPr>
              <a:t>True</a:t>
            </a:r>
            <a:r>
              <a:rPr lang="ru-RU" sz="2400" dirty="0"/>
              <a:t>, если сравнить 2 объекта, которые ссылаются на разные места в памяти.</a:t>
            </a:r>
          </a:p>
        </p:txBody>
      </p:sp>
      <p:pic>
        <p:nvPicPr>
          <p:cNvPr id="4" name="Рисунок 3">
            <a:extLst>
              <a:ext uri="{FF2B5EF4-FFF2-40B4-BE49-F238E27FC236}">
                <a16:creationId xmlns:a16="http://schemas.microsoft.com/office/drawing/2014/main" id="{FFD84367-DC17-49F1-8505-9AA32AEBCED8}"/>
              </a:ext>
            </a:extLst>
          </p:cNvPr>
          <p:cNvPicPr>
            <a:picLocks noChangeAspect="1"/>
          </p:cNvPicPr>
          <p:nvPr/>
        </p:nvPicPr>
        <p:blipFill>
          <a:blip r:embed="rId2"/>
          <a:stretch>
            <a:fillRect/>
          </a:stretch>
        </p:blipFill>
        <p:spPr>
          <a:xfrm>
            <a:off x="2207237" y="2633662"/>
            <a:ext cx="4729526" cy="4082097"/>
          </a:xfrm>
          <a:prstGeom prst="rect">
            <a:avLst/>
          </a:prstGeom>
        </p:spPr>
      </p:pic>
    </p:spTree>
    <p:extLst>
      <p:ext uri="{BB962C8B-B14F-4D97-AF65-F5344CB8AC3E}">
        <p14:creationId xmlns:p14="http://schemas.microsoft.com/office/powerpoint/2010/main" val="298325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DEE3D0-AE42-45FC-A648-DDA43842D6F6}"/>
              </a:ext>
            </a:extLst>
          </p:cNvPr>
          <p:cNvSpPr>
            <a:spLocks noGrp="1"/>
          </p:cNvSpPr>
          <p:nvPr>
            <p:ph type="title"/>
          </p:nvPr>
        </p:nvSpPr>
        <p:spPr>
          <a:xfrm>
            <a:off x="628650" y="91440"/>
            <a:ext cx="7886700" cy="711199"/>
          </a:xfrm>
        </p:spPr>
        <p:txBody>
          <a:bodyPr/>
          <a:lstStyle/>
          <a:p>
            <a:r>
              <a:rPr lang="ru-RU" dirty="0"/>
              <a:t>Сравнение объектов</a:t>
            </a:r>
          </a:p>
        </p:txBody>
      </p:sp>
      <p:pic>
        <p:nvPicPr>
          <p:cNvPr id="10" name="Рисунок 9">
            <a:extLst>
              <a:ext uri="{FF2B5EF4-FFF2-40B4-BE49-F238E27FC236}">
                <a16:creationId xmlns:a16="http://schemas.microsoft.com/office/drawing/2014/main" id="{AF7FA344-A6F5-4F58-89C4-24B32577862C}"/>
              </a:ext>
            </a:extLst>
          </p:cNvPr>
          <p:cNvPicPr>
            <a:picLocks noChangeAspect="1"/>
          </p:cNvPicPr>
          <p:nvPr/>
        </p:nvPicPr>
        <p:blipFill>
          <a:blip r:embed="rId2"/>
          <a:stretch>
            <a:fillRect/>
          </a:stretch>
        </p:blipFill>
        <p:spPr>
          <a:xfrm>
            <a:off x="1239520" y="736329"/>
            <a:ext cx="5323840" cy="4821190"/>
          </a:xfrm>
          <a:prstGeom prst="rect">
            <a:avLst/>
          </a:prstGeom>
        </p:spPr>
      </p:pic>
      <p:pic>
        <p:nvPicPr>
          <p:cNvPr id="4" name="Рисунок 3">
            <a:extLst>
              <a:ext uri="{FF2B5EF4-FFF2-40B4-BE49-F238E27FC236}">
                <a16:creationId xmlns:a16="http://schemas.microsoft.com/office/drawing/2014/main" id="{FFD84367-DC17-49F1-8505-9AA32AEBCED8}"/>
              </a:ext>
            </a:extLst>
          </p:cNvPr>
          <p:cNvPicPr>
            <a:picLocks noChangeAspect="1"/>
          </p:cNvPicPr>
          <p:nvPr/>
        </p:nvPicPr>
        <p:blipFill>
          <a:blip r:embed="rId3"/>
          <a:stretch>
            <a:fillRect/>
          </a:stretch>
        </p:blipFill>
        <p:spPr>
          <a:xfrm>
            <a:off x="4145280" y="3429000"/>
            <a:ext cx="3972847" cy="3429000"/>
          </a:xfrm>
          <a:prstGeom prst="rect">
            <a:avLst/>
          </a:prstGeom>
        </p:spPr>
      </p:pic>
    </p:spTree>
    <p:extLst>
      <p:ext uri="{BB962C8B-B14F-4D97-AF65-F5344CB8AC3E}">
        <p14:creationId xmlns:p14="http://schemas.microsoft.com/office/powerpoint/2010/main" val="2241265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0EC073-8F06-43D7-8A29-E7D39D78DAAF}"/>
              </a:ext>
            </a:extLst>
          </p:cNvPr>
          <p:cNvSpPr>
            <a:spLocks noGrp="1"/>
          </p:cNvSpPr>
          <p:nvPr>
            <p:ph type="title"/>
          </p:nvPr>
        </p:nvSpPr>
        <p:spPr/>
        <p:txBody>
          <a:bodyPr/>
          <a:lstStyle/>
          <a:p>
            <a:r>
              <a:rPr lang="ru-RU" dirty="0"/>
              <a:t>Атрибуты</a:t>
            </a:r>
          </a:p>
        </p:txBody>
      </p:sp>
      <p:sp>
        <p:nvSpPr>
          <p:cNvPr id="3" name="Объект 2">
            <a:extLst>
              <a:ext uri="{FF2B5EF4-FFF2-40B4-BE49-F238E27FC236}">
                <a16:creationId xmlns:a16="http://schemas.microsoft.com/office/drawing/2014/main" id="{9CA87BEA-3B62-4233-9857-F45A0E8BAFF6}"/>
              </a:ext>
            </a:extLst>
          </p:cNvPr>
          <p:cNvSpPr>
            <a:spLocks noGrp="1"/>
          </p:cNvSpPr>
          <p:nvPr>
            <p:ph idx="1"/>
          </p:nvPr>
        </p:nvSpPr>
        <p:spPr/>
        <p:txBody>
          <a:bodyPr/>
          <a:lstStyle/>
          <a:p>
            <a:r>
              <a:rPr lang="ru-RU" dirty="0"/>
              <a:t>В </a:t>
            </a:r>
            <a:r>
              <a:rPr lang="ru-RU" dirty="0" err="1"/>
              <a:t>Python</a:t>
            </a:r>
            <a:r>
              <a:rPr lang="ru-RU" dirty="0"/>
              <a:t> есть два похожих понятия, которые на самом деле отличаются:</a:t>
            </a:r>
            <a:endParaRPr lang="en-US" dirty="0"/>
          </a:p>
          <a:p>
            <a:endParaRPr lang="ru-RU" sz="1000" dirty="0"/>
          </a:p>
          <a:p>
            <a:pPr lvl="1"/>
            <a:r>
              <a:rPr lang="ru-RU" b="1" dirty="0">
                <a:solidFill>
                  <a:srgbClr val="FF0000"/>
                </a:solidFill>
              </a:rPr>
              <a:t>Атрибуты</a:t>
            </a:r>
          </a:p>
          <a:p>
            <a:pPr lvl="1"/>
            <a:r>
              <a:rPr lang="ru-RU" b="1" dirty="0">
                <a:solidFill>
                  <a:srgbClr val="FF0000"/>
                </a:solidFill>
              </a:rPr>
              <a:t>Переменные класса</a:t>
            </a:r>
            <a:endParaRPr lang="en-US" b="1" dirty="0">
              <a:solidFill>
                <a:srgbClr val="FF0000"/>
              </a:solidFill>
            </a:endParaRPr>
          </a:p>
          <a:p>
            <a:pPr marL="228600" lvl="1">
              <a:spcBef>
                <a:spcPts val="1000"/>
              </a:spcBef>
            </a:pPr>
            <a:endParaRPr lang="en-US" sz="2800" dirty="0"/>
          </a:p>
          <a:p>
            <a:pPr marL="228600" lvl="1">
              <a:spcBef>
                <a:spcPts val="1000"/>
              </a:spcBef>
            </a:pPr>
            <a:r>
              <a:rPr lang="ru-RU" sz="2800" dirty="0"/>
              <a:t>Объекты, созданные одним и тем же классом, будут занимать разные места в памяти, а их атрибуты с «одинаковыми именами»</a:t>
            </a:r>
            <a:r>
              <a:rPr lang="en-US" sz="2800" dirty="0"/>
              <a:t> -</a:t>
            </a:r>
            <a:r>
              <a:rPr lang="ru-RU" sz="2800" dirty="0"/>
              <a:t> ссылаться на разные адреса.</a:t>
            </a:r>
            <a:endParaRPr lang="en-US" sz="2800" dirty="0"/>
          </a:p>
        </p:txBody>
      </p:sp>
    </p:spTree>
    <p:extLst>
      <p:ext uri="{BB962C8B-B14F-4D97-AF65-F5344CB8AC3E}">
        <p14:creationId xmlns:p14="http://schemas.microsoft.com/office/powerpoint/2010/main" val="1471305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37A1E7-AEB6-478C-89AF-95F6208CA1BC}"/>
              </a:ext>
            </a:extLst>
          </p:cNvPr>
          <p:cNvSpPr>
            <a:spLocks noGrp="1"/>
          </p:cNvSpPr>
          <p:nvPr>
            <p:ph type="title"/>
          </p:nvPr>
        </p:nvSpPr>
        <p:spPr/>
        <p:txBody>
          <a:bodyPr/>
          <a:lstStyle/>
          <a:p>
            <a:r>
              <a:rPr lang="ru-RU" dirty="0"/>
              <a:t>Атрибуты</a:t>
            </a:r>
          </a:p>
        </p:txBody>
      </p:sp>
      <p:pic>
        <p:nvPicPr>
          <p:cNvPr id="5" name="Рисунок 4">
            <a:extLst>
              <a:ext uri="{FF2B5EF4-FFF2-40B4-BE49-F238E27FC236}">
                <a16:creationId xmlns:a16="http://schemas.microsoft.com/office/drawing/2014/main" id="{83F8EBB9-54DF-4B2A-8038-44BF76FA4AD3}"/>
              </a:ext>
            </a:extLst>
          </p:cNvPr>
          <p:cNvPicPr>
            <a:picLocks noChangeAspect="1"/>
          </p:cNvPicPr>
          <p:nvPr/>
        </p:nvPicPr>
        <p:blipFill>
          <a:blip r:embed="rId2"/>
          <a:stretch>
            <a:fillRect/>
          </a:stretch>
        </p:blipFill>
        <p:spPr>
          <a:xfrm>
            <a:off x="0" y="1515816"/>
            <a:ext cx="9144000" cy="3054208"/>
          </a:xfrm>
          <a:prstGeom prst="rect">
            <a:avLst/>
          </a:prstGeom>
        </p:spPr>
      </p:pic>
    </p:spTree>
    <p:extLst>
      <p:ext uri="{BB962C8B-B14F-4D97-AF65-F5344CB8AC3E}">
        <p14:creationId xmlns:p14="http://schemas.microsoft.com/office/powerpoint/2010/main" val="3720804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69A4EBF2-A877-4FDF-9B64-6D37E2413704}"/>
              </a:ext>
            </a:extLst>
          </p:cNvPr>
          <p:cNvPicPr>
            <a:picLocks noChangeAspect="1"/>
          </p:cNvPicPr>
          <p:nvPr/>
        </p:nvPicPr>
        <p:blipFill>
          <a:blip r:embed="rId2"/>
          <a:stretch>
            <a:fillRect/>
          </a:stretch>
        </p:blipFill>
        <p:spPr>
          <a:xfrm>
            <a:off x="410846" y="3622673"/>
            <a:ext cx="7019925" cy="3076575"/>
          </a:xfrm>
          <a:prstGeom prst="rect">
            <a:avLst/>
          </a:prstGeom>
        </p:spPr>
      </p:pic>
      <p:sp>
        <p:nvSpPr>
          <p:cNvPr id="2" name="Заголовок 1">
            <a:extLst>
              <a:ext uri="{FF2B5EF4-FFF2-40B4-BE49-F238E27FC236}">
                <a16:creationId xmlns:a16="http://schemas.microsoft.com/office/drawing/2014/main" id="{4F8D5AD5-3C7E-44B7-BB73-80B685DB342A}"/>
              </a:ext>
            </a:extLst>
          </p:cNvPr>
          <p:cNvSpPr>
            <a:spLocks noGrp="1"/>
          </p:cNvSpPr>
          <p:nvPr>
            <p:ph type="title"/>
          </p:nvPr>
        </p:nvSpPr>
        <p:spPr>
          <a:xfrm>
            <a:off x="628650" y="158752"/>
            <a:ext cx="7886700" cy="711199"/>
          </a:xfrm>
        </p:spPr>
        <p:txBody>
          <a:bodyPr/>
          <a:lstStyle/>
          <a:p>
            <a:r>
              <a:rPr lang="ru-RU" dirty="0"/>
              <a:t>Атрибуты</a:t>
            </a:r>
          </a:p>
        </p:txBody>
      </p:sp>
      <p:sp>
        <p:nvSpPr>
          <p:cNvPr id="3" name="Объект 2">
            <a:extLst>
              <a:ext uri="{FF2B5EF4-FFF2-40B4-BE49-F238E27FC236}">
                <a16:creationId xmlns:a16="http://schemas.microsoft.com/office/drawing/2014/main" id="{8BB05150-8D4F-4C5A-BF4B-48CCF1EF8CEE}"/>
              </a:ext>
            </a:extLst>
          </p:cNvPr>
          <p:cNvSpPr>
            <a:spLocks noGrp="1"/>
          </p:cNvSpPr>
          <p:nvPr>
            <p:ph idx="1"/>
          </p:nvPr>
        </p:nvSpPr>
        <p:spPr>
          <a:xfrm>
            <a:off x="628650" y="805655"/>
            <a:ext cx="7886700" cy="4891088"/>
          </a:xfrm>
        </p:spPr>
        <p:txBody>
          <a:bodyPr/>
          <a:lstStyle/>
          <a:p>
            <a:r>
              <a:rPr lang="ru-RU" dirty="0" err="1"/>
              <a:t>Python</a:t>
            </a:r>
            <a:r>
              <a:rPr lang="ru-RU" dirty="0"/>
              <a:t> умеет создавать новые атрибуты для уже существующих объектов.</a:t>
            </a:r>
          </a:p>
        </p:txBody>
      </p:sp>
      <p:pic>
        <p:nvPicPr>
          <p:cNvPr id="9" name="Рисунок 8">
            <a:extLst>
              <a:ext uri="{FF2B5EF4-FFF2-40B4-BE49-F238E27FC236}">
                <a16:creationId xmlns:a16="http://schemas.microsoft.com/office/drawing/2014/main" id="{3C89BC51-CC71-4163-BA02-581D2C8358ED}"/>
              </a:ext>
            </a:extLst>
          </p:cNvPr>
          <p:cNvPicPr>
            <a:picLocks noChangeAspect="1"/>
          </p:cNvPicPr>
          <p:nvPr/>
        </p:nvPicPr>
        <p:blipFill>
          <a:blip r:embed="rId3"/>
          <a:stretch>
            <a:fillRect/>
          </a:stretch>
        </p:blipFill>
        <p:spPr>
          <a:xfrm>
            <a:off x="3464559" y="1577801"/>
            <a:ext cx="5593715" cy="4765845"/>
          </a:xfrm>
          <a:prstGeom prst="rect">
            <a:avLst/>
          </a:prstGeom>
        </p:spPr>
      </p:pic>
    </p:spTree>
    <p:extLst>
      <p:ext uri="{BB962C8B-B14F-4D97-AF65-F5344CB8AC3E}">
        <p14:creationId xmlns:p14="http://schemas.microsoft.com/office/powerpoint/2010/main" val="1632530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71E079-FE3A-4438-8B58-EF803DACBE5F}"/>
              </a:ext>
            </a:extLst>
          </p:cNvPr>
          <p:cNvSpPr>
            <a:spLocks noGrp="1"/>
          </p:cNvSpPr>
          <p:nvPr>
            <p:ph type="title"/>
          </p:nvPr>
        </p:nvSpPr>
        <p:spPr>
          <a:xfrm>
            <a:off x="628650" y="263526"/>
            <a:ext cx="7886700" cy="711199"/>
          </a:xfrm>
        </p:spPr>
        <p:txBody>
          <a:bodyPr>
            <a:normAutofit fontScale="90000"/>
          </a:bodyPr>
          <a:lstStyle/>
          <a:p>
            <a:r>
              <a:rPr lang="ru-RU" dirty="0"/>
              <a:t>Встроенные функции для доступа к </a:t>
            </a:r>
            <a:r>
              <a:rPr lang="ru-RU" dirty="0" err="1"/>
              <a:t>аттрибутам</a:t>
            </a:r>
            <a:endParaRPr lang="ru-RU" dirty="0"/>
          </a:p>
        </p:txBody>
      </p:sp>
      <p:graphicFrame>
        <p:nvGraphicFramePr>
          <p:cNvPr id="4" name="Объект 3">
            <a:extLst>
              <a:ext uri="{FF2B5EF4-FFF2-40B4-BE49-F238E27FC236}">
                <a16:creationId xmlns:a16="http://schemas.microsoft.com/office/drawing/2014/main" id="{60C16303-9FCD-4345-A741-2F961A815BBF}"/>
              </a:ext>
            </a:extLst>
          </p:cNvPr>
          <p:cNvGraphicFramePr>
            <a:graphicFrameLocks noGrp="1"/>
          </p:cNvGraphicFramePr>
          <p:nvPr>
            <p:ph idx="1"/>
            <p:extLst>
              <p:ext uri="{D42A27DB-BD31-4B8C-83A1-F6EECF244321}">
                <p14:modId xmlns:p14="http://schemas.microsoft.com/office/powerpoint/2010/main" val="3943129717"/>
              </p:ext>
            </p:extLst>
          </p:nvPr>
        </p:nvGraphicFramePr>
        <p:xfrm>
          <a:off x="713740" y="1539398"/>
          <a:ext cx="7170420" cy="4495641"/>
        </p:xfrm>
        <a:graphic>
          <a:graphicData uri="http://schemas.openxmlformats.org/drawingml/2006/table">
            <a:tbl>
              <a:tblPr firstRow="1">
                <a:tableStyleId>{5A111915-BE36-4E01-A7E5-04B1672EAD32}</a:tableStyleId>
              </a:tblPr>
              <a:tblGrid>
                <a:gridCol w="3307645">
                  <a:extLst>
                    <a:ext uri="{9D8B030D-6E8A-4147-A177-3AD203B41FA5}">
                      <a16:colId xmlns:a16="http://schemas.microsoft.com/office/drawing/2014/main" val="1891346394"/>
                    </a:ext>
                  </a:extLst>
                </a:gridCol>
                <a:gridCol w="3862775">
                  <a:extLst>
                    <a:ext uri="{9D8B030D-6E8A-4147-A177-3AD203B41FA5}">
                      <a16:colId xmlns:a16="http://schemas.microsoft.com/office/drawing/2014/main" val="3008228369"/>
                    </a:ext>
                  </a:extLst>
                </a:gridCol>
              </a:tblGrid>
              <a:tr h="374637">
                <a:tc>
                  <a:txBody>
                    <a:bodyPr/>
                    <a:lstStyle/>
                    <a:p>
                      <a:pPr algn="ctr" fontAlgn="ctr"/>
                      <a:r>
                        <a:rPr lang="ru-RU" sz="2000" u="none" strike="noStrike" dirty="0">
                          <a:effectLst/>
                        </a:rPr>
                        <a:t>Функция</a:t>
                      </a:r>
                      <a:endParaRPr lang="ru-RU"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ru-RU" sz="2000" u="none" strike="noStrike" dirty="0">
                          <a:effectLst/>
                        </a:rPr>
                        <a:t>Описание</a:t>
                      </a:r>
                      <a:endParaRPr lang="ru-RU" sz="20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39701036"/>
                  </a:ext>
                </a:extLst>
              </a:tr>
              <a:tr h="1498547">
                <a:tc>
                  <a:txBody>
                    <a:bodyPr/>
                    <a:lstStyle/>
                    <a:p>
                      <a:pPr algn="l" fontAlgn="ctr"/>
                      <a:r>
                        <a:rPr lang="en-US" sz="2000" u="none" strike="noStrike" dirty="0" err="1">
                          <a:effectLst/>
                        </a:rPr>
                        <a:t>getattr</a:t>
                      </a:r>
                      <a:r>
                        <a:rPr lang="en-US" sz="2000" u="none" strike="noStrike" dirty="0">
                          <a:effectLst/>
                        </a:rPr>
                        <a:t> (obj, name[,default])</a:t>
                      </a:r>
                      <a:endParaRPr lang="en-US"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ru-RU" sz="2000" u="none" strike="noStrike" dirty="0">
                          <a:effectLst/>
                        </a:rPr>
                        <a:t>Возвращает значение атрибута или значение по умолчанию, если первое не было указано</a:t>
                      </a:r>
                      <a:endParaRPr lang="ru-RU" sz="20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49967325"/>
                  </a:ext>
                </a:extLst>
              </a:tr>
              <a:tr h="1123910">
                <a:tc>
                  <a:txBody>
                    <a:bodyPr/>
                    <a:lstStyle/>
                    <a:p>
                      <a:pPr algn="l" fontAlgn="ctr"/>
                      <a:r>
                        <a:rPr lang="en-US" sz="2000" u="none" strike="noStrike">
                          <a:effectLst/>
                        </a:rPr>
                        <a:t>hasattr (obj, name)</a:t>
                      </a:r>
                      <a:endParaRPr lang="en-US" sz="20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ru-RU" sz="2000" u="none" strike="noStrike">
                          <a:effectLst/>
                        </a:rPr>
                        <a:t>Проверяет атрибут объекта — был ли он передан аргументом «name»</a:t>
                      </a:r>
                      <a:endParaRPr lang="ru-RU"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9337327"/>
                  </a:ext>
                </a:extLst>
              </a:tr>
              <a:tr h="1123910">
                <a:tc>
                  <a:txBody>
                    <a:bodyPr/>
                    <a:lstStyle/>
                    <a:p>
                      <a:pPr algn="l" fontAlgn="ctr"/>
                      <a:r>
                        <a:rPr lang="en-US" sz="2000" u="none" strike="noStrike">
                          <a:effectLst/>
                        </a:rPr>
                        <a:t>setattr (obj, name, value)</a:t>
                      </a:r>
                      <a:endParaRPr lang="en-US" sz="20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ru-RU" sz="2000" u="none" strike="noStrike">
                          <a:effectLst/>
                        </a:rPr>
                        <a:t>Задает значение атрибута. Если атрибута не существует, создает его</a:t>
                      </a:r>
                      <a:endParaRPr lang="ru-RU"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12188064"/>
                  </a:ext>
                </a:extLst>
              </a:tr>
              <a:tr h="374637">
                <a:tc>
                  <a:txBody>
                    <a:bodyPr/>
                    <a:lstStyle/>
                    <a:p>
                      <a:pPr algn="l" fontAlgn="ctr"/>
                      <a:r>
                        <a:rPr lang="en-US" sz="2000" u="none" strike="noStrike" dirty="0" err="1">
                          <a:effectLst/>
                        </a:rPr>
                        <a:t>delattr</a:t>
                      </a:r>
                      <a:r>
                        <a:rPr lang="en-US" sz="2000" u="none" strike="noStrike" dirty="0">
                          <a:effectLst/>
                        </a:rPr>
                        <a:t> (obj, name)</a:t>
                      </a:r>
                      <a:endParaRPr lang="en-US"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ru-RU" sz="2000" u="none" strike="noStrike" dirty="0">
                          <a:effectLst/>
                        </a:rPr>
                        <a:t>Удаляет атрибут</a:t>
                      </a:r>
                      <a:endParaRPr lang="ru-RU" sz="20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46407543"/>
                  </a:ext>
                </a:extLst>
              </a:tr>
            </a:tbl>
          </a:graphicData>
        </a:graphic>
      </p:graphicFrame>
    </p:spTree>
    <p:extLst>
      <p:ext uri="{BB962C8B-B14F-4D97-AF65-F5344CB8AC3E}">
        <p14:creationId xmlns:p14="http://schemas.microsoft.com/office/powerpoint/2010/main" val="150482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35C2A9-E59C-40B4-BD0D-E51D26494B56}"/>
              </a:ext>
            </a:extLst>
          </p:cNvPr>
          <p:cNvSpPr>
            <a:spLocks noGrp="1"/>
          </p:cNvSpPr>
          <p:nvPr>
            <p:ph type="title"/>
          </p:nvPr>
        </p:nvSpPr>
        <p:spPr/>
        <p:txBody>
          <a:bodyPr/>
          <a:lstStyle/>
          <a:p>
            <a:r>
              <a:rPr lang="ru-RU" dirty="0"/>
              <a:t>Принципы ООП</a:t>
            </a:r>
          </a:p>
        </p:txBody>
      </p:sp>
      <p:sp>
        <p:nvSpPr>
          <p:cNvPr id="3" name="Объект 2">
            <a:extLst>
              <a:ext uri="{FF2B5EF4-FFF2-40B4-BE49-F238E27FC236}">
                <a16:creationId xmlns:a16="http://schemas.microsoft.com/office/drawing/2014/main" id="{37E6D517-73EC-4CFF-9B6D-6422879C1A17}"/>
              </a:ext>
            </a:extLst>
          </p:cNvPr>
          <p:cNvSpPr>
            <a:spLocks noGrp="1"/>
          </p:cNvSpPr>
          <p:nvPr>
            <p:ph idx="1"/>
          </p:nvPr>
        </p:nvSpPr>
        <p:spPr/>
        <p:txBody>
          <a:bodyPr>
            <a:normAutofit fontScale="85000" lnSpcReduction="20000"/>
          </a:bodyPr>
          <a:lstStyle/>
          <a:p>
            <a:pPr>
              <a:lnSpc>
                <a:spcPct val="150000"/>
              </a:lnSpc>
            </a:pPr>
            <a:r>
              <a:rPr lang="ru-RU" dirty="0"/>
              <a:t>Абстрагирование</a:t>
            </a:r>
          </a:p>
          <a:p>
            <a:pPr>
              <a:lnSpc>
                <a:spcPct val="150000"/>
              </a:lnSpc>
            </a:pPr>
            <a:r>
              <a:rPr lang="ru-RU" dirty="0"/>
              <a:t>Ограничение доступа (инкапсуляция)</a:t>
            </a:r>
          </a:p>
          <a:p>
            <a:pPr>
              <a:lnSpc>
                <a:spcPct val="150000"/>
              </a:lnSpc>
            </a:pPr>
            <a:r>
              <a:rPr lang="ru-RU" dirty="0"/>
              <a:t>Модульность</a:t>
            </a:r>
          </a:p>
          <a:p>
            <a:pPr>
              <a:lnSpc>
                <a:spcPct val="150000"/>
              </a:lnSpc>
            </a:pPr>
            <a:r>
              <a:rPr lang="ru-RU" dirty="0"/>
              <a:t>Иерархичность</a:t>
            </a:r>
            <a:endParaRPr lang="en-US" dirty="0"/>
          </a:p>
          <a:p>
            <a:pPr>
              <a:lnSpc>
                <a:spcPct val="150000"/>
              </a:lnSpc>
            </a:pPr>
            <a:r>
              <a:rPr lang="ru-RU" dirty="0"/>
              <a:t>Полиморфизм</a:t>
            </a:r>
          </a:p>
          <a:p>
            <a:pPr>
              <a:lnSpc>
                <a:spcPct val="150000"/>
              </a:lnSpc>
            </a:pPr>
            <a:r>
              <a:rPr lang="ru-RU" dirty="0"/>
              <a:t>Типизация</a:t>
            </a:r>
          </a:p>
          <a:p>
            <a:pPr>
              <a:lnSpc>
                <a:spcPct val="150000"/>
              </a:lnSpc>
            </a:pPr>
            <a:r>
              <a:rPr lang="ru-RU" dirty="0"/>
              <a:t>Параллелизм</a:t>
            </a:r>
          </a:p>
          <a:p>
            <a:pPr>
              <a:lnSpc>
                <a:spcPct val="150000"/>
              </a:lnSpc>
            </a:pPr>
            <a:r>
              <a:rPr lang="ru-RU" dirty="0"/>
              <a:t>Устойчивость (сохраняемость)</a:t>
            </a:r>
          </a:p>
        </p:txBody>
      </p:sp>
    </p:spTree>
    <p:extLst>
      <p:ext uri="{BB962C8B-B14F-4D97-AF65-F5344CB8AC3E}">
        <p14:creationId xmlns:p14="http://schemas.microsoft.com/office/powerpoint/2010/main" val="1071109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054D41-223E-40A5-9229-C8D48CDE7741}"/>
              </a:ext>
            </a:extLst>
          </p:cNvPr>
          <p:cNvSpPr>
            <a:spLocks noGrp="1"/>
          </p:cNvSpPr>
          <p:nvPr>
            <p:ph type="title"/>
          </p:nvPr>
        </p:nvSpPr>
        <p:spPr/>
        <p:txBody>
          <a:bodyPr/>
          <a:lstStyle/>
          <a:p>
            <a:r>
              <a:rPr lang="ru-RU" dirty="0"/>
              <a:t>Встроенные атрибуты класса</a:t>
            </a:r>
          </a:p>
        </p:txBody>
      </p:sp>
      <p:graphicFrame>
        <p:nvGraphicFramePr>
          <p:cNvPr id="4" name="Объект 3">
            <a:extLst>
              <a:ext uri="{FF2B5EF4-FFF2-40B4-BE49-F238E27FC236}">
                <a16:creationId xmlns:a16="http://schemas.microsoft.com/office/drawing/2014/main" id="{C4C80118-562A-44D9-9BB6-7394A3FA8F22}"/>
              </a:ext>
            </a:extLst>
          </p:cNvPr>
          <p:cNvGraphicFramePr>
            <a:graphicFrameLocks noGrp="1"/>
          </p:cNvGraphicFramePr>
          <p:nvPr>
            <p:ph idx="1"/>
            <p:extLst>
              <p:ext uri="{D42A27DB-BD31-4B8C-83A1-F6EECF244321}">
                <p14:modId xmlns:p14="http://schemas.microsoft.com/office/powerpoint/2010/main" val="3586415714"/>
              </p:ext>
            </p:extLst>
          </p:nvPr>
        </p:nvGraphicFramePr>
        <p:xfrm>
          <a:off x="628650" y="995680"/>
          <a:ext cx="8149590" cy="5497194"/>
        </p:xfrm>
        <a:graphic>
          <a:graphicData uri="http://schemas.openxmlformats.org/drawingml/2006/table">
            <a:tbl>
              <a:tblPr firstRow="1">
                <a:tableStyleId>{5A111915-BE36-4E01-A7E5-04B1672EAD32}</a:tableStyleId>
              </a:tblPr>
              <a:tblGrid>
                <a:gridCol w="2358390">
                  <a:extLst>
                    <a:ext uri="{9D8B030D-6E8A-4147-A177-3AD203B41FA5}">
                      <a16:colId xmlns:a16="http://schemas.microsoft.com/office/drawing/2014/main" val="554281872"/>
                    </a:ext>
                  </a:extLst>
                </a:gridCol>
                <a:gridCol w="5791200">
                  <a:extLst>
                    <a:ext uri="{9D8B030D-6E8A-4147-A177-3AD203B41FA5}">
                      <a16:colId xmlns:a16="http://schemas.microsoft.com/office/drawing/2014/main" val="3731577452"/>
                    </a:ext>
                  </a:extLst>
                </a:gridCol>
              </a:tblGrid>
              <a:tr h="542857">
                <a:tc>
                  <a:txBody>
                    <a:bodyPr/>
                    <a:lstStyle/>
                    <a:p>
                      <a:pPr algn="ctr" fontAlgn="ctr"/>
                      <a:r>
                        <a:rPr lang="ru-RU" sz="2000" u="none" strike="noStrike" dirty="0">
                          <a:effectLst/>
                        </a:rPr>
                        <a:t>Атрибут</a:t>
                      </a:r>
                      <a:endParaRPr lang="ru-RU" sz="2000" b="1" i="0" u="none" strike="noStrike" dirty="0">
                        <a:solidFill>
                          <a:srgbClr val="222222"/>
                        </a:solidFill>
                        <a:effectLst/>
                        <a:latin typeface="Verdana" panose="020B0604030504040204" pitchFamily="34" charset="0"/>
                      </a:endParaRPr>
                    </a:p>
                  </a:txBody>
                  <a:tcPr marL="6350" marR="6350" marT="6350" marB="0" anchor="ctr"/>
                </a:tc>
                <a:tc>
                  <a:txBody>
                    <a:bodyPr/>
                    <a:lstStyle/>
                    <a:p>
                      <a:pPr algn="ctr" fontAlgn="ctr"/>
                      <a:r>
                        <a:rPr lang="ru-RU" sz="2000" u="none" strike="noStrike" dirty="0">
                          <a:effectLst/>
                        </a:rPr>
                        <a:t>Описание</a:t>
                      </a:r>
                      <a:endParaRPr lang="ru-RU" sz="2000" b="1" i="0" u="none" strike="noStrike" dirty="0">
                        <a:solidFill>
                          <a:srgbClr val="222222"/>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274240346"/>
                  </a:ext>
                </a:extLst>
              </a:tr>
              <a:tr h="741905">
                <a:tc>
                  <a:txBody>
                    <a:bodyPr/>
                    <a:lstStyle/>
                    <a:p>
                      <a:pPr algn="l" fontAlgn="ctr"/>
                      <a:r>
                        <a:rPr lang="en-US" sz="2000" u="none" strike="noStrike">
                          <a:effectLst/>
                        </a:rPr>
                        <a:t>__dict__</a:t>
                      </a:r>
                      <a:endParaRPr lang="en-US" sz="2000" b="0" i="0" u="none" strike="noStrike">
                        <a:solidFill>
                          <a:srgbClr val="222222"/>
                        </a:solidFill>
                        <a:effectLst/>
                        <a:latin typeface="Lucida Sans Typewriter" panose="020B0509030504030204" pitchFamily="49" charset="0"/>
                      </a:endParaRPr>
                    </a:p>
                  </a:txBody>
                  <a:tcPr marL="6350" marR="6350" marT="6350" marB="0" anchor="ctr"/>
                </a:tc>
                <a:tc>
                  <a:txBody>
                    <a:bodyPr/>
                    <a:lstStyle/>
                    <a:p>
                      <a:pPr algn="l" fontAlgn="ctr"/>
                      <a:r>
                        <a:rPr lang="ru-RU" sz="2000" u="none" strike="noStrike">
                          <a:effectLst/>
                        </a:rPr>
                        <a:t>Предоставляет данные о классе коротко и доступно, в виде словаря</a:t>
                      </a:r>
                      <a:endParaRPr lang="ru-RU" sz="2000" b="0" i="0" u="none" strike="noStrike">
                        <a:solidFill>
                          <a:srgbClr val="222222"/>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142935564"/>
                  </a:ext>
                </a:extLst>
              </a:tr>
              <a:tr h="1248570">
                <a:tc>
                  <a:txBody>
                    <a:bodyPr/>
                    <a:lstStyle/>
                    <a:p>
                      <a:pPr algn="l" fontAlgn="ctr"/>
                      <a:r>
                        <a:rPr lang="en-US" sz="2000" u="none" strike="noStrike">
                          <a:effectLst/>
                        </a:rPr>
                        <a:t>__doc__</a:t>
                      </a:r>
                      <a:endParaRPr lang="en-US" sz="2000" b="0" i="0" u="none" strike="noStrike">
                        <a:solidFill>
                          <a:srgbClr val="222222"/>
                        </a:solidFill>
                        <a:effectLst/>
                        <a:latin typeface="Lucida Sans Typewriter" panose="020B0509030504030204" pitchFamily="49" charset="0"/>
                      </a:endParaRPr>
                    </a:p>
                  </a:txBody>
                  <a:tcPr marL="6350" marR="6350" marT="6350" marB="0" anchor="ctr"/>
                </a:tc>
                <a:tc>
                  <a:txBody>
                    <a:bodyPr/>
                    <a:lstStyle/>
                    <a:p>
                      <a:pPr algn="l" fontAlgn="ctr"/>
                      <a:r>
                        <a:rPr lang="ru-RU" sz="2000" u="none" strike="noStrike">
                          <a:effectLst/>
                        </a:rPr>
                        <a:t>Возвращает строку с описанием класса, или None, если значение не определено</a:t>
                      </a:r>
                      <a:endParaRPr lang="ru-RU" sz="2000" b="0" i="0" u="none" strike="noStrike">
                        <a:solidFill>
                          <a:srgbClr val="222222"/>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25127153"/>
                  </a:ext>
                </a:extLst>
              </a:tr>
              <a:tr h="1610475">
                <a:tc>
                  <a:txBody>
                    <a:bodyPr/>
                    <a:lstStyle/>
                    <a:p>
                      <a:pPr algn="l" fontAlgn="ctr"/>
                      <a:r>
                        <a:rPr lang="en-US" sz="2000" u="none" strike="noStrike">
                          <a:effectLst/>
                        </a:rPr>
                        <a:t>__class__</a:t>
                      </a:r>
                      <a:endParaRPr lang="en-US" sz="2000" b="0" i="0" u="none" strike="noStrike">
                        <a:solidFill>
                          <a:srgbClr val="222222"/>
                        </a:solidFill>
                        <a:effectLst/>
                        <a:latin typeface="Lucida Sans Typewriter" panose="020B0509030504030204" pitchFamily="49" charset="0"/>
                      </a:endParaRPr>
                    </a:p>
                  </a:txBody>
                  <a:tcPr marL="6350" marR="6350" marT="6350" marB="0" anchor="ctr"/>
                </a:tc>
                <a:tc>
                  <a:txBody>
                    <a:bodyPr/>
                    <a:lstStyle/>
                    <a:p>
                      <a:pPr algn="l" fontAlgn="ctr"/>
                      <a:r>
                        <a:rPr lang="ru-RU" sz="2000" u="none" strike="noStrike">
                          <a:effectLst/>
                        </a:rPr>
                        <a:t>Возвращает объект, содержащий информацию о классе с массой полезных атрибутов, включая атрибут __name__</a:t>
                      </a:r>
                      <a:endParaRPr lang="ru-RU" sz="2000" b="0" i="0" u="none" strike="noStrike">
                        <a:solidFill>
                          <a:srgbClr val="222222"/>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823258935"/>
                  </a:ext>
                </a:extLst>
              </a:tr>
              <a:tr h="1353387">
                <a:tc>
                  <a:txBody>
                    <a:bodyPr/>
                    <a:lstStyle/>
                    <a:p>
                      <a:pPr algn="l" fontAlgn="ctr"/>
                      <a:r>
                        <a:rPr lang="en-US" sz="2000" u="none" strike="noStrike">
                          <a:effectLst/>
                        </a:rPr>
                        <a:t>__module__</a:t>
                      </a:r>
                      <a:endParaRPr lang="en-US" sz="2000" b="0" i="0" u="none" strike="noStrike">
                        <a:solidFill>
                          <a:srgbClr val="222222"/>
                        </a:solidFill>
                        <a:effectLst/>
                        <a:latin typeface="Lucida Sans Typewriter" panose="020B0509030504030204" pitchFamily="49" charset="0"/>
                      </a:endParaRPr>
                    </a:p>
                  </a:txBody>
                  <a:tcPr marL="6350" marR="6350" marT="6350" marB="0" anchor="ctr"/>
                </a:tc>
                <a:tc>
                  <a:txBody>
                    <a:bodyPr/>
                    <a:lstStyle/>
                    <a:p>
                      <a:pPr algn="l" fontAlgn="ctr"/>
                      <a:r>
                        <a:rPr lang="ru-RU" sz="2000" u="none" strike="noStrike" dirty="0">
                          <a:effectLst/>
                        </a:rPr>
                        <a:t>Возвращает имя «модуля» класса или __</a:t>
                      </a:r>
                      <a:r>
                        <a:rPr lang="ru-RU" sz="2000" u="none" strike="noStrike" dirty="0" err="1">
                          <a:effectLst/>
                        </a:rPr>
                        <a:t>main</a:t>
                      </a:r>
                      <a:r>
                        <a:rPr lang="ru-RU" sz="2000" u="none" strike="noStrike" dirty="0">
                          <a:effectLst/>
                        </a:rPr>
                        <a:t>__, если класс определен в выполняемом модуле.</a:t>
                      </a:r>
                      <a:endParaRPr lang="ru-RU" sz="2000" b="0" i="0" u="none" strike="noStrike" dirty="0">
                        <a:solidFill>
                          <a:srgbClr val="222222"/>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105096398"/>
                  </a:ext>
                </a:extLst>
              </a:tr>
            </a:tbl>
          </a:graphicData>
        </a:graphic>
      </p:graphicFrame>
    </p:spTree>
    <p:extLst>
      <p:ext uri="{BB962C8B-B14F-4D97-AF65-F5344CB8AC3E}">
        <p14:creationId xmlns:p14="http://schemas.microsoft.com/office/powerpoint/2010/main" val="4044117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57643D-74E1-491D-96E8-9745C0E5AF76}"/>
              </a:ext>
            </a:extLst>
          </p:cNvPr>
          <p:cNvSpPr>
            <a:spLocks noGrp="1"/>
          </p:cNvSpPr>
          <p:nvPr>
            <p:ph type="title"/>
          </p:nvPr>
        </p:nvSpPr>
        <p:spPr/>
        <p:txBody>
          <a:bodyPr/>
          <a:lstStyle/>
          <a:p>
            <a:r>
              <a:rPr lang="ru-RU" dirty="0"/>
              <a:t>Переменные класса</a:t>
            </a:r>
          </a:p>
        </p:txBody>
      </p:sp>
      <p:sp>
        <p:nvSpPr>
          <p:cNvPr id="3" name="Объект 2">
            <a:extLst>
              <a:ext uri="{FF2B5EF4-FFF2-40B4-BE49-F238E27FC236}">
                <a16:creationId xmlns:a16="http://schemas.microsoft.com/office/drawing/2014/main" id="{A248BA8F-953F-4B51-BC77-AC7919A024CA}"/>
              </a:ext>
            </a:extLst>
          </p:cNvPr>
          <p:cNvSpPr>
            <a:spLocks noGrp="1"/>
          </p:cNvSpPr>
          <p:nvPr>
            <p:ph idx="1"/>
          </p:nvPr>
        </p:nvSpPr>
        <p:spPr>
          <a:xfrm>
            <a:off x="628650" y="1194434"/>
            <a:ext cx="8251190" cy="5206999"/>
          </a:xfrm>
        </p:spPr>
        <p:txBody>
          <a:bodyPr>
            <a:normAutofit lnSpcReduction="10000"/>
          </a:bodyPr>
          <a:lstStyle/>
          <a:p>
            <a:r>
              <a:rPr lang="ru-RU" dirty="0"/>
              <a:t>Переменные класса в </a:t>
            </a:r>
            <a:r>
              <a:rPr lang="ru-RU" dirty="0" err="1"/>
              <a:t>Python</a:t>
            </a:r>
            <a:r>
              <a:rPr lang="ru-RU" dirty="0"/>
              <a:t> — это то же самое, что </a:t>
            </a:r>
            <a:r>
              <a:rPr lang="ru-RU" dirty="0" err="1"/>
              <a:t>Field</a:t>
            </a:r>
            <a:r>
              <a:rPr lang="ru-RU" dirty="0"/>
              <a:t> в других языках, таких как </a:t>
            </a:r>
            <a:r>
              <a:rPr lang="ru-RU" dirty="0" err="1"/>
              <a:t>Java</a:t>
            </a:r>
            <a:r>
              <a:rPr lang="ru-RU" dirty="0"/>
              <a:t> или С#. Получить к ним доступ можно только с помощью имени класса или объекта.</a:t>
            </a:r>
          </a:p>
          <a:p>
            <a:r>
              <a:rPr lang="ru-RU" dirty="0"/>
              <a:t>Для получения доступа к переменной класса лучше все-таки использовать имя класса, а не объект. Это поможет не путать «переменную класса» и атрибуты.</a:t>
            </a:r>
          </a:p>
          <a:p>
            <a:r>
              <a:rPr lang="ru-RU" b="1" dirty="0"/>
              <a:t>Переменные экземпляра класса </a:t>
            </a:r>
            <a:r>
              <a:rPr lang="ru-RU" dirty="0"/>
              <a:t>предназначены для данных, уникальных для каждого экземпляра класса, а </a:t>
            </a:r>
            <a:r>
              <a:rPr lang="ru-RU" b="1" dirty="0"/>
              <a:t>переменные класса </a:t>
            </a:r>
            <a:r>
              <a:rPr lang="ru-RU" dirty="0"/>
              <a:t>(атрибуты данных класса, </a:t>
            </a:r>
            <a:r>
              <a:rPr lang="ru-RU" u="sng" dirty="0"/>
              <a:t>аналог статических полей класса в С++</a:t>
            </a:r>
            <a:r>
              <a:rPr lang="ru-RU" dirty="0"/>
              <a:t>) - для атрибутов и методов, общих для всех экземпляров класса.</a:t>
            </a:r>
          </a:p>
        </p:txBody>
      </p:sp>
    </p:spTree>
    <p:extLst>
      <p:ext uri="{BB962C8B-B14F-4D97-AF65-F5344CB8AC3E}">
        <p14:creationId xmlns:p14="http://schemas.microsoft.com/office/powerpoint/2010/main" val="60192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0E788B-A121-4A63-A4D3-5138D12126D1}"/>
              </a:ext>
            </a:extLst>
          </p:cNvPr>
          <p:cNvSpPr>
            <a:spLocks noGrp="1"/>
          </p:cNvSpPr>
          <p:nvPr>
            <p:ph type="title"/>
          </p:nvPr>
        </p:nvSpPr>
        <p:spPr/>
        <p:txBody>
          <a:bodyPr/>
          <a:lstStyle/>
          <a:p>
            <a:r>
              <a:rPr lang="ru-RU" dirty="0"/>
              <a:t>Переменные класса</a:t>
            </a:r>
          </a:p>
        </p:txBody>
      </p:sp>
      <p:pic>
        <p:nvPicPr>
          <p:cNvPr id="5" name="Рисунок 4">
            <a:extLst>
              <a:ext uri="{FF2B5EF4-FFF2-40B4-BE49-F238E27FC236}">
                <a16:creationId xmlns:a16="http://schemas.microsoft.com/office/drawing/2014/main" id="{B2515A7A-8A38-497A-A23B-2F70AA840A90}"/>
              </a:ext>
            </a:extLst>
          </p:cNvPr>
          <p:cNvPicPr>
            <a:picLocks noChangeAspect="1"/>
          </p:cNvPicPr>
          <p:nvPr/>
        </p:nvPicPr>
        <p:blipFill>
          <a:blip r:embed="rId2"/>
          <a:stretch>
            <a:fillRect/>
          </a:stretch>
        </p:blipFill>
        <p:spPr>
          <a:xfrm>
            <a:off x="1429861" y="934085"/>
            <a:ext cx="6284278" cy="5694102"/>
          </a:xfrm>
          <a:prstGeom prst="rect">
            <a:avLst/>
          </a:prstGeom>
        </p:spPr>
      </p:pic>
      <p:sp>
        <p:nvSpPr>
          <p:cNvPr id="6" name="Прямоугольник 5">
            <a:extLst>
              <a:ext uri="{FF2B5EF4-FFF2-40B4-BE49-F238E27FC236}">
                <a16:creationId xmlns:a16="http://schemas.microsoft.com/office/drawing/2014/main" id="{9C7DBF60-D7B3-4B35-8FD9-AC1AF0C3B562}"/>
              </a:ext>
            </a:extLst>
          </p:cNvPr>
          <p:cNvSpPr/>
          <p:nvPr/>
        </p:nvSpPr>
        <p:spPr>
          <a:xfrm>
            <a:off x="2590800" y="1361440"/>
            <a:ext cx="2367280" cy="37592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829163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0E788B-A121-4A63-A4D3-5138D12126D1}"/>
              </a:ext>
            </a:extLst>
          </p:cNvPr>
          <p:cNvSpPr>
            <a:spLocks noGrp="1"/>
          </p:cNvSpPr>
          <p:nvPr>
            <p:ph type="title"/>
          </p:nvPr>
        </p:nvSpPr>
        <p:spPr/>
        <p:txBody>
          <a:bodyPr/>
          <a:lstStyle/>
          <a:p>
            <a:r>
              <a:rPr lang="ru-RU" dirty="0"/>
              <a:t>Переменные класса</a:t>
            </a:r>
          </a:p>
        </p:txBody>
      </p:sp>
      <p:pic>
        <p:nvPicPr>
          <p:cNvPr id="8" name="Рисунок 7">
            <a:extLst>
              <a:ext uri="{FF2B5EF4-FFF2-40B4-BE49-F238E27FC236}">
                <a16:creationId xmlns:a16="http://schemas.microsoft.com/office/drawing/2014/main" id="{589CAB44-0025-4BD1-A5BF-A6D880C05076}"/>
              </a:ext>
            </a:extLst>
          </p:cNvPr>
          <p:cNvPicPr>
            <a:picLocks noChangeAspect="1"/>
          </p:cNvPicPr>
          <p:nvPr/>
        </p:nvPicPr>
        <p:blipFill>
          <a:blip r:embed="rId2"/>
          <a:stretch>
            <a:fillRect/>
          </a:stretch>
        </p:blipFill>
        <p:spPr>
          <a:xfrm>
            <a:off x="1458118" y="1155615"/>
            <a:ext cx="6227763" cy="5599197"/>
          </a:xfrm>
          <a:prstGeom prst="rect">
            <a:avLst/>
          </a:prstGeom>
        </p:spPr>
      </p:pic>
      <p:sp>
        <p:nvSpPr>
          <p:cNvPr id="6" name="Прямоугольник 5">
            <a:extLst>
              <a:ext uri="{FF2B5EF4-FFF2-40B4-BE49-F238E27FC236}">
                <a16:creationId xmlns:a16="http://schemas.microsoft.com/office/drawing/2014/main" id="{FE30AA90-AFF1-44AD-9A8D-89EA02780331}"/>
              </a:ext>
            </a:extLst>
          </p:cNvPr>
          <p:cNvSpPr/>
          <p:nvPr/>
        </p:nvSpPr>
        <p:spPr>
          <a:xfrm>
            <a:off x="4084320" y="3870960"/>
            <a:ext cx="1859280" cy="47752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847838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2F36EF-E949-422D-9F55-6F5E0C40BDBC}"/>
              </a:ext>
            </a:extLst>
          </p:cNvPr>
          <p:cNvSpPr>
            <a:spLocks noGrp="1"/>
          </p:cNvSpPr>
          <p:nvPr>
            <p:ph type="title"/>
          </p:nvPr>
        </p:nvSpPr>
        <p:spPr/>
        <p:txBody>
          <a:bodyPr>
            <a:normAutofit fontScale="90000"/>
          </a:bodyPr>
          <a:lstStyle/>
          <a:p>
            <a:r>
              <a:rPr lang="ru-RU" dirty="0"/>
              <a:t>Составляющие класса или объекта</a:t>
            </a:r>
          </a:p>
        </p:txBody>
      </p:sp>
      <p:sp>
        <p:nvSpPr>
          <p:cNvPr id="3" name="Объект 2">
            <a:extLst>
              <a:ext uri="{FF2B5EF4-FFF2-40B4-BE49-F238E27FC236}">
                <a16:creationId xmlns:a16="http://schemas.microsoft.com/office/drawing/2014/main" id="{9A8CF843-9310-4A63-9C96-3D01D3D9433B}"/>
              </a:ext>
            </a:extLst>
          </p:cNvPr>
          <p:cNvSpPr>
            <a:spLocks noGrp="1"/>
          </p:cNvSpPr>
          <p:nvPr>
            <p:ph idx="1"/>
          </p:nvPr>
        </p:nvSpPr>
        <p:spPr/>
        <p:txBody>
          <a:bodyPr/>
          <a:lstStyle/>
          <a:p>
            <a:r>
              <a:rPr lang="ru-RU" dirty="0"/>
              <a:t>В </a:t>
            </a:r>
            <a:r>
              <a:rPr lang="ru-RU" dirty="0" err="1"/>
              <a:t>Python</a:t>
            </a:r>
            <a:r>
              <a:rPr lang="ru-RU" dirty="0"/>
              <a:t> присутствует функция </a:t>
            </a:r>
            <a:r>
              <a:rPr lang="ru-RU" dirty="0" err="1"/>
              <a:t>dir</a:t>
            </a:r>
            <a:r>
              <a:rPr lang="ru-RU" dirty="0"/>
              <a:t>, которая выводит список всех методов, атрибутов и переменных класса или объекта.</a:t>
            </a:r>
          </a:p>
        </p:txBody>
      </p:sp>
      <p:pic>
        <p:nvPicPr>
          <p:cNvPr id="5" name="Рисунок 4">
            <a:extLst>
              <a:ext uri="{FF2B5EF4-FFF2-40B4-BE49-F238E27FC236}">
                <a16:creationId xmlns:a16="http://schemas.microsoft.com/office/drawing/2014/main" id="{72386977-D053-41B9-B434-862213C5B5DB}"/>
              </a:ext>
            </a:extLst>
          </p:cNvPr>
          <p:cNvPicPr>
            <a:picLocks noChangeAspect="1"/>
          </p:cNvPicPr>
          <p:nvPr/>
        </p:nvPicPr>
        <p:blipFill>
          <a:blip r:embed="rId2"/>
          <a:stretch>
            <a:fillRect/>
          </a:stretch>
        </p:blipFill>
        <p:spPr>
          <a:xfrm>
            <a:off x="0" y="2608803"/>
            <a:ext cx="9144000" cy="908873"/>
          </a:xfrm>
          <a:prstGeom prst="rect">
            <a:avLst/>
          </a:prstGeom>
        </p:spPr>
      </p:pic>
      <p:pic>
        <p:nvPicPr>
          <p:cNvPr id="7" name="Рисунок 6">
            <a:extLst>
              <a:ext uri="{FF2B5EF4-FFF2-40B4-BE49-F238E27FC236}">
                <a16:creationId xmlns:a16="http://schemas.microsoft.com/office/drawing/2014/main" id="{61892647-6451-40ED-A339-240411F2DE83}"/>
              </a:ext>
            </a:extLst>
          </p:cNvPr>
          <p:cNvPicPr>
            <a:picLocks noChangeAspect="1"/>
          </p:cNvPicPr>
          <p:nvPr/>
        </p:nvPicPr>
        <p:blipFill>
          <a:blip r:embed="rId3"/>
          <a:stretch>
            <a:fillRect/>
          </a:stretch>
        </p:blipFill>
        <p:spPr>
          <a:xfrm>
            <a:off x="0" y="3727226"/>
            <a:ext cx="9144000" cy="1007130"/>
          </a:xfrm>
          <a:prstGeom prst="rect">
            <a:avLst/>
          </a:prstGeom>
        </p:spPr>
      </p:pic>
    </p:spTree>
    <p:extLst>
      <p:ext uri="{BB962C8B-B14F-4D97-AF65-F5344CB8AC3E}">
        <p14:creationId xmlns:p14="http://schemas.microsoft.com/office/powerpoint/2010/main" val="2101741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011A3C-75B1-4C13-BA4A-4040085D0968}"/>
              </a:ext>
            </a:extLst>
          </p:cNvPr>
          <p:cNvSpPr>
            <a:spLocks noGrp="1"/>
          </p:cNvSpPr>
          <p:nvPr>
            <p:ph type="title"/>
          </p:nvPr>
        </p:nvSpPr>
        <p:spPr/>
        <p:txBody>
          <a:bodyPr>
            <a:normAutofit/>
          </a:bodyPr>
          <a:lstStyle/>
          <a:p>
            <a:r>
              <a:rPr lang="ru-RU" dirty="0"/>
              <a:t>Режимы доступа</a:t>
            </a:r>
          </a:p>
        </p:txBody>
      </p:sp>
      <p:sp>
        <p:nvSpPr>
          <p:cNvPr id="3" name="Объект 2">
            <a:extLst>
              <a:ext uri="{FF2B5EF4-FFF2-40B4-BE49-F238E27FC236}">
                <a16:creationId xmlns:a16="http://schemas.microsoft.com/office/drawing/2014/main" id="{355E7D8F-5907-4A04-825A-C1A341F06170}"/>
              </a:ext>
            </a:extLst>
          </p:cNvPr>
          <p:cNvSpPr>
            <a:spLocks noGrp="1"/>
          </p:cNvSpPr>
          <p:nvPr>
            <p:ph idx="1"/>
          </p:nvPr>
        </p:nvSpPr>
        <p:spPr/>
        <p:txBody>
          <a:bodyPr/>
          <a:lstStyle/>
          <a:p>
            <a:r>
              <a:rPr lang="ru-RU" dirty="0"/>
              <a:t>При создании класса </a:t>
            </a:r>
            <a:r>
              <a:rPr lang="en-US" dirty="0"/>
              <a:t>Rectangle </a:t>
            </a:r>
            <a:r>
              <a:rPr lang="ru-RU" dirty="0"/>
              <a:t>были созданные обычные атрибуты </a:t>
            </a:r>
            <a:r>
              <a:rPr lang="en-US" dirty="0"/>
              <a:t>width</a:t>
            </a:r>
            <a:r>
              <a:rPr lang="ru-RU" dirty="0"/>
              <a:t> и</a:t>
            </a:r>
            <a:r>
              <a:rPr lang="en-US" dirty="0"/>
              <a:t> height</a:t>
            </a:r>
            <a:r>
              <a:rPr lang="ru-RU" dirty="0"/>
              <a:t>, которые можно изменять из вне, что противоречит принципу инкапсуляции.</a:t>
            </a:r>
          </a:p>
        </p:txBody>
      </p:sp>
      <p:pic>
        <p:nvPicPr>
          <p:cNvPr id="5" name="Рисунок 4">
            <a:extLst>
              <a:ext uri="{FF2B5EF4-FFF2-40B4-BE49-F238E27FC236}">
                <a16:creationId xmlns:a16="http://schemas.microsoft.com/office/drawing/2014/main" id="{9D4BB2D5-A659-458A-8DE1-22D64B10F9F0}"/>
              </a:ext>
            </a:extLst>
          </p:cNvPr>
          <p:cNvPicPr>
            <a:picLocks noChangeAspect="1"/>
          </p:cNvPicPr>
          <p:nvPr/>
        </p:nvPicPr>
        <p:blipFill>
          <a:blip r:embed="rId2"/>
          <a:stretch>
            <a:fillRect/>
          </a:stretch>
        </p:blipFill>
        <p:spPr>
          <a:xfrm>
            <a:off x="1912029" y="3151188"/>
            <a:ext cx="5319942" cy="3235325"/>
          </a:xfrm>
          <a:prstGeom prst="rect">
            <a:avLst/>
          </a:prstGeom>
        </p:spPr>
      </p:pic>
    </p:spTree>
    <p:extLst>
      <p:ext uri="{BB962C8B-B14F-4D97-AF65-F5344CB8AC3E}">
        <p14:creationId xmlns:p14="http://schemas.microsoft.com/office/powerpoint/2010/main" val="2555814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EEBCA-6D30-4E3C-A883-5E9321630C77}"/>
              </a:ext>
            </a:extLst>
          </p:cNvPr>
          <p:cNvSpPr>
            <a:spLocks noGrp="1"/>
          </p:cNvSpPr>
          <p:nvPr>
            <p:ph type="title"/>
          </p:nvPr>
        </p:nvSpPr>
        <p:spPr/>
        <p:txBody>
          <a:bodyPr/>
          <a:lstStyle/>
          <a:p>
            <a:r>
              <a:rPr lang="ru-RU" dirty="0"/>
              <a:t>Режимы доступа</a:t>
            </a:r>
          </a:p>
        </p:txBody>
      </p:sp>
      <p:sp>
        <p:nvSpPr>
          <p:cNvPr id="3" name="Объект 2">
            <a:extLst>
              <a:ext uri="{FF2B5EF4-FFF2-40B4-BE49-F238E27FC236}">
                <a16:creationId xmlns:a16="http://schemas.microsoft.com/office/drawing/2014/main" id="{7BA810D8-CE24-496D-9C39-B7155837EF0E}"/>
              </a:ext>
            </a:extLst>
          </p:cNvPr>
          <p:cNvSpPr>
            <a:spLocks noGrp="1"/>
          </p:cNvSpPr>
          <p:nvPr>
            <p:ph idx="1"/>
          </p:nvPr>
        </p:nvSpPr>
        <p:spPr/>
        <p:txBody>
          <a:bodyPr>
            <a:normAutofit fontScale="92500" lnSpcReduction="10000"/>
          </a:bodyPr>
          <a:lstStyle/>
          <a:p>
            <a:r>
              <a:rPr lang="ru-RU" dirty="0"/>
              <a:t>Чтобы программист не мог произвольным образом задавать атрибуты их следует «закрывать» от вмешательства извне. В </a:t>
            </a:r>
            <a:r>
              <a:rPr lang="ru-RU" dirty="0" err="1"/>
              <a:t>Python</a:t>
            </a:r>
            <a:r>
              <a:rPr lang="ru-RU" dirty="0"/>
              <a:t> возможны следующие варианты доступа к данным:</a:t>
            </a:r>
          </a:p>
          <a:p>
            <a:endParaRPr lang="ru-RU" dirty="0"/>
          </a:p>
          <a:p>
            <a:r>
              <a:rPr lang="ru-RU" dirty="0"/>
              <a:t>&lt;имя атрибута&gt; (без одного или двух подчеркиваний вначале) – публичное свойство (</a:t>
            </a:r>
            <a:r>
              <a:rPr lang="ru-RU" b="1" dirty="0" err="1"/>
              <a:t>public</a:t>
            </a:r>
            <a:r>
              <a:rPr lang="ru-RU" dirty="0"/>
              <a:t>);</a:t>
            </a:r>
          </a:p>
          <a:p>
            <a:r>
              <a:rPr lang="ru-RU" dirty="0"/>
              <a:t>_&lt;имя атрибута&gt; (с одним подчеркиванием) – режим доступа </a:t>
            </a:r>
            <a:r>
              <a:rPr lang="ru-RU" b="1" dirty="0" err="1"/>
              <a:t>protected</a:t>
            </a:r>
            <a:r>
              <a:rPr lang="ru-RU" dirty="0"/>
              <a:t> (можно обращаться только внутри класса и во всех его дочерних классах)</a:t>
            </a:r>
          </a:p>
          <a:p>
            <a:r>
              <a:rPr lang="ru-RU" dirty="0"/>
              <a:t>__&lt;имя атрибута&gt; (с двумя подчеркиваниями) – режим доступа </a:t>
            </a:r>
            <a:r>
              <a:rPr lang="ru-RU" b="1" dirty="0" err="1"/>
              <a:t>private</a:t>
            </a:r>
            <a:r>
              <a:rPr lang="ru-RU" dirty="0"/>
              <a:t> (можно обращаться только внутри класса).</a:t>
            </a:r>
          </a:p>
        </p:txBody>
      </p:sp>
    </p:spTree>
    <p:extLst>
      <p:ext uri="{BB962C8B-B14F-4D97-AF65-F5344CB8AC3E}">
        <p14:creationId xmlns:p14="http://schemas.microsoft.com/office/powerpoint/2010/main" val="789037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5DCB0-AA81-4F1C-89FA-52351D373460}"/>
              </a:ext>
            </a:extLst>
          </p:cNvPr>
          <p:cNvSpPr>
            <a:spLocks noGrp="1"/>
          </p:cNvSpPr>
          <p:nvPr>
            <p:ph type="title"/>
          </p:nvPr>
        </p:nvSpPr>
        <p:spPr/>
        <p:txBody>
          <a:bodyPr/>
          <a:lstStyle/>
          <a:p>
            <a:r>
              <a:rPr lang="ru-RU" dirty="0"/>
              <a:t>Режимы доступа</a:t>
            </a:r>
          </a:p>
        </p:txBody>
      </p:sp>
      <p:sp>
        <p:nvSpPr>
          <p:cNvPr id="3" name="Объект 2">
            <a:extLst>
              <a:ext uri="{FF2B5EF4-FFF2-40B4-BE49-F238E27FC236}">
                <a16:creationId xmlns:a16="http://schemas.microsoft.com/office/drawing/2014/main" id="{01B93A7A-B949-46C5-8720-408403607189}"/>
              </a:ext>
            </a:extLst>
          </p:cNvPr>
          <p:cNvSpPr>
            <a:spLocks noGrp="1"/>
          </p:cNvSpPr>
          <p:nvPr>
            <p:ph idx="1"/>
          </p:nvPr>
        </p:nvSpPr>
        <p:spPr>
          <a:xfrm>
            <a:off x="628650" y="983456"/>
            <a:ext cx="7886700" cy="4891088"/>
          </a:xfrm>
        </p:spPr>
        <p:txBody>
          <a:bodyPr/>
          <a:lstStyle/>
          <a:p>
            <a:r>
              <a:rPr lang="ru-RU" dirty="0"/>
              <a:t>Создадим два новых</a:t>
            </a:r>
            <a:r>
              <a:rPr lang="en-US" dirty="0"/>
              <a:t> </a:t>
            </a:r>
            <a:r>
              <a:rPr lang="ru-RU" dirty="0"/>
              <a:t>закрытых атрибута в классе </a:t>
            </a:r>
            <a:r>
              <a:rPr lang="en-US" dirty="0"/>
              <a:t>Rectangle</a:t>
            </a:r>
            <a:endParaRPr lang="ru-RU" dirty="0"/>
          </a:p>
        </p:txBody>
      </p:sp>
      <p:pic>
        <p:nvPicPr>
          <p:cNvPr id="8" name="Рисунок 7">
            <a:extLst>
              <a:ext uri="{FF2B5EF4-FFF2-40B4-BE49-F238E27FC236}">
                <a16:creationId xmlns:a16="http://schemas.microsoft.com/office/drawing/2014/main" id="{A556161A-AD5C-497C-A88F-160887C0DB3B}"/>
              </a:ext>
            </a:extLst>
          </p:cNvPr>
          <p:cNvPicPr>
            <a:picLocks noChangeAspect="1"/>
          </p:cNvPicPr>
          <p:nvPr/>
        </p:nvPicPr>
        <p:blipFill>
          <a:blip r:embed="rId2"/>
          <a:stretch>
            <a:fillRect/>
          </a:stretch>
        </p:blipFill>
        <p:spPr>
          <a:xfrm>
            <a:off x="2232263" y="1669732"/>
            <a:ext cx="4679474" cy="4949281"/>
          </a:xfrm>
          <a:prstGeom prst="rect">
            <a:avLst/>
          </a:prstGeom>
        </p:spPr>
      </p:pic>
      <p:sp>
        <p:nvSpPr>
          <p:cNvPr id="6" name="Прямоугольник 5">
            <a:extLst>
              <a:ext uri="{FF2B5EF4-FFF2-40B4-BE49-F238E27FC236}">
                <a16:creationId xmlns:a16="http://schemas.microsoft.com/office/drawing/2014/main" id="{1B6EF588-A6BC-4703-AA7B-A43E730D7D14}"/>
              </a:ext>
            </a:extLst>
          </p:cNvPr>
          <p:cNvSpPr/>
          <p:nvPr/>
        </p:nvSpPr>
        <p:spPr>
          <a:xfrm>
            <a:off x="3332480" y="2745582"/>
            <a:ext cx="2326640" cy="454818"/>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864697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0E5D2F-C584-4989-BE5A-064CC4107014}"/>
              </a:ext>
            </a:extLst>
          </p:cNvPr>
          <p:cNvSpPr>
            <a:spLocks noGrp="1"/>
          </p:cNvSpPr>
          <p:nvPr>
            <p:ph type="title"/>
          </p:nvPr>
        </p:nvSpPr>
        <p:spPr/>
        <p:txBody>
          <a:bodyPr/>
          <a:lstStyle/>
          <a:p>
            <a:r>
              <a:rPr lang="ru-RU" dirty="0"/>
              <a:t>Режимы доступа</a:t>
            </a:r>
          </a:p>
        </p:txBody>
      </p:sp>
      <p:sp>
        <p:nvSpPr>
          <p:cNvPr id="3" name="Объект 2">
            <a:extLst>
              <a:ext uri="{FF2B5EF4-FFF2-40B4-BE49-F238E27FC236}">
                <a16:creationId xmlns:a16="http://schemas.microsoft.com/office/drawing/2014/main" id="{CC86C25F-8435-49B0-B5B0-CBDEA5339B28}"/>
              </a:ext>
            </a:extLst>
          </p:cNvPr>
          <p:cNvSpPr>
            <a:spLocks noGrp="1"/>
          </p:cNvSpPr>
          <p:nvPr>
            <p:ph idx="1"/>
          </p:nvPr>
        </p:nvSpPr>
        <p:spPr/>
        <p:txBody>
          <a:bodyPr/>
          <a:lstStyle/>
          <a:p>
            <a:r>
              <a:rPr lang="ru-RU" dirty="0"/>
              <a:t>При выводе атрибутов класса мы увидим:</a:t>
            </a:r>
          </a:p>
          <a:p>
            <a:endParaRPr lang="ru-RU" dirty="0"/>
          </a:p>
          <a:p>
            <a:endParaRPr lang="ru-RU" dirty="0"/>
          </a:p>
          <a:p>
            <a:endParaRPr lang="ru-RU" dirty="0"/>
          </a:p>
          <a:p>
            <a:r>
              <a:rPr lang="ru-RU" dirty="0"/>
              <a:t>Однако при привычном обращении к атрибутам класса через точку создаются новые атрибуты. Например:</a:t>
            </a:r>
          </a:p>
          <a:p>
            <a:endParaRPr lang="ru-RU" dirty="0"/>
          </a:p>
          <a:p>
            <a:endParaRPr lang="ru-RU" dirty="0"/>
          </a:p>
          <a:p>
            <a:endParaRPr lang="ru-RU" dirty="0"/>
          </a:p>
          <a:p>
            <a:endParaRPr lang="ru-RU" dirty="0"/>
          </a:p>
          <a:p>
            <a:endParaRPr lang="ru-RU" dirty="0"/>
          </a:p>
        </p:txBody>
      </p:sp>
      <p:pic>
        <p:nvPicPr>
          <p:cNvPr id="5" name="Рисунок 4">
            <a:extLst>
              <a:ext uri="{FF2B5EF4-FFF2-40B4-BE49-F238E27FC236}">
                <a16:creationId xmlns:a16="http://schemas.microsoft.com/office/drawing/2014/main" id="{079A9D3F-A401-4F6F-AC61-024DB0BC0EB0}"/>
              </a:ext>
            </a:extLst>
          </p:cNvPr>
          <p:cNvPicPr>
            <a:picLocks noChangeAspect="1"/>
          </p:cNvPicPr>
          <p:nvPr/>
        </p:nvPicPr>
        <p:blipFill>
          <a:blip r:embed="rId2"/>
          <a:stretch>
            <a:fillRect/>
          </a:stretch>
        </p:blipFill>
        <p:spPr>
          <a:xfrm>
            <a:off x="1757362" y="1712912"/>
            <a:ext cx="5629275" cy="1400175"/>
          </a:xfrm>
          <a:prstGeom prst="rect">
            <a:avLst/>
          </a:prstGeom>
        </p:spPr>
      </p:pic>
      <p:pic>
        <p:nvPicPr>
          <p:cNvPr id="7" name="Рисунок 6">
            <a:extLst>
              <a:ext uri="{FF2B5EF4-FFF2-40B4-BE49-F238E27FC236}">
                <a16:creationId xmlns:a16="http://schemas.microsoft.com/office/drawing/2014/main" id="{02A6DBE9-C319-45D8-9619-1C94D74DFC38}"/>
              </a:ext>
            </a:extLst>
          </p:cNvPr>
          <p:cNvPicPr>
            <a:picLocks noChangeAspect="1"/>
          </p:cNvPicPr>
          <p:nvPr/>
        </p:nvPicPr>
        <p:blipFill>
          <a:blip r:embed="rId3"/>
          <a:stretch>
            <a:fillRect/>
          </a:stretch>
        </p:blipFill>
        <p:spPr>
          <a:xfrm>
            <a:off x="1000124" y="4211638"/>
            <a:ext cx="7143750" cy="1866900"/>
          </a:xfrm>
          <a:prstGeom prst="rect">
            <a:avLst/>
          </a:prstGeom>
        </p:spPr>
      </p:pic>
    </p:spTree>
    <p:extLst>
      <p:ext uri="{BB962C8B-B14F-4D97-AF65-F5344CB8AC3E}">
        <p14:creationId xmlns:p14="http://schemas.microsoft.com/office/powerpoint/2010/main" val="2579802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542624-5214-4D03-B338-C94D80C7C9F4}"/>
              </a:ext>
            </a:extLst>
          </p:cNvPr>
          <p:cNvSpPr>
            <a:spLocks noGrp="1"/>
          </p:cNvSpPr>
          <p:nvPr>
            <p:ph type="title"/>
          </p:nvPr>
        </p:nvSpPr>
        <p:spPr/>
        <p:txBody>
          <a:bodyPr/>
          <a:lstStyle/>
          <a:p>
            <a:r>
              <a:rPr lang="ru-RU" dirty="0"/>
              <a:t>Режимы доступа</a:t>
            </a:r>
          </a:p>
        </p:txBody>
      </p:sp>
      <p:sp>
        <p:nvSpPr>
          <p:cNvPr id="3" name="Объект 2">
            <a:extLst>
              <a:ext uri="{FF2B5EF4-FFF2-40B4-BE49-F238E27FC236}">
                <a16:creationId xmlns:a16="http://schemas.microsoft.com/office/drawing/2014/main" id="{7D5CB9F1-043A-4945-A6B5-6963F08AC3F5}"/>
              </a:ext>
            </a:extLst>
          </p:cNvPr>
          <p:cNvSpPr>
            <a:spLocks noGrp="1"/>
          </p:cNvSpPr>
          <p:nvPr>
            <p:ph idx="1"/>
          </p:nvPr>
        </p:nvSpPr>
        <p:spPr/>
        <p:txBody>
          <a:bodyPr/>
          <a:lstStyle/>
          <a:p>
            <a:r>
              <a:rPr lang="ru-RU" dirty="0"/>
              <a:t>Теперь напрямую к атрибуту извне не представляется возможным:</a:t>
            </a:r>
          </a:p>
        </p:txBody>
      </p:sp>
      <p:pic>
        <p:nvPicPr>
          <p:cNvPr id="5" name="Рисунок 4">
            <a:extLst>
              <a:ext uri="{FF2B5EF4-FFF2-40B4-BE49-F238E27FC236}">
                <a16:creationId xmlns:a16="http://schemas.microsoft.com/office/drawing/2014/main" id="{057ACDED-1131-441E-AA45-4522CDAC249A}"/>
              </a:ext>
            </a:extLst>
          </p:cNvPr>
          <p:cNvPicPr>
            <a:picLocks noChangeAspect="1"/>
          </p:cNvPicPr>
          <p:nvPr/>
        </p:nvPicPr>
        <p:blipFill>
          <a:blip r:embed="rId2"/>
          <a:stretch>
            <a:fillRect/>
          </a:stretch>
        </p:blipFill>
        <p:spPr>
          <a:xfrm>
            <a:off x="352425" y="2343150"/>
            <a:ext cx="8439150" cy="2171700"/>
          </a:xfrm>
          <a:prstGeom prst="rect">
            <a:avLst/>
          </a:prstGeom>
        </p:spPr>
      </p:pic>
    </p:spTree>
    <p:extLst>
      <p:ext uri="{BB962C8B-B14F-4D97-AF65-F5344CB8AC3E}">
        <p14:creationId xmlns:p14="http://schemas.microsoft.com/office/powerpoint/2010/main" val="373746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59632"/>
          </a:xfrm>
        </p:spPr>
        <p:txBody>
          <a:bodyPr>
            <a:normAutofit/>
          </a:bodyPr>
          <a:lstStyle/>
          <a:p>
            <a:pPr algn="ctr"/>
            <a:r>
              <a:rPr lang="ru-RU" sz="2800" i="1" dirty="0">
                <a:solidFill>
                  <a:srgbClr val="FF0000"/>
                </a:solidFill>
              </a:rPr>
              <a:t>Абстракция</a:t>
            </a:r>
            <a:r>
              <a:rPr lang="ru-RU" sz="2800" i="1" dirty="0"/>
              <a:t> фокусируется на существенных с точки зрения наблюдателя характеристиках объекта.</a:t>
            </a:r>
          </a:p>
        </p:txBody>
      </p:sp>
      <p:sp>
        <p:nvSpPr>
          <p:cNvPr id="6" name="Подзаголовок 2"/>
          <p:cNvSpPr txBox="1">
            <a:spLocks/>
          </p:cNvSpPr>
          <p:nvPr/>
        </p:nvSpPr>
        <p:spPr>
          <a:xfrm>
            <a:off x="571472" y="1428736"/>
            <a:ext cx="8001056" cy="4214842"/>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1" u="none" strike="noStrike" kern="1200" cap="none" spc="0" normalizeH="0" baseline="0" noProof="0" dirty="0">
              <a:ln>
                <a:noFill/>
              </a:ln>
              <a:effectLst/>
              <a:uLnTx/>
              <a:uFillTx/>
              <a:latin typeface="+mn-lt"/>
              <a:ea typeface="+mn-ea"/>
              <a:cs typeface="+mn-cs"/>
            </a:endParaRPr>
          </a:p>
        </p:txBody>
      </p:sp>
      <p:pic>
        <p:nvPicPr>
          <p:cNvPr id="7" name="Рисунок 6" descr="абстракция.gif"/>
          <p:cNvPicPr>
            <a:picLocks noChangeAspect="1"/>
          </p:cNvPicPr>
          <p:nvPr/>
        </p:nvPicPr>
        <p:blipFill>
          <a:blip r:embed="rId3"/>
          <a:stretch>
            <a:fillRect/>
          </a:stretch>
        </p:blipFill>
        <p:spPr>
          <a:xfrm>
            <a:off x="928662" y="1142984"/>
            <a:ext cx="7143800" cy="5098219"/>
          </a:xfrm>
          <a:prstGeom prst="rect">
            <a:avLst/>
          </a:prstGeom>
        </p:spPr>
      </p:pic>
    </p:spTree>
    <p:extLst>
      <p:ext uri="{BB962C8B-B14F-4D97-AF65-F5344CB8AC3E}">
        <p14:creationId xmlns:p14="http://schemas.microsoft.com/office/powerpoint/2010/main" val="4282830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CBD6E-519C-4BCE-A2EA-74624F7E8E1C}"/>
              </a:ext>
            </a:extLst>
          </p:cNvPr>
          <p:cNvSpPr>
            <a:spLocks noGrp="1"/>
          </p:cNvSpPr>
          <p:nvPr>
            <p:ph type="title"/>
          </p:nvPr>
        </p:nvSpPr>
        <p:spPr/>
        <p:txBody>
          <a:bodyPr/>
          <a:lstStyle/>
          <a:p>
            <a:r>
              <a:rPr lang="ru-RU" dirty="0"/>
              <a:t>Сеттеры и геттеры</a:t>
            </a:r>
          </a:p>
        </p:txBody>
      </p:sp>
      <p:sp>
        <p:nvSpPr>
          <p:cNvPr id="3" name="Объект 2">
            <a:extLst>
              <a:ext uri="{FF2B5EF4-FFF2-40B4-BE49-F238E27FC236}">
                <a16:creationId xmlns:a16="http://schemas.microsoft.com/office/drawing/2014/main" id="{1CE56AFC-0DD7-4934-944D-2EF1D97DDBA6}"/>
              </a:ext>
            </a:extLst>
          </p:cNvPr>
          <p:cNvSpPr>
            <a:spLocks noGrp="1"/>
          </p:cNvSpPr>
          <p:nvPr>
            <p:ph idx="1"/>
          </p:nvPr>
        </p:nvSpPr>
        <p:spPr>
          <a:xfrm>
            <a:off x="467360" y="1076324"/>
            <a:ext cx="3492500" cy="5334636"/>
          </a:xfrm>
        </p:spPr>
        <p:txBody>
          <a:bodyPr>
            <a:normAutofit/>
          </a:bodyPr>
          <a:lstStyle/>
          <a:p>
            <a:r>
              <a:rPr lang="ru-RU" dirty="0"/>
              <a:t>Теперь для переопределения закрытых атрибутов класса объявляют специальные методы, которые, обычно, начинаются с префикса </a:t>
            </a:r>
            <a:r>
              <a:rPr lang="ru-RU" b="1" dirty="0" err="1"/>
              <a:t>set</a:t>
            </a:r>
            <a:r>
              <a:rPr lang="ru-RU" dirty="0"/>
              <a:t> (что означает задать, установить) и далее, какое-либо имя</a:t>
            </a:r>
            <a:r>
              <a:rPr lang="en-US" dirty="0"/>
              <a:t>.</a:t>
            </a:r>
            <a:endParaRPr lang="ru-RU" dirty="0"/>
          </a:p>
        </p:txBody>
      </p:sp>
      <p:pic>
        <p:nvPicPr>
          <p:cNvPr id="9" name="Рисунок 8">
            <a:extLst>
              <a:ext uri="{FF2B5EF4-FFF2-40B4-BE49-F238E27FC236}">
                <a16:creationId xmlns:a16="http://schemas.microsoft.com/office/drawing/2014/main" id="{B8ADEAF4-417E-46A7-9251-C5166850F439}"/>
              </a:ext>
            </a:extLst>
          </p:cNvPr>
          <p:cNvPicPr>
            <a:picLocks noChangeAspect="1"/>
          </p:cNvPicPr>
          <p:nvPr/>
        </p:nvPicPr>
        <p:blipFill>
          <a:blip r:embed="rId2"/>
          <a:stretch>
            <a:fillRect/>
          </a:stretch>
        </p:blipFill>
        <p:spPr>
          <a:xfrm>
            <a:off x="3857625" y="948054"/>
            <a:ext cx="5286375" cy="5591175"/>
          </a:xfrm>
          <a:prstGeom prst="rect">
            <a:avLst/>
          </a:prstGeom>
        </p:spPr>
      </p:pic>
    </p:spTree>
    <p:extLst>
      <p:ext uri="{BB962C8B-B14F-4D97-AF65-F5344CB8AC3E}">
        <p14:creationId xmlns:p14="http://schemas.microsoft.com/office/powerpoint/2010/main" val="2709242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5A7A3E-E64D-4BA6-96FC-2EE986ECD494}"/>
              </a:ext>
            </a:extLst>
          </p:cNvPr>
          <p:cNvSpPr>
            <a:spLocks noGrp="1"/>
          </p:cNvSpPr>
          <p:nvPr>
            <p:ph type="title"/>
          </p:nvPr>
        </p:nvSpPr>
        <p:spPr/>
        <p:txBody>
          <a:bodyPr/>
          <a:lstStyle/>
          <a:p>
            <a:r>
              <a:rPr lang="ru-RU" dirty="0"/>
              <a:t>Геттеры и сеттеры</a:t>
            </a:r>
          </a:p>
        </p:txBody>
      </p:sp>
      <p:sp>
        <p:nvSpPr>
          <p:cNvPr id="6" name="Объект 5">
            <a:extLst>
              <a:ext uri="{FF2B5EF4-FFF2-40B4-BE49-F238E27FC236}">
                <a16:creationId xmlns:a16="http://schemas.microsoft.com/office/drawing/2014/main" id="{ADC6B0F0-9612-467C-9666-4C5384F207A7}"/>
              </a:ext>
            </a:extLst>
          </p:cNvPr>
          <p:cNvSpPr>
            <a:spLocks noGrp="1"/>
          </p:cNvSpPr>
          <p:nvPr>
            <p:ph idx="1"/>
          </p:nvPr>
        </p:nvSpPr>
        <p:spPr>
          <a:xfrm>
            <a:off x="628650" y="1076326"/>
            <a:ext cx="8218494" cy="5659754"/>
          </a:xfrm>
        </p:spPr>
        <p:txBody>
          <a:bodyPr>
            <a:normAutofit fontScale="92500" lnSpcReduction="10000"/>
          </a:bodyPr>
          <a:lstStyle/>
          <a:p>
            <a:endParaRPr lang="ru-RU" dirty="0"/>
          </a:p>
          <a:p>
            <a:endParaRPr lang="ru-RU" dirty="0"/>
          </a:p>
          <a:p>
            <a:endParaRPr lang="ru-RU" dirty="0"/>
          </a:p>
          <a:p>
            <a:endParaRPr lang="ru-RU" dirty="0"/>
          </a:p>
          <a:p>
            <a:r>
              <a:rPr lang="ru-RU" dirty="0"/>
              <a:t>Для чтения закрытых атрибутов используются методы с префиксом </a:t>
            </a:r>
            <a:r>
              <a:rPr lang="en-US" dirty="0"/>
              <a:t>get. </a:t>
            </a:r>
            <a:r>
              <a:rPr lang="ru-RU" dirty="0"/>
              <a:t>В нашем классе </a:t>
            </a:r>
            <a:r>
              <a:rPr lang="en-US" dirty="0"/>
              <a:t>Rectangle </a:t>
            </a:r>
            <a:r>
              <a:rPr lang="ru-RU" dirty="0"/>
              <a:t>они были реализованы ранее (см. предыдущий слайд)</a:t>
            </a:r>
          </a:p>
          <a:p>
            <a:r>
              <a:rPr lang="ru-RU" dirty="0"/>
              <a:t>Такие методы в ООП называются сеттерами и геттерами. Их назначение не только передавать значения между приватными атрибутами класса, но и проверять их корректность. Например, в нашем случае мы могли бы проверить на этапе получения новых значений </a:t>
            </a:r>
            <a:r>
              <a:rPr lang="en-US" dirty="0"/>
              <a:t>width </a:t>
            </a:r>
            <a:r>
              <a:rPr lang="ru-RU" dirty="0"/>
              <a:t>и </a:t>
            </a:r>
            <a:r>
              <a:rPr lang="en-US" dirty="0"/>
              <a:t>height</a:t>
            </a:r>
            <a:r>
              <a:rPr lang="ru-RU" dirty="0"/>
              <a:t>, являются ли они положительными.</a:t>
            </a:r>
          </a:p>
        </p:txBody>
      </p:sp>
      <p:pic>
        <p:nvPicPr>
          <p:cNvPr id="5" name="Рисунок 4">
            <a:extLst>
              <a:ext uri="{FF2B5EF4-FFF2-40B4-BE49-F238E27FC236}">
                <a16:creationId xmlns:a16="http://schemas.microsoft.com/office/drawing/2014/main" id="{EB77AB6E-ED49-4800-90C7-9AE7D45DC305}"/>
              </a:ext>
            </a:extLst>
          </p:cNvPr>
          <p:cNvPicPr>
            <a:picLocks noChangeAspect="1"/>
          </p:cNvPicPr>
          <p:nvPr/>
        </p:nvPicPr>
        <p:blipFill>
          <a:blip r:embed="rId2"/>
          <a:stretch>
            <a:fillRect/>
          </a:stretch>
        </p:blipFill>
        <p:spPr>
          <a:xfrm>
            <a:off x="628650" y="921067"/>
            <a:ext cx="8218494" cy="1984693"/>
          </a:xfrm>
          <a:prstGeom prst="rect">
            <a:avLst/>
          </a:prstGeom>
        </p:spPr>
      </p:pic>
    </p:spTree>
    <p:extLst>
      <p:ext uri="{BB962C8B-B14F-4D97-AF65-F5344CB8AC3E}">
        <p14:creationId xmlns:p14="http://schemas.microsoft.com/office/powerpoint/2010/main" val="2605180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7D9249-4332-47C7-8D07-C981251BB8B5}"/>
              </a:ext>
            </a:extLst>
          </p:cNvPr>
          <p:cNvSpPr>
            <a:spLocks noGrp="1"/>
          </p:cNvSpPr>
          <p:nvPr>
            <p:ph type="title"/>
          </p:nvPr>
        </p:nvSpPr>
        <p:spPr/>
        <p:txBody>
          <a:bodyPr/>
          <a:lstStyle/>
          <a:p>
            <a:r>
              <a:rPr lang="ru-RU" dirty="0"/>
              <a:t>Создание объектов-свойств</a:t>
            </a:r>
          </a:p>
        </p:txBody>
      </p:sp>
      <p:sp>
        <p:nvSpPr>
          <p:cNvPr id="3" name="Объект 2">
            <a:extLst>
              <a:ext uri="{FF2B5EF4-FFF2-40B4-BE49-F238E27FC236}">
                <a16:creationId xmlns:a16="http://schemas.microsoft.com/office/drawing/2014/main" id="{951FB8B9-6E03-47DC-8D92-AE2E05586C8A}"/>
              </a:ext>
            </a:extLst>
          </p:cNvPr>
          <p:cNvSpPr>
            <a:spLocks noGrp="1"/>
          </p:cNvSpPr>
          <p:nvPr>
            <p:ph idx="1"/>
          </p:nvPr>
        </p:nvSpPr>
        <p:spPr/>
        <p:txBody>
          <a:bodyPr>
            <a:normAutofit lnSpcReduction="10000"/>
          </a:bodyPr>
          <a:lstStyle/>
          <a:p>
            <a:r>
              <a:rPr lang="ru-RU" dirty="0"/>
              <a:t>Однако, пользоваться на практике напрямую геттерами и сеттерами бывает не всегда удобно. Большего изящества кода можно добиться, используя так называемые объекты-свойства (</a:t>
            </a:r>
            <a:r>
              <a:rPr lang="ru-RU" dirty="0" err="1"/>
              <a:t>property</a:t>
            </a:r>
            <a:r>
              <a:rPr lang="ru-RU" dirty="0"/>
              <a:t>).</a:t>
            </a:r>
          </a:p>
          <a:p>
            <a:r>
              <a:rPr lang="ru-RU" dirty="0"/>
              <a:t>На основе геттеров и сеттеров</a:t>
            </a:r>
            <a:endParaRPr lang="en-US" dirty="0"/>
          </a:p>
          <a:p>
            <a:endParaRPr lang="en-US" dirty="0"/>
          </a:p>
          <a:p>
            <a:pPr marL="0" indent="0">
              <a:buNone/>
            </a:pPr>
            <a:endParaRPr lang="en-US" dirty="0"/>
          </a:p>
          <a:p>
            <a:pPr marL="0" indent="0">
              <a:buNone/>
            </a:pPr>
            <a:r>
              <a:rPr lang="en-US" dirty="0"/>
              <a:t>	</a:t>
            </a:r>
          </a:p>
          <a:p>
            <a:pPr marL="263525" indent="0">
              <a:buNone/>
            </a:pPr>
            <a:r>
              <a:rPr lang="ru-RU" dirty="0"/>
              <a:t>Определим свойство </a:t>
            </a:r>
            <a:r>
              <a:rPr lang="en-US" dirty="0"/>
              <a:t>Width </a:t>
            </a:r>
            <a:r>
              <a:rPr lang="ru-RU" dirty="0"/>
              <a:t>с помощью класса</a:t>
            </a:r>
            <a:br>
              <a:rPr lang="en-US" dirty="0"/>
            </a:br>
            <a:r>
              <a:rPr lang="en-US" dirty="0"/>
              <a:t>Property</a:t>
            </a:r>
            <a:endParaRPr lang="ru-RU" dirty="0"/>
          </a:p>
        </p:txBody>
      </p:sp>
      <p:pic>
        <p:nvPicPr>
          <p:cNvPr id="5" name="Рисунок 4">
            <a:extLst>
              <a:ext uri="{FF2B5EF4-FFF2-40B4-BE49-F238E27FC236}">
                <a16:creationId xmlns:a16="http://schemas.microsoft.com/office/drawing/2014/main" id="{0A7BD096-73E0-4BE6-B74F-639BC56154AC}"/>
              </a:ext>
            </a:extLst>
          </p:cNvPr>
          <p:cNvPicPr>
            <a:picLocks noChangeAspect="1"/>
          </p:cNvPicPr>
          <p:nvPr/>
        </p:nvPicPr>
        <p:blipFill>
          <a:blip r:embed="rId2"/>
          <a:stretch>
            <a:fillRect/>
          </a:stretch>
        </p:blipFill>
        <p:spPr>
          <a:xfrm>
            <a:off x="3272790" y="3736499"/>
            <a:ext cx="2781300" cy="1285875"/>
          </a:xfrm>
          <a:prstGeom prst="rect">
            <a:avLst/>
          </a:prstGeom>
        </p:spPr>
      </p:pic>
      <p:pic>
        <p:nvPicPr>
          <p:cNvPr id="7" name="Рисунок 6">
            <a:extLst>
              <a:ext uri="{FF2B5EF4-FFF2-40B4-BE49-F238E27FC236}">
                <a16:creationId xmlns:a16="http://schemas.microsoft.com/office/drawing/2014/main" id="{0F50A72E-D76A-4BAB-A633-BCEE5A393A8D}"/>
              </a:ext>
            </a:extLst>
          </p:cNvPr>
          <p:cNvPicPr>
            <a:picLocks noChangeAspect="1"/>
          </p:cNvPicPr>
          <p:nvPr/>
        </p:nvPicPr>
        <p:blipFill>
          <a:blip r:embed="rId3"/>
          <a:stretch>
            <a:fillRect/>
          </a:stretch>
        </p:blipFill>
        <p:spPr>
          <a:xfrm>
            <a:off x="3272790" y="5879148"/>
            <a:ext cx="3714750" cy="333375"/>
          </a:xfrm>
          <a:prstGeom prst="rect">
            <a:avLst/>
          </a:prstGeom>
        </p:spPr>
      </p:pic>
    </p:spTree>
    <p:extLst>
      <p:ext uri="{BB962C8B-B14F-4D97-AF65-F5344CB8AC3E}">
        <p14:creationId xmlns:p14="http://schemas.microsoft.com/office/powerpoint/2010/main" val="3517123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7D9249-4332-47C7-8D07-C981251BB8B5}"/>
              </a:ext>
            </a:extLst>
          </p:cNvPr>
          <p:cNvSpPr>
            <a:spLocks noGrp="1"/>
          </p:cNvSpPr>
          <p:nvPr>
            <p:ph type="title"/>
          </p:nvPr>
        </p:nvSpPr>
        <p:spPr/>
        <p:txBody>
          <a:bodyPr/>
          <a:lstStyle/>
          <a:p>
            <a:r>
              <a:rPr lang="ru-RU" dirty="0"/>
              <a:t>Создание объектов-свойств</a:t>
            </a:r>
          </a:p>
        </p:txBody>
      </p:sp>
      <p:sp>
        <p:nvSpPr>
          <p:cNvPr id="3" name="Объект 2">
            <a:extLst>
              <a:ext uri="{FF2B5EF4-FFF2-40B4-BE49-F238E27FC236}">
                <a16:creationId xmlns:a16="http://schemas.microsoft.com/office/drawing/2014/main" id="{951FB8B9-6E03-47DC-8D92-AE2E05586C8A}"/>
              </a:ext>
            </a:extLst>
          </p:cNvPr>
          <p:cNvSpPr>
            <a:spLocks noGrp="1"/>
          </p:cNvSpPr>
          <p:nvPr>
            <p:ph idx="1"/>
          </p:nvPr>
        </p:nvSpPr>
        <p:spPr/>
        <p:txBody>
          <a:bodyPr/>
          <a:lstStyle/>
          <a:p>
            <a:r>
              <a:rPr lang="ru-RU" dirty="0"/>
              <a:t>Пользоваться свойствами удобнее, нежели вызывать специальные методы:</a:t>
            </a:r>
          </a:p>
          <a:p>
            <a:endParaRPr lang="ru-RU" dirty="0"/>
          </a:p>
        </p:txBody>
      </p:sp>
      <p:pic>
        <p:nvPicPr>
          <p:cNvPr id="7" name="Рисунок 6">
            <a:extLst>
              <a:ext uri="{FF2B5EF4-FFF2-40B4-BE49-F238E27FC236}">
                <a16:creationId xmlns:a16="http://schemas.microsoft.com/office/drawing/2014/main" id="{B2F8DB5B-CE3D-4E28-AC87-F8EF782303A1}"/>
              </a:ext>
            </a:extLst>
          </p:cNvPr>
          <p:cNvPicPr>
            <a:picLocks noChangeAspect="1"/>
          </p:cNvPicPr>
          <p:nvPr/>
        </p:nvPicPr>
        <p:blipFill>
          <a:blip r:embed="rId2"/>
          <a:stretch>
            <a:fillRect/>
          </a:stretch>
        </p:blipFill>
        <p:spPr>
          <a:xfrm>
            <a:off x="1146209" y="2393950"/>
            <a:ext cx="6851581" cy="2070100"/>
          </a:xfrm>
          <a:prstGeom prst="rect">
            <a:avLst/>
          </a:prstGeom>
        </p:spPr>
      </p:pic>
    </p:spTree>
    <p:extLst>
      <p:ext uri="{BB962C8B-B14F-4D97-AF65-F5344CB8AC3E}">
        <p14:creationId xmlns:p14="http://schemas.microsoft.com/office/powerpoint/2010/main" val="1810006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7D9249-4332-47C7-8D07-C981251BB8B5}"/>
              </a:ext>
            </a:extLst>
          </p:cNvPr>
          <p:cNvSpPr>
            <a:spLocks noGrp="1"/>
          </p:cNvSpPr>
          <p:nvPr>
            <p:ph type="title"/>
          </p:nvPr>
        </p:nvSpPr>
        <p:spPr/>
        <p:txBody>
          <a:bodyPr/>
          <a:lstStyle/>
          <a:p>
            <a:r>
              <a:rPr lang="ru-RU" dirty="0"/>
              <a:t>Создание объектов-свойств</a:t>
            </a:r>
          </a:p>
        </p:txBody>
      </p:sp>
      <p:sp>
        <p:nvSpPr>
          <p:cNvPr id="3" name="Объект 2">
            <a:extLst>
              <a:ext uri="{FF2B5EF4-FFF2-40B4-BE49-F238E27FC236}">
                <a16:creationId xmlns:a16="http://schemas.microsoft.com/office/drawing/2014/main" id="{951FB8B9-6E03-47DC-8D92-AE2E05586C8A}"/>
              </a:ext>
            </a:extLst>
          </p:cNvPr>
          <p:cNvSpPr>
            <a:spLocks noGrp="1"/>
          </p:cNvSpPr>
          <p:nvPr>
            <p:ph idx="1"/>
          </p:nvPr>
        </p:nvSpPr>
        <p:spPr>
          <a:xfrm>
            <a:off x="628650" y="983456"/>
            <a:ext cx="7886700" cy="4891088"/>
          </a:xfrm>
        </p:spPr>
        <p:txBody>
          <a:bodyPr/>
          <a:lstStyle/>
          <a:p>
            <a:r>
              <a:rPr lang="ru-RU" dirty="0"/>
              <a:t>В сеттер добавим ограничение</a:t>
            </a:r>
            <a:r>
              <a:rPr lang="en-US" dirty="0"/>
              <a:t> </a:t>
            </a:r>
            <a:r>
              <a:rPr lang="ru-RU" dirty="0"/>
              <a:t>с помощью закрытой функции </a:t>
            </a:r>
            <a:r>
              <a:rPr lang="en-US" dirty="0"/>
              <a:t>__</a:t>
            </a:r>
            <a:r>
              <a:rPr lang="ru-RU" dirty="0"/>
              <a:t>с</a:t>
            </a:r>
            <a:r>
              <a:rPr lang="en-US" dirty="0" err="1"/>
              <a:t>heckValue</a:t>
            </a:r>
            <a:r>
              <a:rPr lang="ru-RU" dirty="0"/>
              <a:t>:</a:t>
            </a:r>
            <a:endParaRPr lang="en-US" dirty="0"/>
          </a:p>
          <a:p>
            <a:endParaRPr lang="en-US" dirty="0"/>
          </a:p>
          <a:p>
            <a:endParaRPr lang="en-US" dirty="0"/>
          </a:p>
          <a:p>
            <a:endParaRPr lang="en-US" dirty="0"/>
          </a:p>
          <a:p>
            <a:endParaRPr lang="en-US" dirty="0"/>
          </a:p>
          <a:p>
            <a:r>
              <a:rPr lang="ru-RU" dirty="0"/>
              <a:t>Теперь при попытке присвоить неправильное значение возникает исключение:</a:t>
            </a:r>
          </a:p>
          <a:p>
            <a:endParaRPr lang="ru-RU" dirty="0"/>
          </a:p>
        </p:txBody>
      </p:sp>
      <p:pic>
        <p:nvPicPr>
          <p:cNvPr id="5" name="Рисунок 4">
            <a:extLst>
              <a:ext uri="{FF2B5EF4-FFF2-40B4-BE49-F238E27FC236}">
                <a16:creationId xmlns:a16="http://schemas.microsoft.com/office/drawing/2014/main" id="{FFD9B2D7-19D4-4390-A5CD-DD09469854AD}"/>
              </a:ext>
            </a:extLst>
          </p:cNvPr>
          <p:cNvPicPr>
            <a:picLocks noChangeAspect="1"/>
          </p:cNvPicPr>
          <p:nvPr/>
        </p:nvPicPr>
        <p:blipFill>
          <a:blip r:embed="rId2"/>
          <a:stretch>
            <a:fillRect/>
          </a:stretch>
        </p:blipFill>
        <p:spPr>
          <a:xfrm>
            <a:off x="2047875" y="1820705"/>
            <a:ext cx="5048250" cy="2247450"/>
          </a:xfrm>
          <a:prstGeom prst="rect">
            <a:avLst/>
          </a:prstGeom>
        </p:spPr>
      </p:pic>
      <p:pic>
        <p:nvPicPr>
          <p:cNvPr id="8" name="Рисунок 7">
            <a:extLst>
              <a:ext uri="{FF2B5EF4-FFF2-40B4-BE49-F238E27FC236}">
                <a16:creationId xmlns:a16="http://schemas.microsoft.com/office/drawing/2014/main" id="{284B3531-6D19-47F1-BA29-EC3078E7AFDD}"/>
              </a:ext>
            </a:extLst>
          </p:cNvPr>
          <p:cNvPicPr>
            <a:picLocks noChangeAspect="1"/>
          </p:cNvPicPr>
          <p:nvPr/>
        </p:nvPicPr>
        <p:blipFill>
          <a:blip r:embed="rId3"/>
          <a:stretch>
            <a:fillRect/>
          </a:stretch>
        </p:blipFill>
        <p:spPr>
          <a:xfrm>
            <a:off x="2047875" y="4812535"/>
            <a:ext cx="5048250" cy="1866900"/>
          </a:xfrm>
          <a:prstGeom prst="rect">
            <a:avLst/>
          </a:prstGeom>
        </p:spPr>
      </p:pic>
    </p:spTree>
    <p:extLst>
      <p:ext uri="{BB962C8B-B14F-4D97-AF65-F5344CB8AC3E}">
        <p14:creationId xmlns:p14="http://schemas.microsoft.com/office/powerpoint/2010/main" val="2906154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6DF9D7-2B58-4CFE-95DF-EDBD497157FD}"/>
              </a:ext>
            </a:extLst>
          </p:cNvPr>
          <p:cNvSpPr>
            <a:spLocks noGrp="1"/>
          </p:cNvSpPr>
          <p:nvPr>
            <p:ph type="title"/>
          </p:nvPr>
        </p:nvSpPr>
        <p:spPr/>
        <p:txBody>
          <a:bodyPr/>
          <a:lstStyle/>
          <a:p>
            <a:r>
              <a:rPr lang="ru-RU" dirty="0"/>
              <a:t>Простое наследование</a:t>
            </a:r>
          </a:p>
        </p:txBody>
      </p:sp>
      <p:sp>
        <p:nvSpPr>
          <p:cNvPr id="3" name="Объект 2">
            <a:extLst>
              <a:ext uri="{FF2B5EF4-FFF2-40B4-BE49-F238E27FC236}">
                <a16:creationId xmlns:a16="http://schemas.microsoft.com/office/drawing/2014/main" id="{E97ADCE2-811B-4ADB-B16B-78BF813C3116}"/>
              </a:ext>
            </a:extLst>
          </p:cNvPr>
          <p:cNvSpPr>
            <a:spLocks noGrp="1"/>
          </p:cNvSpPr>
          <p:nvPr>
            <p:ph idx="1"/>
          </p:nvPr>
        </p:nvSpPr>
        <p:spPr/>
        <p:txBody>
          <a:bodyPr/>
          <a:lstStyle/>
          <a:p>
            <a:r>
              <a:rPr lang="ru-RU" dirty="0"/>
              <a:t>Общий принцип наследования в ООП: мы можем взять некий класс и на его основе создать новый, дочерний, изменив и расширив функционал базового класса.</a:t>
            </a:r>
          </a:p>
          <a:p>
            <a:r>
              <a:rPr lang="ru-RU" dirty="0"/>
              <a:t>В </a:t>
            </a:r>
            <a:r>
              <a:rPr lang="ru-RU" dirty="0" err="1"/>
              <a:t>Python</a:t>
            </a:r>
            <a:r>
              <a:rPr lang="ru-RU" dirty="0"/>
              <a:t> 3 любой создаваемый класс автоматически является дочерним по отношению к базовому </a:t>
            </a:r>
            <a:r>
              <a:rPr lang="ru-RU" dirty="0" err="1"/>
              <a:t>object</a:t>
            </a:r>
            <a:r>
              <a:rPr lang="ru-RU" dirty="0"/>
              <a:t>:</a:t>
            </a:r>
          </a:p>
        </p:txBody>
      </p:sp>
      <p:pic>
        <p:nvPicPr>
          <p:cNvPr id="5" name="Рисунок 4">
            <a:extLst>
              <a:ext uri="{FF2B5EF4-FFF2-40B4-BE49-F238E27FC236}">
                <a16:creationId xmlns:a16="http://schemas.microsoft.com/office/drawing/2014/main" id="{248063AE-95FA-4BD3-9167-8A81E59AE80F}"/>
              </a:ext>
            </a:extLst>
          </p:cNvPr>
          <p:cNvPicPr>
            <a:picLocks noChangeAspect="1"/>
          </p:cNvPicPr>
          <p:nvPr/>
        </p:nvPicPr>
        <p:blipFill>
          <a:blip r:embed="rId2"/>
          <a:stretch>
            <a:fillRect/>
          </a:stretch>
        </p:blipFill>
        <p:spPr>
          <a:xfrm>
            <a:off x="2181225" y="4214813"/>
            <a:ext cx="4781550" cy="2171700"/>
          </a:xfrm>
          <a:prstGeom prst="rect">
            <a:avLst/>
          </a:prstGeom>
        </p:spPr>
      </p:pic>
    </p:spTree>
    <p:extLst>
      <p:ext uri="{BB962C8B-B14F-4D97-AF65-F5344CB8AC3E}">
        <p14:creationId xmlns:p14="http://schemas.microsoft.com/office/powerpoint/2010/main" val="1592667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6DF9D7-2B58-4CFE-95DF-EDBD497157FD}"/>
              </a:ext>
            </a:extLst>
          </p:cNvPr>
          <p:cNvSpPr>
            <a:spLocks noGrp="1"/>
          </p:cNvSpPr>
          <p:nvPr>
            <p:ph type="title"/>
          </p:nvPr>
        </p:nvSpPr>
        <p:spPr/>
        <p:txBody>
          <a:bodyPr/>
          <a:lstStyle/>
          <a:p>
            <a:r>
              <a:rPr lang="ru-RU" dirty="0"/>
              <a:t>Простое наследование</a:t>
            </a:r>
          </a:p>
        </p:txBody>
      </p:sp>
      <p:sp>
        <p:nvSpPr>
          <p:cNvPr id="3" name="Объект 2">
            <a:extLst>
              <a:ext uri="{FF2B5EF4-FFF2-40B4-BE49-F238E27FC236}">
                <a16:creationId xmlns:a16="http://schemas.microsoft.com/office/drawing/2014/main" id="{E97ADCE2-811B-4ADB-B16B-78BF813C3116}"/>
              </a:ext>
            </a:extLst>
          </p:cNvPr>
          <p:cNvSpPr>
            <a:spLocks noGrp="1"/>
          </p:cNvSpPr>
          <p:nvPr>
            <p:ph idx="1"/>
          </p:nvPr>
        </p:nvSpPr>
        <p:spPr/>
        <p:txBody>
          <a:bodyPr/>
          <a:lstStyle/>
          <a:p>
            <a:r>
              <a:rPr lang="ru-RU" dirty="0"/>
              <a:t>Создавать новые объекты на базе существующих намного проще и быстрее, нежели создавать их с нуля.</a:t>
            </a:r>
          </a:p>
          <a:p>
            <a:r>
              <a:rPr lang="ru-RU" dirty="0"/>
              <a:t>Допустим мы имеем класс </a:t>
            </a:r>
            <a:r>
              <a:rPr lang="en-US" dirty="0"/>
              <a:t>Rectangle:</a:t>
            </a:r>
            <a:endParaRPr lang="ru-RU" dirty="0"/>
          </a:p>
        </p:txBody>
      </p:sp>
      <p:pic>
        <p:nvPicPr>
          <p:cNvPr id="5" name="Рисунок 4">
            <a:extLst>
              <a:ext uri="{FF2B5EF4-FFF2-40B4-BE49-F238E27FC236}">
                <a16:creationId xmlns:a16="http://schemas.microsoft.com/office/drawing/2014/main" id="{C7BF5F1A-A13D-47CB-8DE5-864D9FEF7EB8}"/>
              </a:ext>
            </a:extLst>
          </p:cNvPr>
          <p:cNvPicPr>
            <a:picLocks noChangeAspect="1"/>
          </p:cNvPicPr>
          <p:nvPr/>
        </p:nvPicPr>
        <p:blipFill>
          <a:blip r:embed="rId2"/>
          <a:stretch>
            <a:fillRect/>
          </a:stretch>
        </p:blipFill>
        <p:spPr>
          <a:xfrm>
            <a:off x="0" y="3035234"/>
            <a:ext cx="9144000" cy="3612012"/>
          </a:xfrm>
          <a:prstGeom prst="rect">
            <a:avLst/>
          </a:prstGeom>
        </p:spPr>
      </p:pic>
    </p:spTree>
    <p:extLst>
      <p:ext uri="{BB962C8B-B14F-4D97-AF65-F5344CB8AC3E}">
        <p14:creationId xmlns:p14="http://schemas.microsoft.com/office/powerpoint/2010/main" val="2979967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6DF9D7-2B58-4CFE-95DF-EDBD497157FD}"/>
              </a:ext>
            </a:extLst>
          </p:cNvPr>
          <p:cNvSpPr>
            <a:spLocks noGrp="1"/>
          </p:cNvSpPr>
          <p:nvPr>
            <p:ph type="title"/>
          </p:nvPr>
        </p:nvSpPr>
        <p:spPr>
          <a:xfrm>
            <a:off x="628649" y="100966"/>
            <a:ext cx="7886700" cy="711199"/>
          </a:xfrm>
        </p:spPr>
        <p:txBody>
          <a:bodyPr/>
          <a:lstStyle/>
          <a:p>
            <a:r>
              <a:rPr lang="ru-RU" dirty="0"/>
              <a:t>Простое наследование</a:t>
            </a:r>
          </a:p>
        </p:txBody>
      </p:sp>
      <p:sp>
        <p:nvSpPr>
          <p:cNvPr id="3" name="Объект 2">
            <a:extLst>
              <a:ext uri="{FF2B5EF4-FFF2-40B4-BE49-F238E27FC236}">
                <a16:creationId xmlns:a16="http://schemas.microsoft.com/office/drawing/2014/main" id="{E97ADCE2-811B-4ADB-B16B-78BF813C3116}"/>
              </a:ext>
            </a:extLst>
          </p:cNvPr>
          <p:cNvSpPr>
            <a:spLocks noGrp="1"/>
          </p:cNvSpPr>
          <p:nvPr>
            <p:ph idx="1"/>
          </p:nvPr>
        </p:nvSpPr>
        <p:spPr>
          <a:xfrm>
            <a:off x="628649" y="709136"/>
            <a:ext cx="7886700" cy="4891088"/>
          </a:xfrm>
        </p:spPr>
        <p:txBody>
          <a:bodyPr/>
          <a:lstStyle/>
          <a:p>
            <a:r>
              <a:rPr lang="ru-RU" dirty="0"/>
              <a:t>Создать класс </a:t>
            </a:r>
            <a:r>
              <a:rPr lang="en-US" dirty="0"/>
              <a:t>Box </a:t>
            </a:r>
            <a:r>
              <a:rPr lang="ru-RU" dirty="0"/>
              <a:t>будет</a:t>
            </a:r>
            <a:r>
              <a:rPr lang="en-US" dirty="0"/>
              <a:t> </a:t>
            </a:r>
            <a:r>
              <a:rPr lang="ru-RU" dirty="0"/>
              <a:t>быстрее и проще, используя класс </a:t>
            </a:r>
            <a:r>
              <a:rPr lang="en-US" dirty="0"/>
              <a:t>Rectangle</a:t>
            </a:r>
            <a:r>
              <a:rPr lang="ru-RU" dirty="0"/>
              <a:t>, т.е. используя простое наследование (родитель ← дочерний класс):</a:t>
            </a:r>
          </a:p>
        </p:txBody>
      </p:sp>
      <p:pic>
        <p:nvPicPr>
          <p:cNvPr id="5" name="Рисунок 4">
            <a:extLst>
              <a:ext uri="{FF2B5EF4-FFF2-40B4-BE49-F238E27FC236}">
                <a16:creationId xmlns:a16="http://schemas.microsoft.com/office/drawing/2014/main" id="{F0CD5636-7A88-4B2A-9DB4-F64AF5869E7C}"/>
              </a:ext>
            </a:extLst>
          </p:cNvPr>
          <p:cNvPicPr>
            <a:picLocks noChangeAspect="1"/>
          </p:cNvPicPr>
          <p:nvPr/>
        </p:nvPicPr>
        <p:blipFill>
          <a:blip r:embed="rId2"/>
          <a:stretch>
            <a:fillRect/>
          </a:stretch>
        </p:blipFill>
        <p:spPr>
          <a:xfrm>
            <a:off x="1029176" y="1901538"/>
            <a:ext cx="7085648" cy="4923775"/>
          </a:xfrm>
          <a:prstGeom prst="rect">
            <a:avLst/>
          </a:prstGeom>
        </p:spPr>
      </p:pic>
      <p:sp>
        <p:nvSpPr>
          <p:cNvPr id="4" name="Прямоугольник 3">
            <a:extLst>
              <a:ext uri="{FF2B5EF4-FFF2-40B4-BE49-F238E27FC236}">
                <a16:creationId xmlns:a16="http://schemas.microsoft.com/office/drawing/2014/main" id="{2E19D654-6F73-43E3-B43D-3B3668E90103}"/>
              </a:ext>
            </a:extLst>
          </p:cNvPr>
          <p:cNvSpPr/>
          <p:nvPr/>
        </p:nvSpPr>
        <p:spPr>
          <a:xfrm>
            <a:off x="2529840" y="4734560"/>
            <a:ext cx="1117600" cy="29464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86231463-C8B6-493B-B2C1-2F424C87046E}"/>
              </a:ext>
            </a:extLst>
          </p:cNvPr>
          <p:cNvSpPr/>
          <p:nvPr/>
        </p:nvSpPr>
        <p:spPr>
          <a:xfrm>
            <a:off x="2255520" y="5236448"/>
            <a:ext cx="995680" cy="19915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600731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ACB2AE-E04D-429A-BD6F-5E56B58EDE4C}"/>
              </a:ext>
            </a:extLst>
          </p:cNvPr>
          <p:cNvSpPr>
            <a:spLocks noGrp="1"/>
          </p:cNvSpPr>
          <p:nvPr>
            <p:ph type="title"/>
          </p:nvPr>
        </p:nvSpPr>
        <p:spPr/>
        <p:txBody>
          <a:bodyPr/>
          <a:lstStyle/>
          <a:p>
            <a:r>
              <a:rPr lang="ru-RU" dirty="0"/>
              <a:t>Простой полиморфизм</a:t>
            </a:r>
          </a:p>
        </p:txBody>
      </p:sp>
      <p:pic>
        <p:nvPicPr>
          <p:cNvPr id="5" name="Рисунок 4">
            <a:extLst>
              <a:ext uri="{FF2B5EF4-FFF2-40B4-BE49-F238E27FC236}">
                <a16:creationId xmlns:a16="http://schemas.microsoft.com/office/drawing/2014/main" id="{712D7516-635F-4216-BF7C-C738C0603264}"/>
              </a:ext>
            </a:extLst>
          </p:cNvPr>
          <p:cNvPicPr>
            <a:picLocks noChangeAspect="1"/>
          </p:cNvPicPr>
          <p:nvPr/>
        </p:nvPicPr>
        <p:blipFill>
          <a:blip r:embed="rId2"/>
          <a:stretch>
            <a:fillRect/>
          </a:stretch>
        </p:blipFill>
        <p:spPr>
          <a:xfrm>
            <a:off x="709612" y="1076325"/>
            <a:ext cx="7724775" cy="5667375"/>
          </a:xfrm>
          <a:prstGeom prst="rect">
            <a:avLst/>
          </a:prstGeom>
        </p:spPr>
      </p:pic>
    </p:spTree>
    <p:extLst>
      <p:ext uri="{BB962C8B-B14F-4D97-AF65-F5344CB8AC3E}">
        <p14:creationId xmlns:p14="http://schemas.microsoft.com/office/powerpoint/2010/main" val="2372780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67992E-445C-4ECC-986C-151F94CC1DEE}"/>
              </a:ext>
            </a:extLst>
          </p:cNvPr>
          <p:cNvSpPr>
            <a:spLocks noGrp="1"/>
          </p:cNvSpPr>
          <p:nvPr>
            <p:ph type="title"/>
          </p:nvPr>
        </p:nvSpPr>
        <p:spPr/>
        <p:txBody>
          <a:bodyPr/>
          <a:lstStyle/>
          <a:p>
            <a:r>
              <a:rPr lang="ru-RU" dirty="0"/>
              <a:t>Простое наследование</a:t>
            </a:r>
          </a:p>
        </p:txBody>
      </p:sp>
      <p:sp>
        <p:nvSpPr>
          <p:cNvPr id="3" name="Объект 2">
            <a:extLst>
              <a:ext uri="{FF2B5EF4-FFF2-40B4-BE49-F238E27FC236}">
                <a16:creationId xmlns:a16="http://schemas.microsoft.com/office/drawing/2014/main" id="{31367B0C-08F6-45FA-860D-F2F8A2D6CB7B}"/>
              </a:ext>
            </a:extLst>
          </p:cNvPr>
          <p:cNvSpPr>
            <a:spLocks noGrp="1"/>
          </p:cNvSpPr>
          <p:nvPr>
            <p:ph idx="1"/>
          </p:nvPr>
        </p:nvSpPr>
        <p:spPr/>
        <p:txBody>
          <a:bodyPr/>
          <a:lstStyle/>
          <a:p>
            <a:r>
              <a:rPr lang="en-US" dirty="0"/>
              <a:t>class A:</a:t>
            </a:r>
          </a:p>
          <a:p>
            <a:pPr marL="457200" lvl="1" indent="0">
              <a:buNone/>
            </a:pPr>
            <a:r>
              <a:rPr lang="en-US" dirty="0"/>
              <a:t># </a:t>
            </a:r>
            <a:r>
              <a:rPr lang="ru-RU" dirty="0"/>
              <a:t>определение конструктора родительского класса</a:t>
            </a:r>
            <a:endParaRPr lang="en-US" dirty="0"/>
          </a:p>
          <a:p>
            <a:pPr marL="457200" lvl="1" indent="0">
              <a:buNone/>
            </a:pPr>
            <a:r>
              <a:rPr lang="en-US" dirty="0"/>
              <a:t>…</a:t>
            </a:r>
          </a:p>
          <a:p>
            <a:r>
              <a:rPr lang="en-US" dirty="0"/>
              <a:t> class B(A):</a:t>
            </a:r>
          </a:p>
          <a:p>
            <a:pPr marL="457200" lvl="1" indent="0">
              <a:buNone/>
            </a:pPr>
            <a:r>
              <a:rPr lang="en-US" dirty="0"/>
              <a:t># </a:t>
            </a:r>
            <a:r>
              <a:rPr lang="ru-RU" dirty="0"/>
              <a:t>определение конструктора дочернего класса</a:t>
            </a:r>
            <a:r>
              <a:rPr lang="en-US" dirty="0"/>
              <a:t> </a:t>
            </a:r>
            <a:endParaRPr lang="ru-RU" dirty="0"/>
          </a:p>
          <a:p>
            <a:pPr marL="457200" lvl="1" indent="0">
              <a:buNone/>
            </a:pPr>
            <a:r>
              <a:rPr lang="en-US" dirty="0"/>
              <a:t>…</a:t>
            </a:r>
          </a:p>
          <a:p>
            <a:r>
              <a:rPr lang="ru-RU" dirty="0"/>
              <a:t>вместо явного указания имени базового класса, следует вызвать специальную функцию </a:t>
            </a:r>
            <a:r>
              <a:rPr lang="ru-RU" b="1" dirty="0" err="1"/>
              <a:t>super</a:t>
            </a:r>
            <a:r>
              <a:rPr lang="en-US" b="1" dirty="0"/>
              <a:t>()</a:t>
            </a:r>
            <a:r>
              <a:rPr lang="ru-RU" dirty="0"/>
              <a:t>, которая в правильном порядке будет перебирать вышестоящие классы</a:t>
            </a:r>
          </a:p>
        </p:txBody>
      </p:sp>
    </p:spTree>
    <p:extLst>
      <p:ext uri="{BB962C8B-B14F-4D97-AF65-F5344CB8AC3E}">
        <p14:creationId xmlns:p14="http://schemas.microsoft.com/office/powerpoint/2010/main" val="286354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1E5D4C-0B77-47CE-8949-55A06921FCA4}"/>
              </a:ext>
            </a:extLst>
          </p:cNvPr>
          <p:cNvSpPr>
            <a:spLocks noGrp="1"/>
          </p:cNvSpPr>
          <p:nvPr>
            <p:ph type="title"/>
          </p:nvPr>
        </p:nvSpPr>
        <p:spPr/>
        <p:txBody>
          <a:bodyPr/>
          <a:lstStyle/>
          <a:p>
            <a:r>
              <a:rPr lang="ru-RU" dirty="0"/>
              <a:t>Абстрагирование</a:t>
            </a:r>
          </a:p>
        </p:txBody>
      </p:sp>
      <p:sp>
        <p:nvSpPr>
          <p:cNvPr id="3" name="Объект 2">
            <a:extLst>
              <a:ext uri="{FF2B5EF4-FFF2-40B4-BE49-F238E27FC236}">
                <a16:creationId xmlns:a16="http://schemas.microsoft.com/office/drawing/2014/main" id="{2A44EACB-E7A0-4CC9-AA68-D6194BB624B7}"/>
              </a:ext>
            </a:extLst>
          </p:cNvPr>
          <p:cNvSpPr>
            <a:spLocks noGrp="1"/>
          </p:cNvSpPr>
          <p:nvPr>
            <p:ph idx="1"/>
          </p:nvPr>
        </p:nvSpPr>
        <p:spPr/>
        <p:txBody>
          <a:bodyPr>
            <a:normAutofit fontScale="92500" lnSpcReduction="10000"/>
          </a:bodyPr>
          <a:lstStyle/>
          <a:p>
            <a:r>
              <a:rPr lang="ru-RU" i="1" dirty="0"/>
              <a:t>Абстрагирование</a:t>
            </a:r>
            <a:r>
              <a:rPr lang="ru-RU" dirty="0"/>
              <a:t> – процесс выделения абстракций в предметной области задачи. </a:t>
            </a:r>
            <a:r>
              <a:rPr lang="ru-RU" i="1" dirty="0"/>
              <a:t>Абстракция</a:t>
            </a:r>
            <a:r>
              <a:rPr lang="ru-RU" dirty="0"/>
              <a:t> – совокупность существенных характеристик некоторого объекта, которые отличают его от всех других видов объектов и, таким образом, четко определяют особенности данного объекта с точки зрения дальнейшего рассмотрения и анализа. В соответствии с определением применяемая абстракция реального предмета существенно зависит от решаемой задачи. Современный уровень абстракции предполагает объединение всех свойств абстракции (как касающихся состояния анализируемого объекта, так и определяющих его поведение) в единую программную единицу некий абстрактный тип (</a:t>
            </a:r>
            <a:r>
              <a:rPr lang="ru-RU" i="1" dirty="0"/>
              <a:t>класс</a:t>
            </a:r>
            <a:r>
              <a:rPr lang="ru-RU" dirty="0"/>
              <a:t>).</a:t>
            </a:r>
          </a:p>
        </p:txBody>
      </p:sp>
    </p:spTree>
    <p:extLst>
      <p:ext uri="{BB962C8B-B14F-4D97-AF65-F5344CB8AC3E}">
        <p14:creationId xmlns:p14="http://schemas.microsoft.com/office/powerpoint/2010/main" val="4287456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59A2BB-5773-4E30-9123-00A5810941F3}"/>
              </a:ext>
            </a:extLst>
          </p:cNvPr>
          <p:cNvSpPr>
            <a:spLocks noGrp="1"/>
          </p:cNvSpPr>
          <p:nvPr>
            <p:ph type="title"/>
          </p:nvPr>
        </p:nvSpPr>
        <p:spPr>
          <a:xfrm>
            <a:off x="628650" y="134938"/>
            <a:ext cx="7886700" cy="711199"/>
          </a:xfrm>
        </p:spPr>
        <p:txBody>
          <a:bodyPr/>
          <a:lstStyle/>
          <a:p>
            <a:r>
              <a:rPr lang="ru-RU" dirty="0"/>
              <a:t>Полиморфизм</a:t>
            </a:r>
          </a:p>
        </p:txBody>
      </p:sp>
      <p:sp>
        <p:nvSpPr>
          <p:cNvPr id="3" name="Объект 2">
            <a:extLst>
              <a:ext uri="{FF2B5EF4-FFF2-40B4-BE49-F238E27FC236}">
                <a16:creationId xmlns:a16="http://schemas.microsoft.com/office/drawing/2014/main" id="{018F9F44-C67C-43A4-87DE-E5E06752F7B1}"/>
              </a:ext>
            </a:extLst>
          </p:cNvPr>
          <p:cNvSpPr>
            <a:spLocks noGrp="1"/>
          </p:cNvSpPr>
          <p:nvPr>
            <p:ph idx="1"/>
          </p:nvPr>
        </p:nvSpPr>
        <p:spPr>
          <a:xfrm>
            <a:off x="628650" y="747395"/>
            <a:ext cx="7886700" cy="4891088"/>
          </a:xfrm>
        </p:spPr>
        <p:txBody>
          <a:bodyPr/>
          <a:lstStyle/>
          <a:p>
            <a:r>
              <a:rPr lang="ru-RU" i="1" dirty="0"/>
              <a:t>Полиморфизм</a:t>
            </a:r>
            <a:r>
              <a:rPr lang="ru-RU" dirty="0"/>
              <a:t> – это возможность работы с совершенно разными объектами языка </a:t>
            </a:r>
            <a:r>
              <a:rPr lang="ru-RU" dirty="0" err="1"/>
              <a:t>Python</a:t>
            </a:r>
            <a:r>
              <a:rPr lang="ru-RU" dirty="0"/>
              <a:t> единым образом.</a:t>
            </a:r>
          </a:p>
          <a:p>
            <a:r>
              <a:rPr lang="ru-RU" dirty="0"/>
              <a:t>Создадим список геометрических объектов и выведем их содержимое на экран:</a:t>
            </a:r>
          </a:p>
        </p:txBody>
      </p:sp>
      <p:pic>
        <p:nvPicPr>
          <p:cNvPr id="7" name="Рисунок 6">
            <a:extLst>
              <a:ext uri="{FF2B5EF4-FFF2-40B4-BE49-F238E27FC236}">
                <a16:creationId xmlns:a16="http://schemas.microsoft.com/office/drawing/2014/main" id="{2DF15EDF-FBBC-4995-BE33-C392D11C18A4}"/>
              </a:ext>
            </a:extLst>
          </p:cNvPr>
          <p:cNvPicPr>
            <a:picLocks noChangeAspect="1"/>
          </p:cNvPicPr>
          <p:nvPr/>
        </p:nvPicPr>
        <p:blipFill>
          <a:blip r:embed="rId2"/>
          <a:stretch>
            <a:fillRect/>
          </a:stretch>
        </p:blipFill>
        <p:spPr>
          <a:xfrm>
            <a:off x="1495425" y="2831147"/>
            <a:ext cx="6153150" cy="3952875"/>
          </a:xfrm>
          <a:prstGeom prst="rect">
            <a:avLst/>
          </a:prstGeom>
        </p:spPr>
      </p:pic>
    </p:spTree>
    <p:extLst>
      <p:ext uri="{BB962C8B-B14F-4D97-AF65-F5344CB8AC3E}">
        <p14:creationId xmlns:p14="http://schemas.microsoft.com/office/powerpoint/2010/main" val="4036260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AE52F8-533F-48FE-BFEF-DE793FCD3B67}"/>
              </a:ext>
            </a:extLst>
          </p:cNvPr>
          <p:cNvSpPr>
            <a:spLocks noGrp="1"/>
          </p:cNvSpPr>
          <p:nvPr>
            <p:ph type="title"/>
          </p:nvPr>
        </p:nvSpPr>
        <p:spPr>
          <a:xfrm>
            <a:off x="557530" y="243206"/>
            <a:ext cx="7886700" cy="711199"/>
          </a:xfrm>
        </p:spPr>
        <p:txBody>
          <a:bodyPr/>
          <a:lstStyle/>
          <a:p>
            <a:r>
              <a:rPr lang="ru-RU" dirty="0"/>
              <a:t>Полиморфизм</a:t>
            </a:r>
          </a:p>
        </p:txBody>
      </p:sp>
      <p:sp>
        <p:nvSpPr>
          <p:cNvPr id="3" name="Объект 2">
            <a:extLst>
              <a:ext uri="{FF2B5EF4-FFF2-40B4-BE49-F238E27FC236}">
                <a16:creationId xmlns:a16="http://schemas.microsoft.com/office/drawing/2014/main" id="{253707E3-CB85-4B8D-B0EF-8AE0600C72BA}"/>
              </a:ext>
            </a:extLst>
          </p:cNvPr>
          <p:cNvSpPr>
            <a:spLocks noGrp="1"/>
          </p:cNvSpPr>
          <p:nvPr>
            <p:ph idx="1"/>
          </p:nvPr>
        </p:nvSpPr>
        <p:spPr>
          <a:xfrm>
            <a:off x="628650" y="1174115"/>
            <a:ext cx="7886700" cy="4891088"/>
          </a:xfrm>
        </p:spPr>
        <p:txBody>
          <a:bodyPr/>
          <a:lstStyle/>
          <a:p>
            <a:r>
              <a:rPr lang="ru-RU" dirty="0"/>
              <a:t>Для этого необходимо предусмотреть определение </a:t>
            </a:r>
            <a:r>
              <a:rPr lang="en-US" dirty="0"/>
              <a:t>str</a:t>
            </a:r>
            <a:r>
              <a:rPr lang="ru-RU" dirty="0"/>
              <a:t>() в базовом класса и переопределение его в классе-потомке.</a:t>
            </a:r>
          </a:p>
          <a:p>
            <a:endParaRPr lang="ru-RU" dirty="0"/>
          </a:p>
        </p:txBody>
      </p:sp>
      <p:pic>
        <p:nvPicPr>
          <p:cNvPr id="5" name="Рисунок 4">
            <a:extLst>
              <a:ext uri="{FF2B5EF4-FFF2-40B4-BE49-F238E27FC236}">
                <a16:creationId xmlns:a16="http://schemas.microsoft.com/office/drawing/2014/main" id="{29EFC305-58C6-4A21-8CC2-9CCD13774768}"/>
              </a:ext>
            </a:extLst>
          </p:cNvPr>
          <p:cNvPicPr>
            <a:picLocks noChangeAspect="1"/>
          </p:cNvPicPr>
          <p:nvPr/>
        </p:nvPicPr>
        <p:blipFill>
          <a:blip r:embed="rId2"/>
          <a:stretch>
            <a:fillRect/>
          </a:stretch>
        </p:blipFill>
        <p:spPr>
          <a:xfrm>
            <a:off x="1195387" y="2467292"/>
            <a:ext cx="7058025" cy="4219575"/>
          </a:xfrm>
          <a:prstGeom prst="rect">
            <a:avLst/>
          </a:prstGeom>
        </p:spPr>
      </p:pic>
    </p:spTree>
    <p:extLst>
      <p:ext uri="{BB962C8B-B14F-4D97-AF65-F5344CB8AC3E}">
        <p14:creationId xmlns:p14="http://schemas.microsoft.com/office/powerpoint/2010/main" val="36057016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07390F-CFB6-4ABC-A2FF-8B4B8298028E}"/>
              </a:ext>
            </a:extLst>
          </p:cNvPr>
          <p:cNvSpPr>
            <a:spLocks noGrp="1"/>
          </p:cNvSpPr>
          <p:nvPr>
            <p:ph type="title"/>
          </p:nvPr>
        </p:nvSpPr>
        <p:spPr/>
        <p:txBody>
          <a:bodyPr/>
          <a:lstStyle/>
          <a:p>
            <a:r>
              <a:rPr lang="ru-RU" dirty="0"/>
              <a:t>Полиморфизм</a:t>
            </a:r>
          </a:p>
        </p:txBody>
      </p:sp>
      <p:sp>
        <p:nvSpPr>
          <p:cNvPr id="3" name="Объект 2">
            <a:extLst>
              <a:ext uri="{FF2B5EF4-FFF2-40B4-BE49-F238E27FC236}">
                <a16:creationId xmlns:a16="http://schemas.microsoft.com/office/drawing/2014/main" id="{3A329DFD-4568-4F1E-B7BD-D946F1AAAC5E}"/>
              </a:ext>
            </a:extLst>
          </p:cNvPr>
          <p:cNvSpPr>
            <a:spLocks noGrp="1"/>
          </p:cNvSpPr>
          <p:nvPr>
            <p:ph idx="1"/>
          </p:nvPr>
        </p:nvSpPr>
        <p:spPr>
          <a:xfrm>
            <a:off x="628650" y="1076325"/>
            <a:ext cx="7886700" cy="4891088"/>
          </a:xfrm>
        </p:spPr>
        <p:txBody>
          <a:bodyPr/>
          <a:lstStyle/>
          <a:p>
            <a:r>
              <a:rPr lang="ru-RU" dirty="0"/>
              <a:t>При переопределении метода в классе-потомке при обращении к закрытым атрибутам класса-родителя нужно обращаться следующим образом: </a:t>
            </a:r>
            <a:r>
              <a:rPr lang="ru-RU" dirty="0" err="1"/>
              <a:t>object</a:t>
            </a:r>
            <a:r>
              <a:rPr lang="ru-RU" dirty="0"/>
              <a:t>._</a:t>
            </a:r>
            <a:r>
              <a:rPr lang="ru-RU" dirty="0" err="1"/>
              <a:t>className</a:t>
            </a:r>
            <a:r>
              <a:rPr lang="ru-RU" dirty="0"/>
              <a:t>__</a:t>
            </a:r>
            <a:r>
              <a:rPr lang="ru-RU" dirty="0" err="1"/>
              <a:t>attrName</a:t>
            </a:r>
            <a:r>
              <a:rPr lang="ru-RU" dirty="0"/>
              <a:t> </a:t>
            </a:r>
          </a:p>
          <a:p>
            <a:endParaRPr lang="ru-RU" dirty="0"/>
          </a:p>
        </p:txBody>
      </p:sp>
      <p:pic>
        <p:nvPicPr>
          <p:cNvPr id="5" name="Рисунок 4">
            <a:extLst>
              <a:ext uri="{FF2B5EF4-FFF2-40B4-BE49-F238E27FC236}">
                <a16:creationId xmlns:a16="http://schemas.microsoft.com/office/drawing/2014/main" id="{7ABD1CD5-7F66-4F6D-A999-CD7A34A32322}"/>
              </a:ext>
            </a:extLst>
          </p:cNvPr>
          <p:cNvPicPr>
            <a:picLocks noChangeAspect="1"/>
          </p:cNvPicPr>
          <p:nvPr/>
        </p:nvPicPr>
        <p:blipFill>
          <a:blip r:embed="rId2"/>
          <a:stretch>
            <a:fillRect/>
          </a:stretch>
        </p:blipFill>
        <p:spPr>
          <a:xfrm>
            <a:off x="338137" y="2676525"/>
            <a:ext cx="8467725" cy="4181475"/>
          </a:xfrm>
          <a:prstGeom prst="rect">
            <a:avLst/>
          </a:prstGeom>
        </p:spPr>
      </p:pic>
    </p:spTree>
    <p:extLst>
      <p:ext uri="{BB962C8B-B14F-4D97-AF65-F5344CB8AC3E}">
        <p14:creationId xmlns:p14="http://schemas.microsoft.com/office/powerpoint/2010/main" val="3650545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6D867F-536B-4E4F-B32D-96E89665D3CA}"/>
              </a:ext>
            </a:extLst>
          </p:cNvPr>
          <p:cNvSpPr>
            <a:spLocks noGrp="1"/>
          </p:cNvSpPr>
          <p:nvPr>
            <p:ph type="title"/>
          </p:nvPr>
        </p:nvSpPr>
        <p:spPr/>
        <p:txBody>
          <a:bodyPr/>
          <a:lstStyle/>
          <a:p>
            <a:r>
              <a:rPr lang="ru-RU" dirty="0"/>
              <a:t>Полиморфизм</a:t>
            </a:r>
          </a:p>
        </p:txBody>
      </p:sp>
      <p:sp>
        <p:nvSpPr>
          <p:cNvPr id="3" name="Объект 2">
            <a:extLst>
              <a:ext uri="{FF2B5EF4-FFF2-40B4-BE49-F238E27FC236}">
                <a16:creationId xmlns:a16="http://schemas.microsoft.com/office/drawing/2014/main" id="{CF5C245D-3CC7-47D8-A310-9E04746E0241}"/>
              </a:ext>
            </a:extLst>
          </p:cNvPr>
          <p:cNvSpPr>
            <a:spLocks noGrp="1"/>
          </p:cNvSpPr>
          <p:nvPr>
            <p:ph idx="1"/>
          </p:nvPr>
        </p:nvSpPr>
        <p:spPr/>
        <p:txBody>
          <a:bodyPr/>
          <a:lstStyle/>
          <a:p>
            <a:r>
              <a:rPr lang="ru-RU" dirty="0"/>
              <a:t>Благодаря такому средству разработки программ </a:t>
            </a:r>
            <a:r>
              <a:rPr lang="ru-RU" dirty="0" err="1"/>
              <a:t>Python</a:t>
            </a:r>
            <a:r>
              <a:rPr lang="ru-RU" dirty="0"/>
              <a:t> «понимает» объект какого класса хранится в коллекции и соответственно из этого класса берет метод </a:t>
            </a:r>
            <a:r>
              <a:rPr lang="en-US" dirty="0"/>
              <a:t>str()</a:t>
            </a:r>
            <a:r>
              <a:rPr lang="ru-RU" dirty="0"/>
              <a:t>. </a:t>
            </a:r>
            <a:endParaRPr lang="en-US" dirty="0"/>
          </a:p>
          <a:p>
            <a:r>
              <a:rPr lang="ru-RU" dirty="0"/>
              <a:t>Это и есть полиморфизм в действии, когда к разным объектам происходит обращение по одному и тому же имени метода и на выходе получаем разное поведение этой функции. </a:t>
            </a:r>
          </a:p>
        </p:txBody>
      </p:sp>
    </p:spTree>
    <p:extLst>
      <p:ext uri="{BB962C8B-B14F-4D97-AF65-F5344CB8AC3E}">
        <p14:creationId xmlns:p14="http://schemas.microsoft.com/office/powerpoint/2010/main" val="137894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1E5D4C-0B77-47CE-8949-55A06921FCA4}"/>
              </a:ext>
            </a:extLst>
          </p:cNvPr>
          <p:cNvSpPr>
            <a:spLocks noGrp="1"/>
          </p:cNvSpPr>
          <p:nvPr>
            <p:ph type="title"/>
          </p:nvPr>
        </p:nvSpPr>
        <p:spPr/>
        <p:txBody>
          <a:bodyPr/>
          <a:lstStyle/>
          <a:p>
            <a:r>
              <a:rPr lang="ru-RU" dirty="0"/>
              <a:t>Абстрагирование</a:t>
            </a:r>
          </a:p>
        </p:txBody>
      </p:sp>
      <p:sp>
        <p:nvSpPr>
          <p:cNvPr id="3" name="Объект 2">
            <a:extLst>
              <a:ext uri="{FF2B5EF4-FFF2-40B4-BE49-F238E27FC236}">
                <a16:creationId xmlns:a16="http://schemas.microsoft.com/office/drawing/2014/main" id="{2A44EACB-E7A0-4CC9-AA68-D6194BB624B7}"/>
              </a:ext>
            </a:extLst>
          </p:cNvPr>
          <p:cNvSpPr>
            <a:spLocks noGrp="1"/>
          </p:cNvSpPr>
          <p:nvPr>
            <p:ph idx="1"/>
          </p:nvPr>
        </p:nvSpPr>
        <p:spPr/>
        <p:txBody>
          <a:bodyPr>
            <a:normAutofit/>
          </a:bodyPr>
          <a:lstStyle/>
          <a:p>
            <a:r>
              <a:rPr lang="ru-RU" i="1" dirty="0"/>
              <a:t>По-другому</a:t>
            </a:r>
            <a:r>
              <a:rPr lang="ru-RU" dirty="0"/>
              <a:t>: Упрощенное описание или изложение системы, при котором одни свойства и детали выделяются, а другие опускаются. Хорошей является такая абстракция, которая подчеркивает детали, существенные для рассмотрения и использования, и опускает те, которые на данный момент несущественны.</a:t>
            </a:r>
          </a:p>
          <a:p>
            <a:r>
              <a:rPr lang="ru-RU" dirty="0"/>
              <a:t>Выбор правильного набора абстракций для заданной предметной области представляет собой </a:t>
            </a:r>
            <a:r>
              <a:rPr lang="ru-RU" i="1" dirty="0"/>
              <a:t>главную задачу объектно-ориентированного проектирования</a:t>
            </a:r>
            <a:r>
              <a:rPr lang="ru-RU" dirty="0"/>
              <a:t>.</a:t>
            </a:r>
          </a:p>
          <a:p>
            <a:endParaRPr lang="ru-RU" dirty="0"/>
          </a:p>
        </p:txBody>
      </p:sp>
    </p:spTree>
    <p:extLst>
      <p:ext uri="{BB962C8B-B14F-4D97-AF65-F5344CB8AC3E}">
        <p14:creationId xmlns:p14="http://schemas.microsoft.com/office/powerpoint/2010/main" val="408582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59632"/>
          </a:xfrm>
        </p:spPr>
        <p:txBody>
          <a:bodyPr>
            <a:normAutofit/>
          </a:bodyPr>
          <a:lstStyle/>
          <a:p>
            <a:pPr algn="ctr"/>
            <a:r>
              <a:rPr lang="ru-RU" sz="2800" i="1" dirty="0">
                <a:solidFill>
                  <a:srgbClr val="FF0000"/>
                </a:solidFill>
              </a:rPr>
              <a:t>Инкапсуляция</a:t>
            </a:r>
            <a:r>
              <a:rPr lang="ru-RU" sz="2800" i="1" dirty="0"/>
              <a:t> скрывает детали реализации объекта.</a:t>
            </a:r>
          </a:p>
        </p:txBody>
      </p:sp>
      <p:sp>
        <p:nvSpPr>
          <p:cNvPr id="6" name="Подзаголовок 2"/>
          <p:cNvSpPr txBox="1">
            <a:spLocks/>
          </p:cNvSpPr>
          <p:nvPr/>
        </p:nvSpPr>
        <p:spPr>
          <a:xfrm>
            <a:off x="571472" y="1428736"/>
            <a:ext cx="8001056" cy="4214842"/>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1" u="none" strike="noStrike" kern="1200" cap="none" spc="0" normalizeH="0" baseline="0" noProof="0" dirty="0">
              <a:ln>
                <a:noFill/>
              </a:ln>
              <a:effectLst/>
              <a:uLnTx/>
              <a:uFillTx/>
              <a:latin typeface="+mn-lt"/>
              <a:ea typeface="+mn-ea"/>
              <a:cs typeface="+mn-cs"/>
            </a:endParaRPr>
          </a:p>
        </p:txBody>
      </p:sp>
      <p:pic>
        <p:nvPicPr>
          <p:cNvPr id="8" name="Рисунок 7" descr="инкапсуляция.gif"/>
          <p:cNvPicPr>
            <a:picLocks noChangeAspect="1"/>
          </p:cNvPicPr>
          <p:nvPr/>
        </p:nvPicPr>
        <p:blipFill>
          <a:blip r:embed="rId3"/>
          <a:stretch>
            <a:fillRect/>
          </a:stretch>
        </p:blipFill>
        <p:spPr>
          <a:xfrm>
            <a:off x="785786" y="1142984"/>
            <a:ext cx="7563203" cy="5225200"/>
          </a:xfrm>
          <a:prstGeom prst="rect">
            <a:avLst/>
          </a:prstGeom>
        </p:spPr>
      </p:pic>
    </p:spTree>
    <p:extLst>
      <p:ext uri="{BB962C8B-B14F-4D97-AF65-F5344CB8AC3E}">
        <p14:creationId xmlns:p14="http://schemas.microsoft.com/office/powerpoint/2010/main" val="219521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D4EA67-0CC3-4FB3-A326-16AA790A988F}"/>
              </a:ext>
            </a:extLst>
          </p:cNvPr>
          <p:cNvSpPr>
            <a:spLocks noGrp="1"/>
          </p:cNvSpPr>
          <p:nvPr>
            <p:ph type="title"/>
          </p:nvPr>
        </p:nvSpPr>
        <p:spPr/>
        <p:txBody>
          <a:bodyPr>
            <a:normAutofit fontScale="90000"/>
          </a:bodyPr>
          <a:lstStyle/>
          <a:p>
            <a:r>
              <a:rPr lang="ru-RU" dirty="0"/>
              <a:t>Инкапсуляция (ограничение доступа)</a:t>
            </a:r>
          </a:p>
        </p:txBody>
      </p:sp>
      <p:sp>
        <p:nvSpPr>
          <p:cNvPr id="3" name="Объект 2">
            <a:extLst>
              <a:ext uri="{FF2B5EF4-FFF2-40B4-BE49-F238E27FC236}">
                <a16:creationId xmlns:a16="http://schemas.microsoft.com/office/drawing/2014/main" id="{E2BA689D-CBB0-4ABD-9E39-03D2A8E39399}"/>
              </a:ext>
            </a:extLst>
          </p:cNvPr>
          <p:cNvSpPr>
            <a:spLocks noGrp="1"/>
          </p:cNvSpPr>
          <p:nvPr>
            <p:ph idx="1"/>
          </p:nvPr>
        </p:nvSpPr>
        <p:spPr>
          <a:xfrm>
            <a:off x="628650" y="1285874"/>
            <a:ext cx="8210550" cy="5206999"/>
          </a:xfrm>
        </p:spPr>
        <p:txBody>
          <a:bodyPr>
            <a:normAutofit fontScale="92500" lnSpcReduction="20000"/>
          </a:bodyPr>
          <a:lstStyle/>
          <a:p>
            <a:r>
              <a:rPr lang="ru-RU" i="1" dirty="0"/>
              <a:t>Ограничение доступа </a:t>
            </a:r>
            <a:r>
              <a:rPr lang="ru-RU" dirty="0"/>
              <a:t>– сокрытие отдельных элементов реализации абстракции, не затрагивающих существенных характеристик ее как целого.</a:t>
            </a:r>
          </a:p>
          <a:p>
            <a:r>
              <a:rPr lang="ru-RU" dirty="0"/>
              <a:t>Необходимость ограничения доступа предполагает разграничение двух частей в описании абстракции:</a:t>
            </a:r>
          </a:p>
          <a:p>
            <a:pPr lvl="1"/>
            <a:r>
              <a:rPr lang="ru-RU" dirty="0"/>
              <a:t>интерфейс – совокупность доступных извне элементов реализации абстракции (основные характеристики состояния и поведения);</a:t>
            </a:r>
          </a:p>
          <a:p>
            <a:pPr lvl="1"/>
            <a:r>
              <a:rPr lang="ru-RU" dirty="0"/>
              <a:t>реализация – совокупность недоступных извне элементов реализации абстракции (внутренняя организация абстракции и механизмы реализации ее поведения).</a:t>
            </a:r>
          </a:p>
          <a:p>
            <a:r>
              <a:rPr lang="ru-RU" dirty="0"/>
              <a:t>Ограничение доступа в ООП позволяет разработчику:</a:t>
            </a:r>
          </a:p>
          <a:p>
            <a:pPr lvl="1"/>
            <a:r>
              <a:rPr lang="ru-RU" dirty="0"/>
              <a:t>выполнять конструирование системы поэтапно, не отвлекаясь на особенности реализации используемых абстракций;</a:t>
            </a:r>
          </a:p>
          <a:p>
            <a:pPr lvl="1"/>
            <a:r>
              <a:rPr lang="ru-RU" dirty="0"/>
              <a:t>легко модифицировать реализацию отдельных объектов, что в правильно организованной системе не потребует изменения других объектов.</a:t>
            </a:r>
          </a:p>
        </p:txBody>
      </p:sp>
    </p:spTree>
    <p:extLst>
      <p:ext uri="{BB962C8B-B14F-4D97-AF65-F5344CB8AC3E}">
        <p14:creationId xmlns:p14="http://schemas.microsoft.com/office/powerpoint/2010/main" val="3937330198"/>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6157</TotalTime>
  <Words>2675</Words>
  <Application>Microsoft Office PowerPoint</Application>
  <PresentationFormat>Экран (4:3)</PresentationFormat>
  <Paragraphs>264</Paragraphs>
  <Slides>63</Slides>
  <Notes>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63</vt:i4>
      </vt:variant>
    </vt:vector>
  </HeadingPairs>
  <TitlesOfParts>
    <vt:vector size="70" baseType="lpstr">
      <vt:lpstr>Arial</vt:lpstr>
      <vt:lpstr>Calibri</vt:lpstr>
      <vt:lpstr>Courier New</vt:lpstr>
      <vt:lpstr>Lucida Sans Typewriter</vt:lpstr>
      <vt:lpstr>Times New Roman</vt:lpstr>
      <vt:lpstr>Verdana</vt:lpstr>
      <vt:lpstr>Тема Office</vt:lpstr>
      <vt:lpstr>КАЛУЖСКИЙ ФИЛИАЛ  ФЕДЕРАЛЬНОГО ГОСУДАРСТВЕННОГО БЮДЖЕТНОГО  ОБРАЗОВАТЕЛЬНОГО УЧРЕЖДЕНИЯ  ВЫСШЕГО ОБРАЗОВАНИЯ  «МОСКОВСКИЙ ГОСУДАРСТВЕННЫЙ ТЕХНИЧЕСКИЙ УНИВЕРСИТЕТ ИМЕНИ Н.Э. БАУМАНА (национальный исследовательский университет)»</vt:lpstr>
      <vt:lpstr>Технология ООП</vt:lpstr>
      <vt:lpstr>Технология ООП</vt:lpstr>
      <vt:lpstr>Принципы ООП</vt:lpstr>
      <vt:lpstr>Абстракция фокусируется на существенных с точки зрения наблюдателя характеристиках объекта.</vt:lpstr>
      <vt:lpstr>Абстрагирование</vt:lpstr>
      <vt:lpstr>Абстрагирование</vt:lpstr>
      <vt:lpstr>Инкапсуляция скрывает детали реализации объекта.</vt:lpstr>
      <vt:lpstr>Инкапсуляция (ограничение доступа)</vt:lpstr>
      <vt:lpstr>Инкапсуляция (ограничение доступа)</vt:lpstr>
      <vt:lpstr>Модульность позволяет хранить абстракции отдельно.</vt:lpstr>
      <vt:lpstr>Модульность</vt:lpstr>
      <vt:lpstr>Абстракции образовывают иерархию.  Различают два вида иерархии:  «целое/часть» «общее/частное»</vt:lpstr>
      <vt:lpstr>Иерархичность</vt:lpstr>
      <vt:lpstr>Наследование</vt:lpstr>
      <vt:lpstr>Агрегация, композиция</vt:lpstr>
      <vt:lpstr>Строгая типизация предотвращает смешивание абстракций.</vt:lpstr>
      <vt:lpstr>Типизация </vt:lpstr>
      <vt:lpstr>Параллелизм позволяет различным объектам действовать одновременно.</vt:lpstr>
      <vt:lpstr>Параллелизм </vt:lpstr>
      <vt:lpstr>Сохраняемость поддерживает состояние и класс объекта в пространстве и во времени.</vt:lpstr>
      <vt:lpstr>Устойчивость </vt:lpstr>
      <vt:lpstr>Главные признаки объектно-ориентированной модели</vt:lpstr>
      <vt:lpstr>Основы ООП</vt:lpstr>
      <vt:lpstr>Создание класса</vt:lpstr>
      <vt:lpstr>Наполнение класса</vt:lpstr>
      <vt:lpstr>Наполнение класса</vt:lpstr>
      <vt:lpstr>Класс Rectangle</vt:lpstr>
      <vt:lpstr>Класс Rectangle</vt:lpstr>
      <vt:lpstr>Класс Rectangle</vt:lpstr>
      <vt:lpstr>Конструктор с аргументами по умолчанию</vt:lpstr>
      <vt:lpstr>Конструктор с аргументами по умолчанию</vt:lpstr>
      <vt:lpstr>Конструктор с аргументами по умолчанию</vt:lpstr>
      <vt:lpstr>Сравнение объектов</vt:lpstr>
      <vt:lpstr>Сравнение объектов</vt:lpstr>
      <vt:lpstr>Атрибуты</vt:lpstr>
      <vt:lpstr>Атрибуты</vt:lpstr>
      <vt:lpstr>Атрибуты</vt:lpstr>
      <vt:lpstr>Встроенные функции для доступа к аттрибутам</vt:lpstr>
      <vt:lpstr>Встроенные атрибуты класса</vt:lpstr>
      <vt:lpstr>Переменные класса</vt:lpstr>
      <vt:lpstr>Переменные класса</vt:lpstr>
      <vt:lpstr>Переменные класса</vt:lpstr>
      <vt:lpstr>Составляющие класса или объекта</vt:lpstr>
      <vt:lpstr>Режимы доступа</vt:lpstr>
      <vt:lpstr>Режимы доступа</vt:lpstr>
      <vt:lpstr>Режимы доступа</vt:lpstr>
      <vt:lpstr>Режимы доступа</vt:lpstr>
      <vt:lpstr>Режимы доступа</vt:lpstr>
      <vt:lpstr>Сеттеры и геттеры</vt:lpstr>
      <vt:lpstr>Геттеры и сеттеры</vt:lpstr>
      <vt:lpstr>Создание объектов-свойств</vt:lpstr>
      <vt:lpstr>Создание объектов-свойств</vt:lpstr>
      <vt:lpstr>Создание объектов-свойств</vt:lpstr>
      <vt:lpstr>Простое наследование</vt:lpstr>
      <vt:lpstr>Простое наследование</vt:lpstr>
      <vt:lpstr>Простое наследование</vt:lpstr>
      <vt:lpstr>Простой полиморфизм</vt:lpstr>
      <vt:lpstr>Простое наследование</vt:lpstr>
      <vt:lpstr>Полиморфизм</vt:lpstr>
      <vt:lpstr>Полиморфизм</vt:lpstr>
      <vt:lpstr>Полиморфизм</vt:lpstr>
      <vt:lpstr>Полиморфизм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КАЛУЖСКИЙ ФИЛИАЛ  ФЕДЕРАЛЬНОГО ГОСУДАРСТВЕННОГО БЮДЖЕТНОГО  ОБРАЗОВАТЕЛЬНОГО УЧРЕЖДЕНИЯ  ВЫСШЕГО ОБРАЗОВАНИЯ  «МОСКОВСКИЙ ГОСУДАРСТВЕННЫЙ ТЕХНИЧЕСКИЙ УНИВЕРСИТЕТ ИМЕНИ Н.Э. БАУМАНА (национальный исследовательский университет)»</dc:title>
  <dc:creator>Natalya Pchelintseva</dc:creator>
  <cp:lastModifiedBy>Natalya Pchelintseva</cp:lastModifiedBy>
  <cp:revision>299</cp:revision>
  <cp:lastPrinted>2020-10-26T22:11:41Z</cp:lastPrinted>
  <dcterms:created xsi:type="dcterms:W3CDTF">2020-08-31T19:09:45Z</dcterms:created>
  <dcterms:modified xsi:type="dcterms:W3CDTF">2020-12-24T21:17:40Z</dcterms:modified>
</cp:coreProperties>
</file>