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17" r:id="rId4"/>
    <p:sldId id="320" r:id="rId5"/>
    <p:sldId id="319" r:id="rId6"/>
    <p:sldId id="322" r:id="rId7"/>
    <p:sldId id="323" r:id="rId8"/>
    <p:sldId id="318" r:id="rId9"/>
    <p:sldId id="321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№8. «Повторное использование кода»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2733D-CBD5-4BE6-BAF2-BEF0974A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041"/>
            <a:ext cx="7886700" cy="711199"/>
          </a:xfrm>
        </p:spPr>
        <p:txBody>
          <a:bodyPr/>
          <a:lstStyle/>
          <a:p>
            <a:r>
              <a:rPr lang="ru-RU" dirty="0"/>
              <a:t>Виды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EBA1F-D837-48A5-B12A-1F4AD35A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4240"/>
            <a:ext cx="7886700" cy="5760719"/>
          </a:xfrm>
        </p:spPr>
        <p:txBody>
          <a:bodyPr>
            <a:normAutofit lnSpcReduction="10000"/>
          </a:bodyPr>
          <a:lstStyle/>
          <a:p>
            <a:r>
              <a:rPr lang="ru-RU" u="sng" dirty="0"/>
              <a:t>Глобальные</a:t>
            </a:r>
          </a:p>
          <a:p>
            <a:pPr lvl="1"/>
            <a:r>
              <a:rPr lang="ru-RU" dirty="0"/>
              <a:t>Доступны из любой точки программного кода в том же модуле или из других модулей.</a:t>
            </a:r>
          </a:p>
          <a:p>
            <a:r>
              <a:rPr lang="ru-RU" u="sng" dirty="0"/>
              <a:t>Локальные</a:t>
            </a:r>
            <a:r>
              <a:rPr lang="ru-RU" dirty="0"/>
              <a:t> (вложенные)</a:t>
            </a:r>
          </a:p>
          <a:p>
            <a:pPr lvl="1"/>
            <a:r>
              <a:rPr lang="ru-RU" dirty="0"/>
              <a:t>Объявляются внутри других функций и видны только внутри них: используются для создания вспомогательных функций, которые нигде больше не используются.</a:t>
            </a:r>
          </a:p>
          <a:p>
            <a:r>
              <a:rPr lang="ru-RU" u="sng" dirty="0"/>
              <a:t>Анонимные</a:t>
            </a:r>
          </a:p>
          <a:p>
            <a:pPr lvl="1"/>
            <a:r>
              <a:rPr lang="ru-RU" dirty="0"/>
              <a:t>Не имеют имени и объявляются в месте использования. В </a:t>
            </a:r>
            <a:r>
              <a:rPr lang="ru-RU" dirty="0" err="1"/>
              <a:t>Python</a:t>
            </a:r>
            <a:r>
              <a:rPr lang="ru-RU" dirty="0"/>
              <a:t> они представлены лямбда-выражениями.</a:t>
            </a:r>
          </a:p>
          <a:p>
            <a:r>
              <a:rPr lang="ru-RU" u="sng" dirty="0"/>
              <a:t>Методы</a:t>
            </a:r>
          </a:p>
          <a:p>
            <a:pPr lvl="1"/>
            <a:r>
              <a:rPr lang="ru-RU" dirty="0"/>
              <a:t>Функции, ассоциированные с каким-либо объектом (например, </a:t>
            </a:r>
            <a:r>
              <a:rPr lang="ru-RU" dirty="0" err="1"/>
              <a:t>list.append</a:t>
            </a:r>
            <a:r>
              <a:rPr lang="ru-RU" dirty="0"/>
              <a:t>(), где </a:t>
            </a:r>
            <a:r>
              <a:rPr lang="ru-RU" dirty="0" err="1"/>
              <a:t>append</a:t>
            </a:r>
            <a:r>
              <a:rPr lang="ru-RU" dirty="0"/>
              <a:t>() - метод объекта </a:t>
            </a:r>
            <a:r>
              <a:rPr lang="ru-RU" dirty="0" err="1"/>
              <a:t>list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980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A0395-6770-4DCA-A4C0-F0EDFD37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241"/>
            <a:ext cx="7886700" cy="711199"/>
          </a:xfrm>
        </p:spPr>
        <p:txBody>
          <a:bodyPr/>
          <a:lstStyle/>
          <a:p>
            <a:r>
              <a:rPr lang="ru-RU" dirty="0"/>
              <a:t>Параметры и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36643-216B-4A59-8651-7BC26620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4560"/>
            <a:ext cx="7886700" cy="5791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Все параметры, указываемые в </a:t>
            </a:r>
            <a:r>
              <a:rPr lang="ru-RU" dirty="0" err="1"/>
              <a:t>Python</a:t>
            </a:r>
            <a:r>
              <a:rPr lang="ru-RU" dirty="0"/>
              <a:t> при объявлении и вызове функции делятся на:</a:t>
            </a:r>
          </a:p>
          <a:p>
            <a:r>
              <a:rPr lang="ru-RU" u="sng" dirty="0"/>
              <a:t>позиционные</a:t>
            </a:r>
            <a:r>
              <a:rPr lang="ru-RU" dirty="0"/>
              <a:t>: указываются простым перечислением:</a:t>
            </a:r>
          </a:p>
          <a:p>
            <a:endParaRPr lang="ru-RU" dirty="0"/>
          </a:p>
          <a:p>
            <a:r>
              <a:rPr lang="ru-RU" u="sng" dirty="0"/>
              <a:t>ключевые</a:t>
            </a:r>
            <a:r>
              <a:rPr lang="ru-RU" dirty="0"/>
              <a:t>: указываются перечислением ключ=значение:</a:t>
            </a:r>
          </a:p>
          <a:p>
            <a:endParaRPr lang="ru-RU" dirty="0"/>
          </a:p>
          <a:p>
            <a:r>
              <a:rPr lang="ru-RU" dirty="0"/>
              <a:t>Позиционные и ключевые аргументы могут быть скомбинированы. Синтаксис объявления и вызова функции зависит от типа параметра, </a:t>
            </a:r>
            <a:r>
              <a:rPr lang="ru-RU" u="sng" dirty="0"/>
              <a:t>однако позиционные параметры (и соответствующие аргументы) всегда идут перед ключевыми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3D8097-2380-45E5-9C27-A5347CC4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7" y="2407127"/>
            <a:ext cx="6191250" cy="733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0BC3D6-D0A3-49B4-84DD-7DAF8E92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" y="3733799"/>
            <a:ext cx="8239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3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2BC89-F5F0-4AA1-A092-8CBE68AA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B8B103-CE8F-49F7-A909-14F8B1E8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8257"/>
            <a:ext cx="9144000" cy="35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E957A-EF3D-437D-8FB3-CAD10708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5" y="0"/>
            <a:ext cx="802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B5730-58D1-4532-A4D1-7C408BF9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ключевых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AC45B-8002-4325-A304-8067AA6D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нет необходимости отслеживать порядок аргументов;</a:t>
            </a:r>
          </a:p>
          <a:p>
            <a:endParaRPr lang="ru-RU" dirty="0"/>
          </a:p>
          <a:p>
            <a:r>
              <a:rPr lang="ru-RU" dirty="0"/>
              <a:t>у ключевых параметров есть значение по умолчанию, которое можно не передавать.</a:t>
            </a:r>
          </a:p>
        </p:txBody>
      </p:sp>
    </p:spTree>
    <p:extLst>
      <p:ext uri="{BB962C8B-B14F-4D97-AF65-F5344CB8AC3E}">
        <p14:creationId xmlns:p14="http://schemas.microsoft.com/office/powerpoint/2010/main" val="26617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30BA-1501-4924-A1CB-1C3D3A0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Упаковка и распаковка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EF70F-50EE-4592-9C79-CC3A6CA3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ряде случаев бывает полезно определить функцию, способную принимать любое число аргументов. Так, например, работает функция </a:t>
            </a:r>
            <a:r>
              <a:rPr lang="ru-RU" dirty="0" err="1"/>
              <a:t>print</a:t>
            </a:r>
            <a:r>
              <a:rPr lang="ru-RU" dirty="0"/>
              <a:t>(), которая может принимать на печать различное количество объектов и выводить их на экран.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Достичь такого поведения можно, используя механизм упаковки аргументов, указав при объявлении параметра в функции один из двух символов:</a:t>
            </a:r>
          </a:p>
          <a:p>
            <a:endParaRPr lang="ru-RU" dirty="0"/>
          </a:p>
          <a:p>
            <a:r>
              <a:rPr lang="ru-RU" dirty="0"/>
              <a:t>*: все позиционные аргументы начиная с этой позиции и до конца будут собраны в кортеж;</a:t>
            </a:r>
          </a:p>
          <a:p>
            <a:endParaRPr lang="ru-RU" dirty="0"/>
          </a:p>
          <a:p>
            <a:r>
              <a:rPr lang="ru-RU" dirty="0"/>
              <a:t>**: все ключевые аргументы начиная с этой позиции и до конца будут собраны в словарь.</a:t>
            </a:r>
          </a:p>
        </p:txBody>
      </p:sp>
    </p:spTree>
    <p:extLst>
      <p:ext uri="{BB962C8B-B14F-4D97-AF65-F5344CB8AC3E}">
        <p14:creationId xmlns:p14="http://schemas.microsoft.com/office/powerpoint/2010/main" val="193166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5F60D-AE44-4D48-9CC5-A6F94088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аргументов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FC20B4-B610-4F1A-B6A2-3341382C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182687"/>
            <a:ext cx="9096375" cy="3476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2DB6BB-4F86-4EA1-8267-71274DF3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94263"/>
            <a:ext cx="18859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3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93ABF-C3B0-48B1-917E-26E72AEF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аргументов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71F3E2-8009-4EFD-A589-4D7B10AA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Python</a:t>
            </a:r>
            <a:r>
              <a:rPr lang="ru-RU" dirty="0"/>
              <a:t> также предусматривает и обратный механизм - распаковку аргументов, используя аналогичные обозначения перед аргументом:</a:t>
            </a:r>
          </a:p>
          <a:p>
            <a:endParaRPr lang="ru-RU" dirty="0"/>
          </a:p>
          <a:p>
            <a:r>
              <a:rPr lang="ru-RU" dirty="0"/>
              <a:t>*: кортеж/список распаковывается как отдельные позиционные аргументы и передается в функцию;</a:t>
            </a:r>
          </a:p>
          <a:p>
            <a:endParaRPr lang="ru-RU" dirty="0"/>
          </a:p>
          <a:p>
            <a:r>
              <a:rPr lang="ru-RU" dirty="0"/>
              <a:t>**: словарь распаковывается как набор ключевых аргументов и передается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430425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B5AA1-3323-4CDB-AF30-48A9C3C8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аргументов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71DAB2-6887-4E23-8317-EA127FB7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8880"/>
            <a:ext cx="6686550" cy="3505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2DFB18-1AF1-4514-A5C7-B8743E0C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06682"/>
            <a:ext cx="1314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78603-F79C-4907-81E4-4B366BE5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EE856-6157-4003-BFD0-A928BDFB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5FFE5-DE2D-4D1A-A086-95F91AC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E6DE7-59E0-453F-9709-949904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ru-RU" dirty="0"/>
              <a:t>С клавиатуры в одной строке вводится произвольное количество вещественных чисел. Запишите их в файл, расположив каждое число на отдельной строке.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355600" indent="-355600">
              <a:buFont typeface="+mj-lt"/>
              <a:buAutoNum type="arabicPeriod"/>
            </a:pPr>
            <a:r>
              <a:rPr lang="ru-RU" dirty="0"/>
              <a:t>Дан файл, полученный на выходе задачи №1:</a:t>
            </a:r>
          </a:p>
          <a:p>
            <a:pPr marL="630238" lvl="1" indent="-274638"/>
            <a:r>
              <a:rPr lang="ru-RU" dirty="0"/>
              <a:t>загрузите список чисел;</a:t>
            </a:r>
          </a:p>
          <a:p>
            <a:pPr marL="630238" lvl="1" indent="-274638"/>
            <a:r>
              <a:rPr lang="ru-RU" dirty="0"/>
              <a:t>вычислите их сумму и максимум и допишите их в файл.</a:t>
            </a:r>
          </a:p>
          <a:p>
            <a:pPr marL="355600" lvl="1" indent="0">
              <a:buNone/>
            </a:pPr>
            <a:r>
              <a:rPr lang="ru-RU" dirty="0"/>
              <a:t>Выполнив программу несколько раз, убедитесь, что новые значения учитываются при подсчете.</a:t>
            </a:r>
          </a:p>
        </p:txBody>
      </p:sp>
    </p:spTree>
    <p:extLst>
      <p:ext uri="{BB962C8B-B14F-4D97-AF65-F5344CB8AC3E}">
        <p14:creationId xmlns:p14="http://schemas.microsoft.com/office/powerpoint/2010/main" val="100144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36736-267B-4600-90F9-9A9915BC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CD3CB-D4B6-489C-96C6-802E04C0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41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B670-9EB8-474A-8CB3-D1D8DCC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D57A-8064-448E-A721-595BB294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AD678-1EDB-4708-A559-12E7DF0E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CA19A-866E-497F-B88C-706F5D7A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4"/>
            <a:ext cx="7886700" cy="5649595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Функция - это блок кода, выполняющий определенные действия:</a:t>
            </a:r>
            <a:endParaRPr lang="en-US" sz="3200" dirty="0"/>
          </a:p>
          <a:p>
            <a:pPr lvl="1"/>
            <a:r>
              <a:rPr lang="ru-RU" sz="2800" dirty="0"/>
              <a:t>у функции есть имя, с помощью которого можно запускать этот блок кода сколько угодно раз</a:t>
            </a:r>
            <a:endParaRPr lang="en-US" sz="2800" dirty="0"/>
          </a:p>
          <a:p>
            <a:pPr lvl="1"/>
            <a:r>
              <a:rPr lang="ru-RU" sz="2800" dirty="0"/>
              <a:t>запуск кода функции называется вызовом функции</a:t>
            </a:r>
            <a:endParaRPr lang="en-US" sz="2800" dirty="0"/>
          </a:p>
          <a:p>
            <a:pPr lvl="1"/>
            <a:r>
              <a:rPr lang="ru-RU" sz="2800" dirty="0"/>
              <a:t>при создании функции, как правило, определяются параметры функции</a:t>
            </a:r>
            <a:endParaRPr lang="en-US" sz="2800" dirty="0"/>
          </a:p>
          <a:p>
            <a:pPr lvl="1"/>
            <a:r>
              <a:rPr lang="ru-RU" sz="2800" dirty="0"/>
              <a:t>параметры функции определяют, какие аргументы функция может принимать</a:t>
            </a:r>
            <a:endParaRPr lang="en-US" sz="2800" dirty="0"/>
          </a:p>
          <a:p>
            <a:pPr lvl="1"/>
            <a:r>
              <a:rPr lang="ru-RU" sz="2800" dirty="0"/>
              <a:t>функциям можно передавать аргументы</a:t>
            </a:r>
            <a:endParaRPr lang="en-US" sz="2800" dirty="0"/>
          </a:p>
          <a:p>
            <a:pPr lvl="1"/>
            <a:r>
              <a:rPr lang="ru-RU" sz="2800" dirty="0"/>
              <a:t>соответственно, код функции будет выполняться с учетом указанных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08073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22FA7-9AF8-464C-9753-F85DF1AA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A0A86-DAA0-4837-AF66-56D17A9A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Статическая память </a:t>
            </a:r>
            <a:r>
              <a:rPr lang="ru-RU" dirty="0"/>
              <a:t>(выделяется до начала исполнения программы)</a:t>
            </a:r>
          </a:p>
          <a:p>
            <a:r>
              <a:rPr lang="ru-RU" b="1" dirty="0"/>
              <a:t>Динамическая память</a:t>
            </a:r>
            <a:r>
              <a:rPr lang="ru-RU" dirty="0"/>
              <a:t> (</a:t>
            </a:r>
            <a:r>
              <a:rPr lang="ru-RU" u="sng" dirty="0"/>
              <a:t>куча</a:t>
            </a:r>
            <a:r>
              <a:rPr lang="ru-RU" dirty="0"/>
              <a:t>, </a:t>
            </a:r>
            <a:r>
              <a:rPr lang="en-US" u="sng" dirty="0"/>
              <a:t>heap</a:t>
            </a:r>
            <a:r>
              <a:rPr lang="ru-RU" dirty="0"/>
              <a:t> – выделяется по запросу программиста)</a:t>
            </a:r>
          </a:p>
          <a:p>
            <a:r>
              <a:rPr lang="ru-RU" b="1" dirty="0"/>
              <a:t>Автоматическая память </a:t>
            </a:r>
            <a:r>
              <a:rPr lang="ru-RU" dirty="0"/>
              <a:t>(стековая - создание объектов автоматической памяти совершается компилятором, и компилятором эти же объекты разрушаются)</a:t>
            </a:r>
          </a:p>
        </p:txBody>
      </p:sp>
    </p:spTree>
    <p:extLst>
      <p:ext uri="{BB962C8B-B14F-4D97-AF65-F5344CB8AC3E}">
        <p14:creationId xmlns:p14="http://schemas.microsoft.com/office/powerpoint/2010/main" val="53429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AF255-59DE-4852-86CC-A4E89C3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8B407-6B62-40D3-B21D-C4141CA4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современных языков программирования для управления вызовом подпрограмм используют </a:t>
            </a:r>
            <a:r>
              <a:rPr lang="ru-RU" b="1" i="1" dirty="0"/>
              <a:t>стек вызовов</a:t>
            </a:r>
            <a:r>
              <a:rPr lang="ru-RU" dirty="0"/>
              <a:t>.</a:t>
            </a:r>
          </a:p>
          <a:p>
            <a:r>
              <a:rPr lang="ru-RU" dirty="0"/>
              <a:t>Примерный цикл работы стека вызова следующий:</a:t>
            </a:r>
            <a:endParaRPr lang="en-US" dirty="0"/>
          </a:p>
          <a:p>
            <a:pPr lvl="1"/>
            <a:r>
              <a:rPr lang="ru-RU" dirty="0"/>
              <a:t>Вызов подпрограммы создает запись в стеке; каждая запись может содержать информацию о данных вызова (аргументах, результате, а также адресе возврата).</a:t>
            </a:r>
            <a:endParaRPr lang="en-US" dirty="0"/>
          </a:p>
          <a:p>
            <a:pPr lvl="1"/>
            <a:r>
              <a:rPr lang="ru-RU" dirty="0"/>
              <a:t>Когда подпрограмма завершается, запись удаляется из стека и программа продолжает выполняться, начиная с адреса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42681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840E1-C073-462A-BD66-DDA65484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стека вызовов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87BD65-8740-4661-AB65-A6625F9E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175702"/>
            <a:ext cx="3333750" cy="3571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83D10-2493-4071-B38A-5CD07E8A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" y="4977765"/>
            <a:ext cx="2276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7AB9E-0F98-4A4A-A538-353B10C6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получения стека через модуль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ru-RU" dirty="0"/>
              <a:t> и его печати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2F30C7-78DE-40BB-952A-F260103C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0785"/>
            <a:ext cx="6105525" cy="3257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9C2F12-5DFD-4579-BAA8-842E972B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" y="4671377"/>
            <a:ext cx="8124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974B1-2A83-49CC-B1A9-EE72C35E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C4E78-7A41-4BC0-A534-E4B3A314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181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функции создаются с помощью зарезервированного слова </a:t>
            </a:r>
            <a:r>
              <a:rPr lang="ru-RU" b="1" i="1" dirty="0" err="1"/>
              <a:t>def</a:t>
            </a:r>
            <a:endParaRPr lang="ru-RU" b="1" i="1" dirty="0"/>
          </a:p>
          <a:p>
            <a:r>
              <a:rPr lang="ru-RU" dirty="0"/>
              <a:t>за </a:t>
            </a:r>
            <a:r>
              <a:rPr lang="ru-RU" b="1" i="1" dirty="0" err="1"/>
              <a:t>def</a:t>
            </a:r>
            <a:r>
              <a:rPr lang="ru-RU" dirty="0"/>
              <a:t> следуют имя функции и круглые скобки</a:t>
            </a:r>
          </a:p>
          <a:p>
            <a:r>
              <a:rPr lang="ru-RU" dirty="0"/>
              <a:t>внутри скобок могут указываться параметры, которые функция принимает</a:t>
            </a:r>
          </a:p>
          <a:p>
            <a:r>
              <a:rPr lang="ru-RU" dirty="0"/>
              <a:t>после круглых скобок идет двоеточие и с новой строки, с отступом, идет блок кода, который выполняет функция</a:t>
            </a:r>
          </a:p>
          <a:p>
            <a:r>
              <a:rPr lang="ru-RU" dirty="0"/>
              <a:t>первой строкой, опционально, может быть комментарий, так называемая </a:t>
            </a:r>
            <a:r>
              <a:rPr lang="ru-RU" b="1" i="1" dirty="0" err="1"/>
              <a:t>docstring</a:t>
            </a:r>
            <a:endParaRPr lang="ru-RU" b="1" i="1" dirty="0"/>
          </a:p>
          <a:p>
            <a:r>
              <a:rPr lang="ru-RU" dirty="0"/>
              <a:t>в функциях может использоваться оператор </a:t>
            </a:r>
            <a:r>
              <a:rPr lang="ru-RU" b="1" i="1" dirty="0" err="1"/>
              <a:t>return</a:t>
            </a:r>
            <a:endParaRPr lang="ru-RU" b="1" i="1" dirty="0"/>
          </a:p>
          <a:p>
            <a:r>
              <a:rPr lang="ru-RU" dirty="0"/>
              <a:t>он используется для прекращения работы функции и выхода из неё</a:t>
            </a:r>
          </a:p>
          <a:p>
            <a:r>
              <a:rPr lang="ru-RU" dirty="0"/>
              <a:t>чаще всего, оператор </a:t>
            </a:r>
            <a:r>
              <a:rPr lang="ru-RU" b="1" i="1" dirty="0" err="1"/>
              <a:t>return</a:t>
            </a:r>
            <a:r>
              <a:rPr lang="ru-RU" dirty="0"/>
              <a:t> возвращает какое-то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7576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34ADC-32B8-447C-991E-551414CC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926"/>
            <a:ext cx="7886700" cy="711199"/>
          </a:xfrm>
        </p:spPr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ED227-53CA-49CB-9270-4120C49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0"/>
            <a:ext cx="7886700" cy="5984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Главное назначение подпрограмм сегодня - </a:t>
            </a:r>
            <a:r>
              <a:rPr lang="ru-RU" sz="2400" u="sng" dirty="0"/>
              <a:t>структуризация программы с целью удобства ее понимания и сопровождения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b="1" dirty="0"/>
              <a:t>Преимущества</a:t>
            </a:r>
            <a:r>
              <a:rPr lang="ru-RU" sz="2400" dirty="0"/>
              <a:t> использования подпрограмм:</a:t>
            </a:r>
          </a:p>
          <a:p>
            <a:r>
              <a:rPr lang="ru-RU" sz="2400" dirty="0"/>
              <a:t>декомпозиция сложной задачи на несколько более простых подзадач: это один из двух главных инструментов структурного программирование (второй - структуры данных);</a:t>
            </a:r>
          </a:p>
          <a:p>
            <a:r>
              <a:rPr lang="ru-RU" sz="2400" dirty="0"/>
              <a:t>уменьшение дублирования кода и возможность повторного использования кода в нескольких программах - следование принципу DRY «не повторяйся» (англ. </a:t>
            </a:r>
            <a:r>
              <a:rPr lang="ru-RU" sz="2400" dirty="0" err="1"/>
              <a:t>Don’t</a:t>
            </a:r>
            <a:r>
              <a:rPr lang="ru-RU" sz="2400" dirty="0"/>
              <a:t> </a:t>
            </a:r>
            <a:r>
              <a:rPr lang="ru-RU" sz="2400" dirty="0" err="1"/>
              <a:t>Repeat</a:t>
            </a:r>
            <a:r>
              <a:rPr lang="ru-RU" sz="2400" dirty="0"/>
              <a:t> </a:t>
            </a:r>
            <a:r>
              <a:rPr lang="ru-RU" sz="2400" dirty="0" err="1"/>
              <a:t>Yourself</a:t>
            </a:r>
            <a:r>
              <a:rPr lang="ru-RU" sz="2400" dirty="0"/>
              <a:t>);</a:t>
            </a:r>
          </a:p>
          <a:p>
            <a:r>
              <a:rPr lang="ru-RU" sz="2400" dirty="0"/>
              <a:t>распределение большой задачи между несколькими разработчиками или стадиями проекта;</a:t>
            </a:r>
          </a:p>
          <a:p>
            <a:r>
              <a:rPr lang="ru-RU" sz="2400" dirty="0"/>
              <a:t>сокрытие деталей реализации от пользователей подпрограммы;</a:t>
            </a:r>
          </a:p>
          <a:p>
            <a:r>
              <a:rPr lang="ru-RU" sz="2400" dirty="0"/>
              <a:t>улучшение отслеживания выполнения кода (большинство языков программирования предоставляет стек вызовов подпрограмм).</a:t>
            </a:r>
          </a:p>
          <a:p>
            <a:pPr marL="0" indent="0">
              <a:buNone/>
            </a:pPr>
            <a:r>
              <a:rPr lang="ru-RU" sz="2400" b="1" dirty="0"/>
              <a:t>Недостатком</a:t>
            </a:r>
            <a:r>
              <a:rPr lang="ru-RU" sz="2400" dirty="0"/>
              <a:t> использования подпрограмм можно считать накладные расходы на вызов подпрограммы, однако современные трансляторы стремятся оптимизировать данный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676033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821</Words>
  <Application>Microsoft Office PowerPoint</Application>
  <PresentationFormat>Экран (4:3)</PresentationFormat>
  <Paragraphs>90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Задачи для самостоятельного решения</vt:lpstr>
      <vt:lpstr>Функции</vt:lpstr>
      <vt:lpstr>Сегментация данных</vt:lpstr>
      <vt:lpstr>Механизм работы</vt:lpstr>
      <vt:lpstr>Пример стека вызовов</vt:lpstr>
      <vt:lpstr>Пример получения стека через модуль traceback и его печати</vt:lpstr>
      <vt:lpstr>Функции в Python</vt:lpstr>
      <vt:lpstr>Преимущества и недостатки</vt:lpstr>
      <vt:lpstr>Виды функций</vt:lpstr>
      <vt:lpstr>Параметры и аргументы</vt:lpstr>
      <vt:lpstr>Объявление функции</vt:lpstr>
      <vt:lpstr>Презентация PowerPoint</vt:lpstr>
      <vt:lpstr>Преимущества ключевых параметров</vt:lpstr>
      <vt:lpstr>Упаковка и распаковка аргументов</vt:lpstr>
      <vt:lpstr>Упаковка аргументов</vt:lpstr>
      <vt:lpstr>Распаковка аргументов</vt:lpstr>
      <vt:lpstr>Распаковка аргументов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147</cp:revision>
  <dcterms:created xsi:type="dcterms:W3CDTF">2020-08-31T19:09:45Z</dcterms:created>
  <dcterms:modified xsi:type="dcterms:W3CDTF">2020-10-19T22:51:33Z</dcterms:modified>
</cp:coreProperties>
</file>