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7" r:id="rId3"/>
    <p:sldId id="320" r:id="rId4"/>
    <p:sldId id="319" r:id="rId5"/>
    <p:sldId id="322" r:id="rId6"/>
    <p:sldId id="323" r:id="rId7"/>
    <p:sldId id="318" r:id="rId8"/>
    <p:sldId id="336" r:id="rId9"/>
    <p:sldId id="321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44" r:id="rId20"/>
    <p:sldId id="345" r:id="rId21"/>
    <p:sldId id="346" r:id="rId22"/>
    <p:sldId id="348" r:id="rId23"/>
    <p:sldId id="349" r:id="rId24"/>
    <p:sldId id="347" r:id="rId25"/>
    <p:sldId id="333" r:id="rId26"/>
    <p:sldId id="338" r:id="rId27"/>
    <p:sldId id="339" r:id="rId28"/>
    <p:sldId id="340" r:id="rId29"/>
    <p:sldId id="334" r:id="rId30"/>
    <p:sldId id="341" r:id="rId31"/>
    <p:sldId id="342" r:id="rId32"/>
    <p:sldId id="343" r:id="rId33"/>
    <p:sldId id="351" r:id="rId34"/>
    <p:sldId id="353" r:id="rId35"/>
    <p:sldId id="352" r:id="rId36"/>
    <p:sldId id="355" r:id="rId37"/>
    <p:sldId id="357" r:id="rId38"/>
    <p:sldId id="358" r:id="rId39"/>
    <p:sldId id="356" r:id="rId40"/>
    <p:sldId id="337" r:id="rId41"/>
    <p:sldId id="335" r:id="rId42"/>
  </p:sldIdLst>
  <p:sldSz cx="9144000" cy="6858000" type="screen4x3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399"/>
          </a:xfrm>
        </p:spPr>
        <p:txBody>
          <a:bodyPr>
            <a:normAutofit/>
          </a:bodyPr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5875"/>
            <a:ext cx="7886700" cy="489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B6A0-3C11-4F3B-B864-8CB4806FC4A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704F-52C5-4FB0-AE63-BD5690C80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E80E-75B3-497F-AEC9-75F9B90D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49" y="157750"/>
            <a:ext cx="7196035" cy="1597290"/>
          </a:xfrm>
        </p:spPr>
        <p:txBody>
          <a:bodyPr>
            <a:noAutofit/>
          </a:bodyPr>
          <a:lstStyle/>
          <a:p>
            <a:pPr defTabSz="914414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КАЛУЖСКИЙ ФИЛИАЛ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ФЕДЕРАЛЬНОГО ГОСУДАРСТВЕННОГО БЮДЖЕТНОГО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ОБРАЗОВАТЕЛЬНОГО УЧРЕЖДЕНИЯ  ВЫСШЕГО ОБРАЗОВАНИЯ </a:t>
            </a:r>
            <a:br>
              <a:rPr lang="ru-RU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 ИМЕНИ Н.Э. БАУМАНА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2EF29-870A-4195-BE64-E03AEA9F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809"/>
            <a:ext cx="6858000" cy="3424119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Высокоуровневое программирование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9-10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«Функции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AD959-30D7-446C-A84B-02B7312F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85" y="157750"/>
            <a:ext cx="1371719" cy="159729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747E55E-69D2-47AC-9A96-E59A9DA1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01" y="1983489"/>
            <a:ext cx="8417903" cy="92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defTabSz="914414"/>
            <a:r>
              <a:rPr lang="ru-RU" b="1" dirty="0">
                <a:latin typeface="Times New Roman" pitchFamily="18" charset="0"/>
              </a:rPr>
              <a:t>Факультет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«Информатика и управление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»</a:t>
            </a:r>
            <a:endParaRPr lang="ru-RU" dirty="0">
              <a:latin typeface="Times New Roman" pitchFamily="18" charset="0"/>
            </a:endParaRPr>
          </a:p>
          <a:p>
            <a:pPr defTabSz="914414"/>
            <a:endParaRPr lang="ru-RU" dirty="0">
              <a:latin typeface="Times New Roman" pitchFamily="18" charset="0"/>
            </a:endParaRPr>
          </a:p>
          <a:p>
            <a:pPr defTabSz="914414"/>
            <a:r>
              <a:rPr lang="ru-RU" b="1" dirty="0">
                <a:solidFill>
                  <a:srgbClr val="000000"/>
                </a:solidFill>
                <a:latin typeface="Times New Roman" pitchFamily="18" charset="0"/>
              </a:rPr>
              <a:t>Кафедра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</a:rPr>
              <a:t>«Программное обеспечение ЭВМ, информационные технологии»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35F5C02-C727-4CB4-90AB-CCC6BC98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91" y="6330928"/>
            <a:ext cx="1642417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pPr algn="ctr" defTabSz="914414"/>
            <a:r>
              <a:rPr lang="ru-RU" dirty="0">
                <a:latin typeface="Times New Roman" pitchFamily="18" charset="0"/>
              </a:rPr>
              <a:t>Калуга</a:t>
            </a:r>
            <a:r>
              <a:rPr lang="en-US" dirty="0">
                <a:latin typeface="Times New Roman" pitchFamily="18" charset="0"/>
              </a:rPr>
              <a:t> - 2020</a:t>
            </a:r>
            <a:r>
              <a:rPr lang="ru-RU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2733D-CBD5-4BE6-BAF2-BEF0974A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041"/>
            <a:ext cx="7886700" cy="711199"/>
          </a:xfrm>
        </p:spPr>
        <p:txBody>
          <a:bodyPr/>
          <a:lstStyle/>
          <a:p>
            <a:r>
              <a:rPr lang="ru-RU" dirty="0"/>
              <a:t>Виды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EBA1F-D837-48A5-B12A-1F4AD35A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4240"/>
            <a:ext cx="7886700" cy="5760719"/>
          </a:xfrm>
        </p:spPr>
        <p:txBody>
          <a:bodyPr>
            <a:normAutofit lnSpcReduction="10000"/>
          </a:bodyPr>
          <a:lstStyle/>
          <a:p>
            <a:r>
              <a:rPr lang="ru-RU" u="sng" dirty="0"/>
              <a:t>Глобальные</a:t>
            </a:r>
          </a:p>
          <a:p>
            <a:pPr lvl="1"/>
            <a:r>
              <a:rPr lang="ru-RU" dirty="0"/>
              <a:t>Доступны из любой точки программного кода в том же модуле или из других модулей.</a:t>
            </a:r>
          </a:p>
          <a:p>
            <a:r>
              <a:rPr lang="ru-RU" u="sng" dirty="0"/>
              <a:t>Локальные</a:t>
            </a:r>
            <a:r>
              <a:rPr lang="ru-RU" dirty="0"/>
              <a:t> (вложенные)</a:t>
            </a:r>
          </a:p>
          <a:p>
            <a:pPr lvl="1"/>
            <a:r>
              <a:rPr lang="ru-RU" dirty="0"/>
              <a:t>Объявляются внутри других функций и видны только внутри них: используются для создания вспомогательных функций, которые нигде больше не используются.</a:t>
            </a:r>
          </a:p>
          <a:p>
            <a:r>
              <a:rPr lang="ru-RU" u="sng" dirty="0"/>
              <a:t>Анонимные</a:t>
            </a:r>
          </a:p>
          <a:p>
            <a:pPr lvl="1"/>
            <a:r>
              <a:rPr lang="ru-RU" dirty="0"/>
              <a:t>Не имеют имени и объявляются в месте использования. В </a:t>
            </a:r>
            <a:r>
              <a:rPr lang="ru-RU" dirty="0" err="1"/>
              <a:t>Python</a:t>
            </a:r>
            <a:r>
              <a:rPr lang="ru-RU" dirty="0"/>
              <a:t> они представлены лямбда-выражениями.</a:t>
            </a:r>
          </a:p>
          <a:p>
            <a:r>
              <a:rPr lang="ru-RU" u="sng" dirty="0"/>
              <a:t>Методы</a:t>
            </a:r>
          </a:p>
          <a:p>
            <a:pPr lvl="1"/>
            <a:r>
              <a:rPr lang="ru-RU" dirty="0"/>
              <a:t>Функции, ассоциированные с каким-либо объектом (например, </a:t>
            </a:r>
            <a:r>
              <a:rPr lang="ru-RU" dirty="0" err="1"/>
              <a:t>list.append</a:t>
            </a:r>
            <a:r>
              <a:rPr lang="ru-RU" dirty="0"/>
              <a:t>(), где </a:t>
            </a:r>
            <a:r>
              <a:rPr lang="ru-RU" dirty="0" err="1"/>
              <a:t>append</a:t>
            </a:r>
            <a:r>
              <a:rPr lang="ru-RU" dirty="0"/>
              <a:t>() - метод объекта </a:t>
            </a:r>
            <a:r>
              <a:rPr lang="ru-RU" dirty="0" err="1"/>
              <a:t>list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980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A0395-6770-4DCA-A4C0-F0EDFD37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2241"/>
            <a:ext cx="7886700" cy="711199"/>
          </a:xfrm>
        </p:spPr>
        <p:txBody>
          <a:bodyPr/>
          <a:lstStyle/>
          <a:p>
            <a:r>
              <a:rPr lang="ru-RU" dirty="0"/>
              <a:t>Параметры и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36643-216B-4A59-8651-7BC26620C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4560"/>
            <a:ext cx="7886700" cy="5791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Все параметры, указываемые в </a:t>
            </a:r>
            <a:r>
              <a:rPr lang="ru-RU" dirty="0" err="1"/>
              <a:t>Python</a:t>
            </a:r>
            <a:r>
              <a:rPr lang="ru-RU" dirty="0"/>
              <a:t> при объявлении и вызове функции делятся на:</a:t>
            </a:r>
          </a:p>
          <a:p>
            <a:r>
              <a:rPr lang="ru-RU" u="sng" dirty="0"/>
              <a:t>позиционные</a:t>
            </a:r>
            <a:r>
              <a:rPr lang="ru-RU" dirty="0"/>
              <a:t>: указываются простым перечислением:</a:t>
            </a:r>
          </a:p>
          <a:p>
            <a:endParaRPr lang="ru-RU" dirty="0"/>
          </a:p>
          <a:p>
            <a:r>
              <a:rPr lang="ru-RU" u="sng" dirty="0"/>
              <a:t>ключевые</a:t>
            </a:r>
            <a:r>
              <a:rPr lang="ru-RU" dirty="0"/>
              <a:t>: указываются перечислением ключ=значение:</a:t>
            </a:r>
          </a:p>
          <a:p>
            <a:endParaRPr lang="ru-RU" dirty="0"/>
          </a:p>
          <a:p>
            <a:r>
              <a:rPr lang="ru-RU" dirty="0"/>
              <a:t>Позиционные и ключевые аргументы могут быть скомбинированы. Синтаксис объявления и вызова функции зависит от типа параметра, </a:t>
            </a:r>
            <a:r>
              <a:rPr lang="ru-RU" u="sng" dirty="0"/>
              <a:t>однако позиционные параметры (и соответствующие аргументы) всегда идут перед ключевыми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3D8097-2380-45E5-9C27-A5347CC4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7" y="2407127"/>
            <a:ext cx="6191250" cy="7334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0BC3D6-D0A3-49B4-84DD-7DAF8E92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" y="3733799"/>
            <a:ext cx="8239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3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2BC89-F5F0-4AA1-A092-8CBE68AA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B8B103-CE8F-49F7-A909-14F8B1E8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98257"/>
            <a:ext cx="9144000" cy="35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8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2E957A-EF3D-437D-8FB3-CAD10708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5" y="0"/>
            <a:ext cx="8027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B5730-58D1-4532-A4D1-7C408BF9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ключевых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AC45B-8002-4325-A304-8067AA6D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нет необходимости отслеживать порядок аргументов;</a:t>
            </a:r>
          </a:p>
          <a:p>
            <a:endParaRPr lang="ru-RU" dirty="0"/>
          </a:p>
          <a:p>
            <a:r>
              <a:rPr lang="ru-RU" dirty="0"/>
              <a:t>у ключевых параметров есть значение по умолчанию, которое можно не передавать.</a:t>
            </a:r>
          </a:p>
        </p:txBody>
      </p:sp>
    </p:spTree>
    <p:extLst>
      <p:ext uri="{BB962C8B-B14F-4D97-AF65-F5344CB8AC3E}">
        <p14:creationId xmlns:p14="http://schemas.microsoft.com/office/powerpoint/2010/main" val="26617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130BA-1501-4924-A1CB-1C3D3A0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Упаковка и распаковка аргументов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EF70F-50EE-4592-9C79-CC3A6CA3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8088630" cy="54806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ряде случаев бывает полезно определить функцию, способную принимать любое число аргументов. Так, например, работает функция </a:t>
            </a:r>
            <a:r>
              <a:rPr lang="ru-RU" dirty="0" err="1"/>
              <a:t>print</a:t>
            </a:r>
            <a:r>
              <a:rPr lang="ru-RU" dirty="0"/>
              <a:t>(), которая может принимать на печать различное количество объектов и выводить их на экран.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Достичь такого поведения можно, используя механизм упаковки аргументов, указав при объявлении параметра в функции один из двух символов:</a:t>
            </a:r>
          </a:p>
          <a:p>
            <a:endParaRPr lang="ru-RU" dirty="0"/>
          </a:p>
          <a:p>
            <a:r>
              <a:rPr lang="ru-RU" dirty="0"/>
              <a:t>*: все позиционные аргументы начиная с этой позиции и до конца будут собраны в кортеж;</a:t>
            </a:r>
          </a:p>
          <a:p>
            <a:endParaRPr lang="ru-RU" dirty="0"/>
          </a:p>
          <a:p>
            <a:r>
              <a:rPr lang="ru-RU" dirty="0"/>
              <a:t>**: все ключевые аргументы начиная с этой позиции и до конца будут собраны в словарь.</a:t>
            </a:r>
          </a:p>
        </p:txBody>
      </p:sp>
    </p:spTree>
    <p:extLst>
      <p:ext uri="{BB962C8B-B14F-4D97-AF65-F5344CB8AC3E}">
        <p14:creationId xmlns:p14="http://schemas.microsoft.com/office/powerpoint/2010/main" val="193166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5F60D-AE44-4D48-9CC5-A6F94088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аргументов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FC20B4-B610-4F1A-B6A2-3341382C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182687"/>
            <a:ext cx="9096375" cy="3476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2DB6BB-4F86-4EA1-8267-71274DF3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894263"/>
            <a:ext cx="18859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3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93ABF-C3B0-48B1-917E-26E72AEF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аргументов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71F3E2-8009-4EFD-A589-4D7B10AA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Python</a:t>
            </a:r>
            <a:r>
              <a:rPr lang="ru-RU" dirty="0"/>
              <a:t> также предусматривает и обратный механизм - распаковку аргументов, используя аналогичные обозначения перед аргументом:</a:t>
            </a:r>
          </a:p>
          <a:p>
            <a:endParaRPr lang="ru-RU" dirty="0"/>
          </a:p>
          <a:p>
            <a:r>
              <a:rPr lang="ru-RU" dirty="0"/>
              <a:t>*: кортеж/список распаковывается как отдельные позиционные аргументы и передается в функцию;</a:t>
            </a:r>
          </a:p>
          <a:p>
            <a:endParaRPr lang="ru-RU" dirty="0"/>
          </a:p>
          <a:p>
            <a:r>
              <a:rPr lang="ru-RU" dirty="0"/>
              <a:t>**: словарь распаковывается как набор ключевых аргументов и передается в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430425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B5AA1-3323-4CDB-AF30-48A9C3C8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аргументов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2DFB18-1AF1-4514-A5C7-B8743E0C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206682"/>
            <a:ext cx="1314450" cy="9048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7B8086-FEA6-4F41-A872-8CA5A5AA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17478"/>
            <a:ext cx="6191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10A92-A1C4-4B31-86FF-33347AB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EE43DC-A275-4369-B19B-38171985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2" y="1443355"/>
            <a:ext cx="4257675" cy="3829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3127FF-5FE9-49DD-B92D-4353A69C6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16" y="1443355"/>
            <a:ext cx="4315942" cy="27730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BBD173-7780-4175-9D8C-AFCA293D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147820"/>
            <a:ext cx="50292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AD678-1EDB-4708-A559-12E7DF0E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CA19A-866E-497F-B88C-706F5D7A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324"/>
            <a:ext cx="7886700" cy="5649595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Функция - это блок кода, выполняющий определенные действия:</a:t>
            </a:r>
            <a:endParaRPr lang="en-US" sz="3200" dirty="0"/>
          </a:p>
          <a:p>
            <a:pPr lvl="1"/>
            <a:r>
              <a:rPr lang="ru-RU" sz="2800" dirty="0"/>
              <a:t>у функции есть имя, с помощью которого можно запускать этот блок кода сколько угодно раз</a:t>
            </a:r>
            <a:endParaRPr lang="en-US" sz="2800" dirty="0"/>
          </a:p>
          <a:p>
            <a:pPr lvl="1"/>
            <a:r>
              <a:rPr lang="ru-RU" sz="2800" dirty="0"/>
              <a:t>запуск кода функции называется вызовом функции</a:t>
            </a:r>
            <a:endParaRPr lang="en-US" sz="2800" dirty="0"/>
          </a:p>
          <a:p>
            <a:pPr lvl="1"/>
            <a:r>
              <a:rPr lang="ru-RU" sz="2800" dirty="0"/>
              <a:t>при создании функции, как правило, определяются параметры функции</a:t>
            </a:r>
            <a:endParaRPr lang="en-US" sz="2800" dirty="0"/>
          </a:p>
          <a:p>
            <a:pPr lvl="1"/>
            <a:r>
              <a:rPr lang="ru-RU" sz="2800" dirty="0"/>
              <a:t>параметры функции определяют, какие аргументы функция может принимать</a:t>
            </a:r>
            <a:endParaRPr lang="en-US" sz="2800" dirty="0"/>
          </a:p>
          <a:p>
            <a:pPr lvl="1"/>
            <a:r>
              <a:rPr lang="ru-RU" sz="2800" dirty="0"/>
              <a:t>функциям можно передавать аргументы</a:t>
            </a:r>
            <a:endParaRPr lang="en-US" sz="2800" dirty="0"/>
          </a:p>
          <a:p>
            <a:pPr lvl="1"/>
            <a:r>
              <a:rPr lang="ru-RU" sz="2800" dirty="0"/>
              <a:t>соответственно, код функции будет выполняться с учетом указанных аргументов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0807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6E595-4F2D-4ECE-A1EB-E3A25247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7EEAB3-D457-4C46-8528-2AE9CE12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* позволяет «распаковывать» объекты, внутри которых хранятся некие элементы.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 этом примере берётся содержимое списка a, распаковывается, и помещается в список b.</a:t>
            </a:r>
            <a:endParaRPr lang="en-US" dirty="0"/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2796B0-F8D4-4134-B726-A01C83A1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84" y="2139632"/>
            <a:ext cx="2469632" cy="15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0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884A8-DD87-4BDC-9F09-9DD8121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9196D-7163-4347-9E8A-39C35012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*</a:t>
            </a:r>
            <a:r>
              <a:rPr lang="ru-RU" b="1" dirty="0" err="1"/>
              <a:t>args</a:t>
            </a:r>
            <a:r>
              <a:rPr lang="ru-RU" b="1" dirty="0"/>
              <a:t> </a:t>
            </a:r>
            <a:r>
              <a:rPr lang="ru-RU" dirty="0"/>
              <a:t>– это сокращение от «</a:t>
            </a:r>
            <a:r>
              <a:rPr lang="ru-RU" u="sng" dirty="0" err="1"/>
              <a:t>arguments</a:t>
            </a:r>
            <a:r>
              <a:rPr lang="ru-RU" dirty="0"/>
              <a:t>» (аргументы)</a:t>
            </a:r>
          </a:p>
          <a:p>
            <a:r>
              <a:rPr lang="ru-RU" b="1" dirty="0"/>
              <a:t>**</a:t>
            </a:r>
            <a:r>
              <a:rPr lang="ru-RU" b="1" dirty="0" err="1"/>
              <a:t>kwargs</a:t>
            </a:r>
            <a:r>
              <a:rPr lang="ru-RU" b="1" dirty="0"/>
              <a:t> </a:t>
            </a:r>
            <a:r>
              <a:rPr lang="ru-RU" dirty="0"/>
              <a:t>– сокращение от «</a:t>
            </a:r>
            <a:r>
              <a:rPr lang="ru-RU" u="sng" dirty="0" err="1"/>
              <a:t>keyword</a:t>
            </a:r>
            <a:r>
              <a:rPr lang="ru-RU" u="sng" dirty="0"/>
              <a:t> </a:t>
            </a:r>
            <a:r>
              <a:rPr lang="ru-RU" u="sng" dirty="0" err="1"/>
              <a:t>arguments</a:t>
            </a:r>
            <a:r>
              <a:rPr lang="ru-RU" dirty="0"/>
              <a:t>» (</a:t>
            </a:r>
            <a:r>
              <a:rPr lang="ru-RU" dirty="0" err="1"/>
              <a:t>именовнные</a:t>
            </a:r>
            <a:r>
              <a:rPr lang="ru-RU" dirty="0"/>
              <a:t> аргументы)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Каждая из этих конструкций используется для распаковки аргументов соответствующего типа, позволяя вызывать функции со списком аргументов переменной длины.</a:t>
            </a:r>
          </a:p>
        </p:txBody>
      </p:sp>
    </p:spTree>
    <p:extLst>
      <p:ext uri="{BB962C8B-B14F-4D97-AF65-F5344CB8AC3E}">
        <p14:creationId xmlns:p14="http://schemas.microsoft.com/office/powerpoint/2010/main" val="423589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884A8-DD87-4BDC-9F09-9DD8121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9E0D0-9B16-4525-A1C4-44143650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390" y="1076324"/>
            <a:ext cx="2752090" cy="541654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Нет ли тут ошибки? Ошибки здесь нет. </a:t>
            </a:r>
          </a:p>
          <a:p>
            <a:r>
              <a:rPr lang="ru-RU" dirty="0"/>
              <a:t>Дело в том, что «</a:t>
            </a:r>
            <a:r>
              <a:rPr lang="ru-RU" dirty="0" err="1"/>
              <a:t>args</a:t>
            </a:r>
            <a:r>
              <a:rPr lang="ru-RU" dirty="0"/>
              <a:t>» – это всего лишь набор символов, которым принято обозначать аргументы. </a:t>
            </a:r>
          </a:p>
          <a:p>
            <a:r>
              <a:rPr lang="ru-RU" dirty="0"/>
              <a:t>Самое главное тут – это оператор *.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F7AC43-DAA2-45E4-BDAF-A717689B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895350"/>
            <a:ext cx="6057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14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884A8-DD87-4BDC-9F09-9DD8121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BBFF42-A5ED-4915-9013-37DDCDCD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854"/>
            <a:ext cx="9144000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884A8-DD87-4BDC-9F09-9DD8121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?</a:t>
            </a:r>
            <a:br>
              <a:rPr lang="en-US" dirty="0"/>
            </a:br>
            <a:r>
              <a:rPr lang="ru-RU" dirty="0"/>
              <a:t>Выводы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60DEA0-57B3-4466-802A-B73DBB6D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594"/>
            <a:ext cx="8180070" cy="52069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Используйте общепринятые конструкции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для захвата позиционных и именованных аргументов.</a:t>
            </a:r>
          </a:p>
          <a:p>
            <a:r>
              <a:rPr lang="ru-RU" dirty="0"/>
              <a:t>Конструкцию **</a:t>
            </a:r>
            <a:r>
              <a:rPr lang="ru-RU" dirty="0" err="1"/>
              <a:t>kwargs</a:t>
            </a:r>
            <a:r>
              <a:rPr lang="ru-RU" dirty="0"/>
              <a:t> нельзя располагать до *</a:t>
            </a:r>
            <a:r>
              <a:rPr lang="ru-RU" dirty="0" err="1"/>
              <a:t>args</a:t>
            </a:r>
            <a:r>
              <a:rPr lang="ru-RU" dirty="0"/>
              <a:t>. Если это сделать — будет выдано сообщение об ошибке.</a:t>
            </a:r>
          </a:p>
          <a:p>
            <a:r>
              <a:rPr lang="ru-RU" dirty="0"/>
              <a:t>Остерегайтесь конфликтов между именованными параметрами и **</a:t>
            </a:r>
            <a:r>
              <a:rPr lang="ru-RU" dirty="0" err="1"/>
              <a:t>kwargs</a:t>
            </a:r>
            <a:r>
              <a:rPr lang="ru-RU" dirty="0"/>
              <a:t>, в случаях, когда значение планируется передать как **</a:t>
            </a:r>
            <a:r>
              <a:rPr lang="ru-RU" dirty="0" err="1"/>
              <a:t>kwarg</a:t>
            </a:r>
            <a:r>
              <a:rPr lang="ru-RU" dirty="0"/>
              <a:t>-аргумент, но имя ключа этого значения совпадает с именем именованного параметра.</a:t>
            </a:r>
          </a:p>
          <a:p>
            <a:r>
              <a:rPr lang="ru-RU" dirty="0"/>
              <a:t>Оператор *можно использовать не только в объявлениях функций, но и при их вызове.</a:t>
            </a:r>
          </a:p>
        </p:txBody>
      </p:sp>
    </p:spTree>
    <p:extLst>
      <p:ext uri="{BB962C8B-B14F-4D97-AF65-F5344CB8AC3E}">
        <p14:creationId xmlns:p14="http://schemas.microsoft.com/office/powerpoint/2010/main" val="452098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78603-F79C-4907-81E4-4B366BE5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EE856-6157-4003-BFD0-A928BDFB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Область видимости </a:t>
            </a:r>
            <a:r>
              <a:rPr lang="ru-RU" dirty="0"/>
              <a:t>- область программы, где определяются идентификаторы, и транслятор выполняет их поиск. За пределами области видимости тот же самый идентификатор может быть связан с другой переменной, либо быть свободным (не связанным ни с какой из них).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99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F52EE-340C-409B-AF4D-F55B6FE8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F2F14-891A-4253-861C-A76A00E7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326"/>
            <a:ext cx="8251190" cy="5507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выделяется четыре области видимости:</a:t>
            </a:r>
          </a:p>
          <a:p>
            <a:r>
              <a:rPr lang="ru-RU" b="1" dirty="0"/>
              <a:t>Локальная</a:t>
            </a:r>
            <a:r>
              <a:rPr lang="ru-RU" dirty="0"/>
              <a:t> (англ. </a:t>
            </a:r>
            <a:r>
              <a:rPr lang="ru-RU" i="1" dirty="0" err="1"/>
              <a:t>Local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Собственная область внутри инструкции </a:t>
            </a:r>
            <a:r>
              <a:rPr lang="ru-RU" dirty="0" err="1"/>
              <a:t>def</a:t>
            </a:r>
            <a:r>
              <a:rPr lang="ru-RU" dirty="0"/>
              <a:t>.</a:t>
            </a:r>
          </a:p>
          <a:p>
            <a:r>
              <a:rPr lang="ru-RU" b="1" dirty="0"/>
              <a:t>Нелокальная</a:t>
            </a:r>
            <a:r>
              <a:rPr lang="ru-RU" dirty="0"/>
              <a:t> (англ. </a:t>
            </a:r>
            <a:r>
              <a:rPr lang="ru-RU" i="1" dirty="0" err="1"/>
              <a:t>Enclosed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Область в пределах вышестоящей инструкции </a:t>
            </a:r>
            <a:r>
              <a:rPr lang="ru-RU" dirty="0" err="1"/>
              <a:t>def</a:t>
            </a:r>
            <a:r>
              <a:rPr lang="ru-RU" dirty="0"/>
              <a:t>.</a:t>
            </a:r>
          </a:p>
          <a:p>
            <a:r>
              <a:rPr lang="ru-RU" b="1" dirty="0"/>
              <a:t>Глобальная</a:t>
            </a:r>
            <a:r>
              <a:rPr lang="ru-RU" dirty="0"/>
              <a:t> (англ. </a:t>
            </a:r>
            <a:r>
              <a:rPr lang="ru-RU" i="1" dirty="0" err="1"/>
              <a:t>Global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Область за пределами всех инструкций </a:t>
            </a:r>
            <a:r>
              <a:rPr lang="ru-RU" dirty="0" err="1"/>
              <a:t>def</a:t>
            </a:r>
            <a:r>
              <a:rPr lang="ru-RU" dirty="0"/>
              <a:t> - глобальная для всего модуля.</a:t>
            </a:r>
          </a:p>
          <a:p>
            <a:r>
              <a:rPr lang="ru-RU" b="1" dirty="0"/>
              <a:t>Встроенная</a:t>
            </a:r>
            <a:r>
              <a:rPr lang="ru-RU" dirty="0"/>
              <a:t> (англ. </a:t>
            </a:r>
            <a:r>
              <a:rPr lang="ru-RU" i="1" dirty="0" err="1"/>
              <a:t>Built-in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«Системная» область модуля </a:t>
            </a:r>
            <a:r>
              <a:rPr lang="ru-RU" dirty="0" err="1"/>
              <a:t>builtins</a:t>
            </a:r>
            <a:r>
              <a:rPr lang="ru-RU" dirty="0"/>
              <a:t>: содержит предопределенные идентификаторы, например, функцию </a:t>
            </a:r>
            <a:r>
              <a:rPr lang="ru-RU" dirty="0" err="1"/>
              <a:t>max</a:t>
            </a:r>
            <a:r>
              <a:rPr lang="ru-RU" dirty="0"/>
              <a:t>() и т.п.</a:t>
            </a:r>
          </a:p>
        </p:txBody>
      </p:sp>
    </p:spTree>
    <p:extLst>
      <p:ext uri="{BB962C8B-B14F-4D97-AF65-F5344CB8AC3E}">
        <p14:creationId xmlns:p14="http://schemas.microsoft.com/office/powerpoint/2010/main" val="90361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7613D-B1D2-4409-9A3F-DB8A819B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AF5F7-D430-4701-B312-8D70487D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идентификатор может называться локальным, глобальным и т.д., если имеет соответствующую область видимости;</a:t>
            </a:r>
          </a:p>
          <a:p>
            <a:endParaRPr lang="ru-RU" sz="1200" dirty="0"/>
          </a:p>
          <a:p>
            <a:r>
              <a:rPr lang="ru-RU" dirty="0"/>
              <a:t>функции образуют локальную область видимости, а модули – глобальную;</a:t>
            </a:r>
          </a:p>
          <a:p>
            <a:endParaRPr lang="ru-RU" sz="1200" dirty="0"/>
          </a:p>
          <a:p>
            <a:r>
              <a:rPr lang="ru-RU" dirty="0"/>
              <a:t>чем ближе область к концу списка, тем более она открыта (ее содержимое доступно для более закрытых областей видимости; например, глобальные идентификаторы и предопределенные имена могут быть доступны в локальной области видимости функции, но не наоборот).</a:t>
            </a:r>
          </a:p>
        </p:txBody>
      </p:sp>
    </p:spTree>
    <p:extLst>
      <p:ext uri="{BB962C8B-B14F-4D97-AF65-F5344CB8AC3E}">
        <p14:creationId xmlns:p14="http://schemas.microsoft.com/office/powerpoint/2010/main" val="1135812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C14B5-9890-485B-A915-45885E08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05CB7-C23F-42DF-BFED-7B6D5602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Схема разрешения имен в языке </a:t>
            </a:r>
            <a:r>
              <a:rPr lang="ru-RU" dirty="0" err="1"/>
              <a:t>Python</a:t>
            </a:r>
            <a:r>
              <a:rPr lang="ru-RU" dirty="0"/>
              <a:t> называется правилом LEGB (</a:t>
            </a:r>
            <a:r>
              <a:rPr lang="ru-RU" dirty="0" err="1"/>
              <a:t>Local</a:t>
            </a:r>
            <a:r>
              <a:rPr lang="ru-RU" dirty="0"/>
              <a:t>, </a:t>
            </a:r>
            <a:r>
              <a:rPr lang="ru-RU" dirty="0" err="1"/>
              <a:t>Enclosed</a:t>
            </a:r>
            <a:r>
              <a:rPr lang="ru-RU" dirty="0"/>
              <a:t>, </a:t>
            </a:r>
            <a:r>
              <a:rPr lang="ru-RU" dirty="0" err="1"/>
              <a:t>Global</a:t>
            </a:r>
            <a:r>
              <a:rPr lang="ru-RU" dirty="0"/>
              <a:t>, </a:t>
            </a:r>
            <a:r>
              <a:rPr lang="ru-RU" dirty="0" err="1"/>
              <a:t>Built-in</a:t>
            </a:r>
            <a:r>
              <a:rPr lang="ru-RU" dirty="0"/>
              <a:t>): когда внутри функции выполняется обращение к неизвестному имени, интерпретатор пытается отыскать его в четырех областях видимости по очереди до первого нахождения.</a:t>
            </a:r>
          </a:p>
        </p:txBody>
      </p:sp>
    </p:spTree>
    <p:extLst>
      <p:ext uri="{BB962C8B-B14F-4D97-AF65-F5344CB8AC3E}">
        <p14:creationId xmlns:p14="http://schemas.microsoft.com/office/powerpoint/2010/main" val="415207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36736-267B-4600-90F9-9A9915BC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нескольких значений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CD3CB-D4B6-489C-96C6-802E04C0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из функции необходимо вернуть несколько значений (например, в Паскале, для этого используются выходные параметры с ключевым словом </a:t>
            </a:r>
            <a:r>
              <a:rPr lang="ru-RU" b="1" i="1" dirty="0" err="1"/>
              <a:t>var</a:t>
            </a:r>
            <a:r>
              <a:rPr lang="ru-RU" dirty="0"/>
              <a:t>). Одним из лучших способов для этого в </a:t>
            </a:r>
            <a:r>
              <a:rPr lang="ru-RU" dirty="0" err="1"/>
              <a:t>Python</a:t>
            </a:r>
            <a:r>
              <a:rPr lang="ru-RU" dirty="0"/>
              <a:t> является возврат кортежа с несколькими значениями.</a:t>
            </a:r>
          </a:p>
        </p:txBody>
      </p:sp>
    </p:spTree>
    <p:extLst>
      <p:ext uri="{BB962C8B-B14F-4D97-AF65-F5344CB8AC3E}">
        <p14:creationId xmlns:p14="http://schemas.microsoft.com/office/powerpoint/2010/main" val="421741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22FA7-9AF8-464C-9753-F85DF1AA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EA0A86-DAA0-4837-AF66-56D17A9A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Статическая память </a:t>
            </a:r>
            <a:r>
              <a:rPr lang="ru-RU" dirty="0"/>
              <a:t>(выделяется до начала исполнения программы)</a:t>
            </a:r>
          </a:p>
          <a:p>
            <a:r>
              <a:rPr lang="ru-RU" b="1" dirty="0"/>
              <a:t>Динамическая память</a:t>
            </a:r>
            <a:r>
              <a:rPr lang="ru-RU" dirty="0"/>
              <a:t> (</a:t>
            </a:r>
            <a:r>
              <a:rPr lang="ru-RU" u="sng" dirty="0"/>
              <a:t>куча</a:t>
            </a:r>
            <a:r>
              <a:rPr lang="ru-RU" dirty="0"/>
              <a:t>, </a:t>
            </a:r>
            <a:r>
              <a:rPr lang="en-US" u="sng" dirty="0"/>
              <a:t>heap</a:t>
            </a:r>
            <a:r>
              <a:rPr lang="ru-RU" dirty="0"/>
              <a:t> – выделяется по запросу программиста)</a:t>
            </a:r>
          </a:p>
          <a:p>
            <a:r>
              <a:rPr lang="ru-RU" b="1" dirty="0"/>
              <a:t>Автоматическая память </a:t>
            </a:r>
            <a:r>
              <a:rPr lang="ru-RU" dirty="0"/>
              <a:t>(стековая - создание объектов автоматической памяти совершается компилятором, и компилятором эти же объекты разрушаются)</a:t>
            </a:r>
          </a:p>
        </p:txBody>
      </p:sp>
    </p:spTree>
    <p:extLst>
      <p:ext uri="{BB962C8B-B14F-4D97-AF65-F5344CB8AC3E}">
        <p14:creationId xmlns:p14="http://schemas.microsoft.com/office/powerpoint/2010/main" val="534294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D8EA4F-D250-43BD-ACAB-F23E39D9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52" y="356550"/>
            <a:ext cx="2807624" cy="12304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904EF7-6911-44B3-A392-CC83E1B8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52" y="1813242"/>
            <a:ext cx="1662747" cy="12304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4F2AAB-5398-49AC-A1D5-CCE9C5044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252" y="3388677"/>
            <a:ext cx="1246188" cy="12919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B0908B-5873-4D1F-A4B4-4197A4AA2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57" y="361950"/>
            <a:ext cx="51149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82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1C4E2-C908-4580-9022-167A77BC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11126"/>
            <a:ext cx="7886700" cy="711199"/>
          </a:xfrm>
        </p:spPr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D8C3F-E384-4358-BF89-0B442180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822325"/>
            <a:ext cx="8351520" cy="577151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Рекурсия - вызов функции внутри самой себя, непосредственно (простая рекурсия) или через другие функции (сложная или косвенная рекурсия)</a:t>
            </a:r>
          </a:p>
          <a:p>
            <a:r>
              <a:rPr lang="ru-RU" dirty="0"/>
              <a:t>Количество вложенных вызовов функции или процедуры называется глубиной рекурсии. Рекурсивная программа позволяет описать повторяющееся или даже потенциально бесконечное вычисление, причем без явных повторений частей программы и использования циклов.</a:t>
            </a:r>
          </a:p>
          <a:p>
            <a:r>
              <a:rPr lang="ru-RU" dirty="0"/>
              <a:t>Не рекомендуется использовать рекурсию, если такая функция может привести или приводит к большой глубине рекурсии - лучше заменить ее циклической конструкцией. Рекурсивный вызов требуется некоторое количество оперативной памяти компьютера, и при чрезмерно большой глубине рекурсии может наступить переполнение стека (англ. англ. </a:t>
            </a:r>
            <a:r>
              <a:rPr lang="ru-RU" dirty="0" err="1"/>
              <a:t>Stack</a:t>
            </a:r>
            <a:r>
              <a:rPr lang="ru-RU" dirty="0"/>
              <a:t> </a:t>
            </a:r>
            <a:r>
              <a:rPr lang="ru-RU" dirty="0" err="1"/>
              <a:t>Overflow</a:t>
            </a:r>
            <a:r>
              <a:rPr lang="ru-RU" dirty="0"/>
              <a:t>) вызовов.</a:t>
            </a:r>
          </a:p>
        </p:txBody>
      </p:sp>
    </p:spTree>
    <p:extLst>
      <p:ext uri="{BB962C8B-B14F-4D97-AF65-F5344CB8AC3E}">
        <p14:creationId xmlns:p14="http://schemas.microsoft.com/office/powerpoint/2010/main" val="988460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AB7CB-87F0-4677-B3B1-8F98AC3F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5B829-78CE-416E-8A2B-744E276A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5257"/>
            <a:ext cx="6726548" cy="47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6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787BE-838D-4B8C-B4EC-BBDE87E7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232E5-941A-44C0-B67D-333CA3A1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Анонимные функции это однострочные функции, которые используются в случаях, когда вам не нужно повторно использовать функцию в программе. Они идентичны обыкновенным функциям и повторяют их поведение.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Образец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FA1061-34AC-4BD7-8A73-FAF1BC8E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55" y="4402772"/>
            <a:ext cx="6543532" cy="6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3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787BE-838D-4B8C-B4EC-BBDE87E7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функции (пример)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DC79FE-9159-486E-940D-4C67C88A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48" y="1253331"/>
            <a:ext cx="3886200" cy="4351338"/>
          </a:xfrm>
        </p:spPr>
        <p:txBody>
          <a:bodyPr/>
          <a:lstStyle/>
          <a:p>
            <a:r>
              <a:rPr lang="ru-RU" dirty="0"/>
              <a:t>Обратите внимание, что в определении лямбда-функции нет оператора </a:t>
            </a:r>
            <a:r>
              <a:rPr lang="ru-RU" b="1" dirty="0" err="1"/>
              <a:t>return</a:t>
            </a:r>
            <a:r>
              <a:rPr lang="ru-RU" dirty="0"/>
              <a:t>, так как в этой функции может быть только одно выражение, которое всегда возвращает значение и завершает работу функции.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4DE5CB-821D-4644-8331-FC2BA18F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2" y="1253330"/>
            <a:ext cx="4686296" cy="43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73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787BE-838D-4B8C-B4EC-BBDE87E7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Различия </a:t>
            </a:r>
            <a:r>
              <a:rPr lang="en-US" dirty="0"/>
              <a:t>lambda </a:t>
            </a:r>
            <a:r>
              <a:rPr lang="ru-RU" dirty="0"/>
              <a:t>от </a:t>
            </a:r>
            <a:r>
              <a:rPr lang="en-US" dirty="0"/>
              <a:t>def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DD60229-C143-4525-A49D-78616E9E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lambda</a:t>
            </a:r>
            <a:r>
              <a:rPr lang="ru-RU" dirty="0"/>
              <a:t> – это выражение, а не инструкция. По этой причине ключевое слово </a:t>
            </a:r>
            <a:r>
              <a:rPr lang="ru-RU" dirty="0" err="1"/>
              <a:t>lambda</a:t>
            </a:r>
            <a:r>
              <a:rPr lang="ru-RU" dirty="0"/>
              <a:t>  может  появляться там, где синтаксис  языка  </a:t>
            </a:r>
            <a:r>
              <a:rPr lang="ru-RU" dirty="0" err="1"/>
              <a:t>Python</a:t>
            </a:r>
            <a:r>
              <a:rPr lang="ru-RU" dirty="0"/>
              <a:t> не позволяет использовать инструкцию </a:t>
            </a:r>
            <a:r>
              <a:rPr lang="ru-RU" dirty="0" err="1"/>
              <a:t>def</a:t>
            </a:r>
            <a:r>
              <a:rPr lang="ru-RU" dirty="0"/>
              <a:t>, – внутри литералов или в вызовах функций, например.</a:t>
            </a:r>
          </a:p>
          <a:p>
            <a:r>
              <a:rPr lang="ru-RU" dirty="0"/>
              <a:t>Тело  </a:t>
            </a:r>
            <a:r>
              <a:rPr lang="ru-RU" dirty="0" err="1"/>
              <a:t>lambda</a:t>
            </a:r>
            <a:r>
              <a:rPr lang="ru-RU" dirty="0"/>
              <a:t> – это не блок инструкций, а единственное выражение.  Тело </a:t>
            </a:r>
            <a:r>
              <a:rPr lang="ru-RU" dirty="0" err="1"/>
              <a:t>lambda</a:t>
            </a:r>
            <a:r>
              <a:rPr lang="ru-RU" dirty="0"/>
              <a:t>-выражения сродни тому, что вы помещаете в инструкцию </a:t>
            </a:r>
            <a:r>
              <a:rPr lang="ru-RU" dirty="0" err="1"/>
              <a:t>return</a:t>
            </a:r>
            <a:r>
              <a:rPr lang="ru-RU" dirty="0"/>
              <a:t> внутри определения </a:t>
            </a:r>
            <a:r>
              <a:rPr lang="ru-RU" dirty="0" err="1"/>
              <a:t>def</a:t>
            </a:r>
            <a:r>
              <a:rPr lang="ru-RU" dirty="0"/>
              <a:t>, – вы просто вводите результат в виде выражения вместо  его явного 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1974566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0E10C-81E6-42D2-8DA9-9A22BDD8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функции (примеры)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7A1E4-BF4E-4611-A74E-3169BD8B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324"/>
            <a:ext cx="7886700" cy="5527675"/>
          </a:xfrm>
        </p:spPr>
        <p:txBody>
          <a:bodyPr/>
          <a:lstStyle/>
          <a:p>
            <a:r>
              <a:rPr lang="ru-RU" dirty="0"/>
              <a:t>Использование значений по умолчанию в </a:t>
            </a:r>
            <a:r>
              <a:rPr lang="ru-RU" dirty="0" err="1"/>
              <a:t>lambda</a:t>
            </a:r>
            <a:r>
              <a:rPr lang="ru-RU" dirty="0"/>
              <a:t>-выражениях: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Реализация логики выбора внутри </a:t>
            </a:r>
            <a:r>
              <a:rPr lang="ru-RU" dirty="0" err="1"/>
              <a:t>lambda</a:t>
            </a:r>
            <a:r>
              <a:rPr lang="ru-RU" dirty="0"/>
              <a:t>-функций: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CD7DDA-F6B9-48AE-8F51-92E246C8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18" y="4557395"/>
            <a:ext cx="5825364" cy="18649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EB7F8-50FA-43CB-841F-7B75EF33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67" y="1931177"/>
            <a:ext cx="6311265" cy="13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69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EC1C0-3DB1-4D35-8AA8-FE8C8ED1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функции (примеры)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A8556-17BA-4ACE-99C2-CD700308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списка: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56427-D252-4A83-A2D6-5F55BC71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" y="4219733"/>
            <a:ext cx="4448886" cy="16697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9D59D9-B6C7-4B7D-AC14-01F358CA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" y="2004376"/>
            <a:ext cx="5839302" cy="19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3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EC1C0-3DB1-4D35-8AA8-FE8C8ED1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1926"/>
            <a:ext cx="7886700" cy="711199"/>
          </a:xfrm>
        </p:spPr>
        <p:txBody>
          <a:bodyPr/>
          <a:lstStyle/>
          <a:p>
            <a:r>
              <a:rPr lang="ru-RU" dirty="0"/>
              <a:t>Анонимные функции (примеры)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A8556-17BA-4ACE-99C2-CD700308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3456"/>
            <a:ext cx="7886700" cy="4891088"/>
          </a:xfrm>
        </p:spPr>
        <p:txBody>
          <a:bodyPr/>
          <a:lstStyle/>
          <a:p>
            <a:r>
              <a:rPr lang="ru-RU" dirty="0"/>
              <a:t>Создание таблиц переходов, которые представляют собой списки или словари действий, выполняемых по  требованию: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862C0A-E0AD-41A9-A83B-ED3D4636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19"/>
          <a:stretch/>
        </p:blipFill>
        <p:spPr>
          <a:xfrm>
            <a:off x="628649" y="2158778"/>
            <a:ext cx="7829801" cy="45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0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EC1C0-3DB1-4D35-8AA8-FE8C8ED1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1926"/>
            <a:ext cx="7886700" cy="711199"/>
          </a:xfrm>
        </p:spPr>
        <p:txBody>
          <a:bodyPr/>
          <a:lstStyle/>
          <a:p>
            <a:r>
              <a:rPr lang="ru-RU" dirty="0"/>
              <a:t>Анонимные функции (примеры)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A8556-17BA-4ACE-99C2-CD700308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3456"/>
            <a:ext cx="7886700" cy="4891088"/>
          </a:xfrm>
        </p:spPr>
        <p:txBody>
          <a:bodyPr/>
          <a:lstStyle/>
          <a:p>
            <a:r>
              <a:rPr lang="ru-RU" dirty="0"/>
              <a:t>Создание таблиц переходов, которые представляют собой списки или словари действий, выполняемых по  требованию: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F8C79F-E23A-4280-A445-6CB1C778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57" y="2298700"/>
            <a:ext cx="8465978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AF255-59DE-4852-86CC-A4E89C3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8B407-6B62-40D3-B21D-C4141CA4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Большинство современных языков программирования для управления вызовом подпрограмм используют </a:t>
            </a:r>
            <a:r>
              <a:rPr lang="ru-RU" b="1" i="1" dirty="0"/>
              <a:t>стек вызовов</a:t>
            </a:r>
            <a:r>
              <a:rPr lang="ru-RU" dirty="0"/>
              <a:t>.</a:t>
            </a:r>
          </a:p>
          <a:p>
            <a:r>
              <a:rPr lang="ru-RU" dirty="0"/>
              <a:t>Примерный цикл работы стека вызова следующий:</a:t>
            </a:r>
            <a:endParaRPr lang="en-US" dirty="0"/>
          </a:p>
          <a:p>
            <a:pPr lvl="1"/>
            <a:r>
              <a:rPr lang="ru-RU" dirty="0"/>
              <a:t>Вызов подпрограммы создает запись в стеке; каждая запись может содержать информацию о данных вызова (аргументах, результате, а также адресе возврата).</a:t>
            </a:r>
            <a:endParaRPr lang="en-US" dirty="0"/>
          </a:p>
          <a:p>
            <a:pPr lvl="1"/>
            <a:r>
              <a:rPr lang="ru-RU" dirty="0"/>
              <a:t>Когда подпрограмма завершается, запись удаляется из стека и программа продолжает выполняться, начиная с адреса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4268162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B670-9EB8-474A-8CB3-D1D8DCC0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4D57A-8064-448E-A721-595BB29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68925"/>
          </a:xfrm>
        </p:spPr>
        <p:txBody>
          <a:bodyPr>
            <a:normAutofit fontScale="92500"/>
          </a:bodyPr>
          <a:lstStyle/>
          <a:p>
            <a:r>
              <a:rPr lang="ru-RU" dirty="0"/>
              <a:t>Даны n предложений. Определите, сколько из них содержат хотя бы одну цифру.</a:t>
            </a:r>
          </a:p>
          <a:p>
            <a:r>
              <a:rPr lang="ru-RU" dirty="0"/>
              <a:t>Дана строка s и символ k. Реализуйте функцию, рисующую рамку из символа k вокруг данной строки, например: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Для введенного предложения выведите статистику </a:t>
            </a:r>
            <a:r>
              <a:rPr lang="ru-RU" i="1" dirty="0"/>
              <a:t>символ=количество</a:t>
            </a:r>
            <a:r>
              <a:rPr lang="ru-RU" dirty="0"/>
              <a:t>. Регистр букв не учитывается.</a:t>
            </a:r>
          </a:p>
          <a:p>
            <a:r>
              <a:rPr lang="ru-RU" dirty="0"/>
              <a:t>Дата характеризуется тремя натуральными числами: день, месяц и год. Учитывая, что год может быть високосным, реализуйте две функции, которые определяют вчерашнюю и завтрашнюю дату.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D21852-F023-49A0-BA8A-2FC4CFB5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87" y="2983706"/>
            <a:ext cx="1959294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72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B670-9EB8-474A-8CB3-D1D8DCC0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для самостоятельного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4D57A-8064-448E-A721-595BB294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68925"/>
          </a:xfrm>
        </p:spPr>
        <p:txBody>
          <a:bodyPr>
            <a:normAutofit fontScale="92500"/>
          </a:bodyPr>
          <a:lstStyle/>
          <a:p>
            <a:r>
              <a:rPr lang="ru-RU" dirty="0"/>
              <a:t>Напишите функцию, которая принимает неограниченное количество числовых аргументов и возвращает кортеж из двух списков:</a:t>
            </a:r>
          </a:p>
          <a:p>
            <a:pPr lvl="1"/>
            <a:r>
              <a:rPr lang="ru-RU" dirty="0"/>
              <a:t>отрицательных значений (отсортирован по убыванию);</a:t>
            </a:r>
          </a:p>
          <a:p>
            <a:pPr lvl="1"/>
            <a:r>
              <a:rPr lang="ru-RU" dirty="0"/>
              <a:t>неотрицательных значений (отсортирован по возрастанию).</a:t>
            </a:r>
          </a:p>
          <a:p>
            <a:r>
              <a:rPr lang="ru-RU" dirty="0"/>
              <a:t>Составьте две функции для возведения числа в степень: один из вариантов реализуйте в рекурсивном стиле.</a:t>
            </a:r>
          </a:p>
          <a:p>
            <a:r>
              <a:rPr lang="ru-RU" dirty="0"/>
              <a:t>Дано натуральное число. Напишите рекурсивные функции для определения:</a:t>
            </a:r>
          </a:p>
          <a:p>
            <a:pPr lvl="1"/>
            <a:r>
              <a:rPr lang="ru-RU" dirty="0"/>
              <a:t>суммы цифр числа;</a:t>
            </a:r>
          </a:p>
          <a:p>
            <a:pPr lvl="1"/>
            <a:r>
              <a:rPr lang="ru-RU" dirty="0"/>
              <a:t>количества цифр в числе.</a:t>
            </a:r>
          </a:p>
        </p:txBody>
      </p:sp>
    </p:spTree>
    <p:extLst>
      <p:ext uri="{BB962C8B-B14F-4D97-AF65-F5344CB8AC3E}">
        <p14:creationId xmlns:p14="http://schemas.microsoft.com/office/powerpoint/2010/main" val="108157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840E1-C073-462A-BD66-DDA65484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стека вызовов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87BD65-8740-4661-AB65-A6625F9E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1175702"/>
            <a:ext cx="3333750" cy="3571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783D10-2493-4071-B38A-5CD07E8A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" y="4977765"/>
            <a:ext cx="22764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7AB9E-0F98-4A4A-A538-353B10C6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получения стека через модуль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ru-RU" dirty="0"/>
              <a:t> и его печати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2F30C7-78DE-40BB-952A-F260103C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0785"/>
            <a:ext cx="6105525" cy="3257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9C2F12-5DFD-4579-BAA8-842E972B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" y="4671377"/>
            <a:ext cx="8124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974B1-2A83-49CC-B1A9-EE72C35E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C4E78-7A41-4BC0-A534-E4B3A314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4"/>
            <a:ext cx="7886700" cy="5318125"/>
          </a:xfrm>
        </p:spPr>
        <p:txBody>
          <a:bodyPr>
            <a:normAutofit/>
          </a:bodyPr>
          <a:lstStyle/>
          <a:p>
            <a:r>
              <a:rPr lang="ru-RU" dirty="0"/>
              <a:t>функции создаются с помощью зарезервированного слова </a:t>
            </a:r>
            <a:r>
              <a:rPr lang="ru-RU" b="1" i="1" dirty="0" err="1"/>
              <a:t>def</a:t>
            </a:r>
            <a:endParaRPr lang="ru-RU" b="1" i="1" dirty="0"/>
          </a:p>
          <a:p>
            <a:r>
              <a:rPr lang="ru-RU" dirty="0"/>
              <a:t>за </a:t>
            </a:r>
            <a:r>
              <a:rPr lang="ru-RU" b="1" i="1" dirty="0" err="1"/>
              <a:t>def</a:t>
            </a:r>
            <a:r>
              <a:rPr lang="ru-RU" dirty="0"/>
              <a:t> следуют имя функции и круглые скобки</a:t>
            </a:r>
          </a:p>
          <a:p>
            <a:r>
              <a:rPr lang="ru-RU" dirty="0"/>
              <a:t>внутри скобок могут указываться параметры, которые функция принимает</a:t>
            </a:r>
          </a:p>
          <a:p>
            <a:r>
              <a:rPr lang="ru-RU" dirty="0"/>
              <a:t>после круглых скобок идет двоеточие и с новой строки, с отступом, идет блок кода, который выполняет функция</a:t>
            </a:r>
          </a:p>
          <a:p>
            <a:r>
              <a:rPr lang="ru-RU" dirty="0"/>
              <a:t>первой строкой, опционально, может быть комментарий, так называемая </a:t>
            </a:r>
            <a:r>
              <a:rPr lang="ru-RU" b="1" i="1" dirty="0" err="1"/>
              <a:t>docstring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5761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3F277-8999-438C-BB43-7E08FE69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i="1" dirty="0"/>
              <a:t>return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17476-E39E-412B-9419-8E172678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функциях может использоваться оператор </a:t>
            </a:r>
            <a:r>
              <a:rPr lang="ru-RU" b="1" i="1" dirty="0" err="1"/>
              <a:t>return</a:t>
            </a:r>
            <a:endParaRPr lang="ru-RU" b="1" i="1" dirty="0"/>
          </a:p>
          <a:p>
            <a:r>
              <a:rPr lang="ru-RU" dirty="0"/>
              <a:t>он используется для прекращения работы функции и выхода из неё</a:t>
            </a:r>
          </a:p>
          <a:p>
            <a:r>
              <a:rPr lang="ru-RU" dirty="0"/>
              <a:t>чаще всего, оператор </a:t>
            </a:r>
            <a:r>
              <a:rPr lang="ru-RU" b="1" i="1" dirty="0" err="1"/>
              <a:t>return</a:t>
            </a:r>
            <a:r>
              <a:rPr lang="ru-RU" dirty="0"/>
              <a:t> возвращает какое-то значение</a:t>
            </a:r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все данные - объекты, при вызове в функцию передается ссылка на этот объект</a:t>
            </a:r>
          </a:p>
          <a:p>
            <a:r>
              <a:rPr lang="ru-RU" dirty="0"/>
              <a:t>при этом, изменяемые объекты передаются по ссылке, неизменяемы – по значению.</a:t>
            </a:r>
          </a:p>
        </p:txBody>
      </p:sp>
    </p:spTree>
    <p:extLst>
      <p:ext uri="{BB962C8B-B14F-4D97-AF65-F5344CB8AC3E}">
        <p14:creationId xmlns:p14="http://schemas.microsoft.com/office/powerpoint/2010/main" val="203005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34ADC-32B8-447C-991E-551414CC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1926"/>
            <a:ext cx="7886700" cy="711199"/>
          </a:xfrm>
        </p:spPr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ED227-53CA-49CB-9270-4120C49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2480"/>
            <a:ext cx="7886700" cy="5984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Главное назначение подпрограмм сегодня - </a:t>
            </a:r>
            <a:r>
              <a:rPr lang="ru-RU" sz="2400" u="sng" dirty="0"/>
              <a:t>структуризация программы с целью удобства ее понимания и сопровождения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b="1" dirty="0"/>
              <a:t>Преимущества</a:t>
            </a:r>
            <a:r>
              <a:rPr lang="ru-RU" sz="2400" dirty="0"/>
              <a:t> использования подпрограмм:</a:t>
            </a:r>
          </a:p>
          <a:p>
            <a:r>
              <a:rPr lang="ru-RU" sz="2400" dirty="0"/>
              <a:t>декомпозиция сложной задачи на несколько более простых подзадач: это один из двух главных инструментов структурного программирование (второй - структуры данных);</a:t>
            </a:r>
          </a:p>
          <a:p>
            <a:r>
              <a:rPr lang="ru-RU" sz="2400" dirty="0"/>
              <a:t>уменьшение дублирования кода и возможность повторного использования кода в нескольких программах - следование принципу DRY «не повторяйся» (англ. </a:t>
            </a:r>
            <a:r>
              <a:rPr lang="ru-RU" sz="2400" dirty="0" err="1"/>
              <a:t>Don’t</a:t>
            </a:r>
            <a:r>
              <a:rPr lang="ru-RU" sz="2400" dirty="0"/>
              <a:t> </a:t>
            </a:r>
            <a:r>
              <a:rPr lang="ru-RU" sz="2400" dirty="0" err="1"/>
              <a:t>Repeat</a:t>
            </a:r>
            <a:r>
              <a:rPr lang="ru-RU" sz="2400" dirty="0"/>
              <a:t> </a:t>
            </a:r>
            <a:r>
              <a:rPr lang="ru-RU" sz="2400" dirty="0" err="1"/>
              <a:t>Yourself</a:t>
            </a:r>
            <a:r>
              <a:rPr lang="ru-RU" sz="2400" dirty="0"/>
              <a:t>);</a:t>
            </a:r>
          </a:p>
          <a:p>
            <a:r>
              <a:rPr lang="ru-RU" sz="2400" dirty="0"/>
              <a:t>распределение большой задачи между несколькими разработчиками или стадиями проекта;</a:t>
            </a:r>
          </a:p>
          <a:p>
            <a:r>
              <a:rPr lang="ru-RU" sz="2400" dirty="0"/>
              <a:t>сокрытие деталей реализации от пользователей подпрограммы;</a:t>
            </a:r>
          </a:p>
          <a:p>
            <a:r>
              <a:rPr lang="ru-RU" sz="2400" dirty="0"/>
              <a:t>улучшение отслеживания выполнения кода (большинство языков программирования предоставляет стек вызовов подпрограмм).</a:t>
            </a:r>
          </a:p>
          <a:p>
            <a:pPr marL="0" indent="0">
              <a:buNone/>
            </a:pPr>
            <a:r>
              <a:rPr lang="ru-RU" sz="2400" b="1" dirty="0"/>
              <a:t>Недостатком</a:t>
            </a:r>
            <a:r>
              <a:rPr lang="ru-RU" sz="2400" dirty="0"/>
              <a:t> использования подпрограмм можно считать накладные расходы на вызов подпрограммы, однако современные трансляторы стремятся оптимизировать данный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676033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</TotalTime>
  <Words>1800</Words>
  <Application>Microsoft Office PowerPoint</Application>
  <PresentationFormat>Экран (4:3)</PresentationFormat>
  <Paragraphs>170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Тема Office</vt:lpstr>
      <vt:lpstr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vt:lpstr>
      <vt:lpstr>Функции</vt:lpstr>
      <vt:lpstr>Сегментация данных</vt:lpstr>
      <vt:lpstr>Механизм работы</vt:lpstr>
      <vt:lpstr>Пример стека вызовов</vt:lpstr>
      <vt:lpstr>Пример получения стека через модуль traceback и его печати</vt:lpstr>
      <vt:lpstr>Функции в Python</vt:lpstr>
      <vt:lpstr>Оператор return</vt:lpstr>
      <vt:lpstr>Преимущества и недостатки</vt:lpstr>
      <vt:lpstr>Виды функций</vt:lpstr>
      <vt:lpstr>Параметры и аргументы</vt:lpstr>
      <vt:lpstr>Объявление функции</vt:lpstr>
      <vt:lpstr>Презентация PowerPoint</vt:lpstr>
      <vt:lpstr>Преимущества ключевых параметров</vt:lpstr>
      <vt:lpstr>Упаковка и распаковка аргументов</vt:lpstr>
      <vt:lpstr>Упаковка аргументов</vt:lpstr>
      <vt:lpstr>Распаковка аргументов</vt:lpstr>
      <vt:lpstr>Распаковка аргументов</vt:lpstr>
      <vt:lpstr>Что такое *args и **kwargs в Python?</vt:lpstr>
      <vt:lpstr>Что такое *args и **kwargs в Python?</vt:lpstr>
      <vt:lpstr>Что такое *args и **kwargs в Python?</vt:lpstr>
      <vt:lpstr>Что такое *args и **kwargs в Python?</vt:lpstr>
      <vt:lpstr>Что такое *args и **kwargs в Python?</vt:lpstr>
      <vt:lpstr>Что такое *args и **kwargs в Python? Выводы</vt:lpstr>
      <vt:lpstr>Область видимости</vt:lpstr>
      <vt:lpstr>Область видимости</vt:lpstr>
      <vt:lpstr>Основные положения</vt:lpstr>
      <vt:lpstr>Основные положения</vt:lpstr>
      <vt:lpstr>Возврат нескольких значений</vt:lpstr>
      <vt:lpstr>Презентация PowerPoint</vt:lpstr>
      <vt:lpstr>Рекурсия</vt:lpstr>
      <vt:lpstr>Рекурсия</vt:lpstr>
      <vt:lpstr>Анонимные функции</vt:lpstr>
      <vt:lpstr>Анонимные функции (пример)</vt:lpstr>
      <vt:lpstr>Различия lambda от def</vt:lpstr>
      <vt:lpstr>Анонимные функции (примеры)</vt:lpstr>
      <vt:lpstr>Анонимные функции (примеры)</vt:lpstr>
      <vt:lpstr>Анонимные функции (примеры)</vt:lpstr>
      <vt:lpstr>Анонимные функции (примеры)</vt:lpstr>
      <vt:lpstr>Задачи для самостоятельного решения</vt:lpstr>
      <vt:lpstr>Задачи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КАЛУЖСКИЙ ФИЛИАЛ  ФЕДЕРАЛЬНОГО ГОСУДАРСТВЕННОГО БЮДЖЕТНОГО  ОБРАЗОВАТЕЛЬНОГО УЧРЕЖДЕНИЯ  ВЫСШЕГО ОБРАЗОВАНИЯ  «МОСКОВСКИЙ ГОСУДАРСТВЕННЫЙ ТЕХНИЧЕСКИЙ УНИВЕРСИТЕТ ИМЕНИ Н.Э. БАУМАНА (национальный исследовательский университет)»</dc:title>
  <dc:creator>Natalya Pchelintseva</dc:creator>
  <cp:lastModifiedBy>Natalya Pchelintseva</cp:lastModifiedBy>
  <cp:revision>170</cp:revision>
  <cp:lastPrinted>2020-10-26T22:11:41Z</cp:lastPrinted>
  <dcterms:created xsi:type="dcterms:W3CDTF">2020-08-31T19:09:45Z</dcterms:created>
  <dcterms:modified xsi:type="dcterms:W3CDTF">2020-11-02T21:44:19Z</dcterms:modified>
</cp:coreProperties>
</file>