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1" r:id="rId5"/>
    <p:sldId id="259" r:id="rId6"/>
    <p:sldId id="262" r:id="rId7"/>
    <p:sldId id="285" r:id="rId8"/>
    <p:sldId id="273" r:id="rId9"/>
    <p:sldId id="275" r:id="rId10"/>
    <p:sldId id="286" r:id="rId11"/>
    <p:sldId id="287" r:id="rId12"/>
    <p:sldId id="265" r:id="rId13"/>
    <p:sldId id="279" r:id="rId14"/>
    <p:sldId id="280" r:id="rId15"/>
    <p:sldId id="281" r:id="rId16"/>
    <p:sldId id="282" r:id="rId17"/>
    <p:sldId id="283" r:id="rId18"/>
    <p:sldId id="284" r:id="rId19"/>
    <p:sldId id="263" r:id="rId20"/>
    <p:sldId id="288" r:id="rId21"/>
    <p:sldId id="261" r:id="rId22"/>
    <p:sldId id="267" r:id="rId23"/>
    <p:sldId id="268" r:id="rId24"/>
    <p:sldId id="270" r:id="rId25"/>
    <p:sldId id="289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5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B6A0-3C11-4F3B-B864-8CB4806FC4AF}" type="datetimeFigureOut">
              <a:rPr lang="ru-RU" smtClean="0"/>
              <a:t>31.08.2020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704F-52C5-4FB0-AE63-BD5690C80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124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B6A0-3C11-4F3B-B864-8CB4806FC4AF}" type="datetimeFigureOut">
              <a:rPr lang="ru-RU" smtClean="0"/>
              <a:t>31.08.2020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704F-52C5-4FB0-AE63-BD5690C80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986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B6A0-3C11-4F3B-B864-8CB4806FC4AF}" type="datetimeFigureOut">
              <a:rPr lang="ru-RU" smtClean="0"/>
              <a:t>31.08.2020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704F-52C5-4FB0-AE63-BD5690C80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120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B6A0-3C11-4F3B-B864-8CB4806FC4AF}" type="datetimeFigureOut">
              <a:rPr lang="ru-RU" smtClean="0"/>
              <a:t>31.08.2020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704F-52C5-4FB0-AE63-BD5690C80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6106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B6A0-3C11-4F3B-B864-8CB4806FC4AF}" type="datetimeFigureOut">
              <a:rPr lang="ru-RU" smtClean="0"/>
              <a:t>31.08.2020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704F-52C5-4FB0-AE63-BD5690C80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1760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B6A0-3C11-4F3B-B864-8CB4806FC4AF}" type="datetimeFigureOut">
              <a:rPr lang="ru-RU" smtClean="0"/>
              <a:t>31.08.2020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704F-52C5-4FB0-AE63-BD5690C80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3369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B6A0-3C11-4F3B-B864-8CB4806FC4AF}" type="datetimeFigureOut">
              <a:rPr lang="ru-RU" smtClean="0"/>
              <a:t>31.08.2020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704F-52C5-4FB0-AE63-BD5690C80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97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87399"/>
          </a:xfrm>
        </p:spPr>
        <p:txBody>
          <a:bodyPr>
            <a:normAutofit/>
          </a:bodyPr>
          <a:lstStyle>
            <a:lvl1pPr>
              <a:defRPr sz="40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B6A0-3C11-4F3B-B864-8CB4806FC4AF}" type="datetimeFigureOut">
              <a:rPr lang="ru-RU" smtClean="0"/>
              <a:t>31.08.2020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704F-52C5-4FB0-AE63-BD5690C80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385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B6A0-3C11-4F3B-B864-8CB4806FC4AF}" type="datetimeFigureOut">
              <a:rPr lang="ru-RU" smtClean="0"/>
              <a:t>31.08.2020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704F-52C5-4FB0-AE63-BD5690C80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305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B6A0-3C11-4F3B-B864-8CB4806FC4AF}" type="datetimeFigureOut">
              <a:rPr lang="ru-RU" smtClean="0"/>
              <a:t>31.08.2020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704F-52C5-4FB0-AE63-BD5690C80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493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B6A0-3C11-4F3B-B864-8CB4806FC4AF}" type="datetimeFigureOut">
              <a:rPr lang="ru-RU" smtClean="0"/>
              <a:t>31.08.2020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704F-52C5-4FB0-AE63-BD5690C80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5680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11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85875"/>
            <a:ext cx="7886700" cy="4891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9B6A0-3C11-4F3B-B864-8CB4806FC4AF}" type="datetimeFigureOut">
              <a:rPr lang="ru-RU" smtClean="0"/>
              <a:t>31.08.2020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5704F-52C5-4FB0-AE63-BD5690C80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340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b="1" kern="1200" dirty="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jetbrains.com/pycharm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" TargetMode="External"/><Relationship Id="rId7" Type="http://schemas.openxmlformats.org/officeDocument/2006/relationships/hyperlink" Target="http://pythontutor.ru/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ythontutor.com/visualize.html#mode=edit" TargetMode="External"/><Relationship Id="rId5" Type="http://schemas.openxmlformats.org/officeDocument/2006/relationships/hyperlink" Target="http://www.sublimetext.com/3" TargetMode="External"/><Relationship Id="rId4" Type="http://schemas.openxmlformats.org/officeDocument/2006/relationships/hyperlink" Target="https://www.jetbrains.com/pycharm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2E80E-75B3-497F-AEC9-75F9B90D9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249" y="157750"/>
            <a:ext cx="7196035" cy="1597290"/>
          </a:xfrm>
        </p:spPr>
        <p:txBody>
          <a:bodyPr>
            <a:noAutofit/>
          </a:bodyPr>
          <a:lstStyle/>
          <a:p>
            <a:pPr defTabSz="914414"/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КАЛУЖСКИЙ ФИЛИАЛ </a:t>
            </a:r>
            <a:br>
              <a:rPr lang="ru-RU" sz="1600" b="1" dirty="0">
                <a:latin typeface="Times New Roman" pitchFamily="18" charset="0"/>
                <a:cs typeface="Times New Roman" pitchFamily="18" charset="0"/>
              </a:rPr>
            </a:b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ФЕДЕРАЛЬНОГО ГОСУДАРСТВЕННОГО БЮДЖЕТНОГО </a:t>
            </a:r>
            <a:br>
              <a:rPr lang="ru-RU" sz="1600" b="1" dirty="0">
                <a:latin typeface="Times New Roman" pitchFamily="18" charset="0"/>
                <a:cs typeface="Times New Roman" pitchFamily="18" charset="0"/>
              </a:rPr>
            </a:b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ОБРАЗОВАТЕЛЬНОГО УЧРЕЖДЕНИЯ  ВЫСШЕГО ОБРАЗОВАНИЯ </a:t>
            </a:r>
            <a:br>
              <a:rPr lang="ru-RU" sz="1600" b="1" dirty="0">
                <a:latin typeface="Times New Roman" pitchFamily="18" charset="0"/>
                <a:cs typeface="Times New Roman" pitchFamily="18" charset="0"/>
              </a:rPr>
            </a:b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«МОСКОВСКИЙ ГОСУДАРСТВЕННЫЙ ТЕХНИЧЕСКИЙ УНИВЕРСИТЕТ ИМЕНИ Н.Э. БАУМАНА</a:t>
            </a:r>
            <a:br>
              <a:rPr lang="en-US" sz="1600" b="1" dirty="0">
                <a:latin typeface="Times New Roman" pitchFamily="18" charset="0"/>
                <a:cs typeface="Times New Roman" pitchFamily="18" charset="0"/>
              </a:rPr>
            </a:b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(национальный исследовательский университет)»</a:t>
            </a:r>
            <a:endParaRPr lang="ru-RU" sz="1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732EF29-870A-4195-BE64-E03AEA9F3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316288"/>
            <a:ext cx="6858000" cy="1655762"/>
          </a:xfrm>
        </p:spPr>
        <p:txBody>
          <a:bodyPr anchor="ctr">
            <a:normAutofit lnSpcReduction="10000"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Высокоуровневое программирование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Лекция №1. «Программирование на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Python: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Введение»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32AD959-30D7-446C-A84B-02B7312F9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285" y="157750"/>
            <a:ext cx="1371719" cy="1597290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F747E55E-69D2-47AC-9A96-E59A9DA17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101" y="1983489"/>
            <a:ext cx="8417903" cy="923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defTabSz="914414"/>
            <a:r>
              <a:rPr lang="ru-RU" b="1" dirty="0">
                <a:latin typeface="Times New Roman" pitchFamily="18" charset="0"/>
              </a:rPr>
              <a:t>Факультет</a:t>
            </a:r>
            <a:r>
              <a:rPr lang="en-US" b="1" dirty="0">
                <a:latin typeface="Times New Roman" pitchFamily="18" charset="0"/>
              </a:rPr>
              <a:t>	</a:t>
            </a:r>
            <a:r>
              <a:rPr lang="ru-RU" dirty="0">
                <a:latin typeface="Times New Roman" pitchFamily="18" charset="0"/>
              </a:rPr>
              <a:t>«Информатика и управление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</a:rPr>
              <a:t>»</a:t>
            </a:r>
            <a:endParaRPr lang="ru-RU" dirty="0">
              <a:latin typeface="Times New Roman" pitchFamily="18" charset="0"/>
            </a:endParaRPr>
          </a:p>
          <a:p>
            <a:pPr defTabSz="914414"/>
            <a:endParaRPr lang="ru-RU" dirty="0">
              <a:latin typeface="Times New Roman" pitchFamily="18" charset="0"/>
            </a:endParaRPr>
          </a:p>
          <a:p>
            <a:pPr defTabSz="914414"/>
            <a:r>
              <a:rPr lang="ru-RU" b="1" dirty="0">
                <a:solidFill>
                  <a:srgbClr val="000000"/>
                </a:solidFill>
                <a:latin typeface="Times New Roman" pitchFamily="18" charset="0"/>
              </a:rPr>
              <a:t>Кафедра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</a:rPr>
              <a:t>«Программное обеспечение ЭВМ, информационные технологии»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435F5C02-C727-4CB4-90AB-CCC6BC98C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0791" y="6330928"/>
            <a:ext cx="1642417" cy="36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 anchor="ctr">
            <a:spAutoFit/>
          </a:bodyPr>
          <a:lstStyle/>
          <a:p>
            <a:pPr algn="ctr" defTabSz="914414"/>
            <a:r>
              <a:rPr lang="ru-RU" dirty="0">
                <a:latin typeface="Times New Roman" pitchFamily="18" charset="0"/>
              </a:rPr>
              <a:t>Калуга</a:t>
            </a:r>
            <a:r>
              <a:rPr lang="en-US" dirty="0">
                <a:latin typeface="Times New Roman" pitchFamily="18" charset="0"/>
              </a:rPr>
              <a:t> - 2020</a:t>
            </a:r>
            <a:r>
              <a:rPr lang="ru-RU" dirty="0"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8168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C5A169-3A45-47F0-80B5-0E8A640E7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файла 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A7CD09-97E2-44B3-956F-3539FB453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-&gt; New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9215751-DF1C-4B0C-A741-F34D5E2D0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2" y="1833562"/>
            <a:ext cx="627697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71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04CBF2-4859-4856-A3F0-4F6BE9CCC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Запуск программы из командной строки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FFEE9D9-22AB-4D9E-93A3-5D38215D72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2035" y="3071647"/>
            <a:ext cx="6653684" cy="31630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5032A9-D1B3-4787-94A7-1DBF22F10615}"/>
              </a:ext>
            </a:extLst>
          </p:cNvPr>
          <p:cNvSpPr txBox="1"/>
          <p:nvPr/>
        </p:nvSpPr>
        <p:spPr>
          <a:xfrm>
            <a:off x="628649" y="1460869"/>
            <a:ext cx="78867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Скрипт состоит из двух строк. Первая строка с помощью метода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ожидает ввода пользователем своего имени. Введенное имя затем попадает в переменную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Вторая строка с помощью метода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выводит приветствие вместе с введенным именем.</a:t>
            </a:r>
          </a:p>
        </p:txBody>
      </p:sp>
    </p:spTree>
    <p:extLst>
      <p:ext uri="{BB962C8B-B14F-4D97-AF65-F5344CB8AC3E}">
        <p14:creationId xmlns:p14="http://schemas.microsoft.com/office/powerpoint/2010/main" val="2091654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B7CC29-9F99-4861-B17E-AC14DFE85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 PyCharm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32C266-4337-4215-BFB4-6A3D50F27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ru-RU" dirty="0"/>
              <a:t>Ранее было описано создание простейшего скрипта на языке </a:t>
            </a:r>
            <a:r>
              <a:rPr lang="ru-RU" dirty="0" err="1"/>
              <a:t>Python</a:t>
            </a:r>
            <a:r>
              <a:rPr lang="ru-RU" dirty="0"/>
              <a:t>. Для создания скрипта использовался текстовый редактор. Но есть и другой способ создания программ, который представляет использование различных </a:t>
            </a:r>
            <a:r>
              <a:rPr lang="ru-RU" b="1" dirty="0"/>
              <a:t>интегрированных сред разработки или IDE</a:t>
            </a:r>
            <a:r>
              <a:rPr lang="ru-RU" dirty="0"/>
              <a:t>.</a:t>
            </a:r>
          </a:p>
          <a:p>
            <a:pPr algn="just"/>
            <a:r>
              <a:rPr lang="ru-RU" dirty="0"/>
              <a:t>IDE предоставляют нам текстовый редактор для набора кода, но в отличие от стандартных текстовых редакторов, IDE также обеспечивает полноценную подсветку синтаксиса, </a:t>
            </a:r>
            <a:r>
              <a:rPr lang="ru-RU" dirty="0" err="1"/>
              <a:t>автодополнение</a:t>
            </a:r>
            <a:r>
              <a:rPr lang="ru-RU" dirty="0"/>
              <a:t> или интеллектуальную подсказку кода, возможность тут же выполнить созданный скрипт, а также многое другое.</a:t>
            </a:r>
          </a:p>
          <a:p>
            <a:pPr algn="just"/>
            <a:r>
              <a:rPr lang="ru-RU" dirty="0"/>
              <a:t>Для </a:t>
            </a:r>
            <a:r>
              <a:rPr lang="ru-RU" dirty="0" err="1"/>
              <a:t>Python</a:t>
            </a:r>
            <a:r>
              <a:rPr lang="ru-RU" dirty="0"/>
              <a:t> можно использовать различные среды разработки, но одной из самых популярных из них является среда </a:t>
            </a:r>
            <a:r>
              <a:rPr lang="ru-RU" b="1" dirty="0" err="1"/>
              <a:t>PyCharm</a:t>
            </a:r>
            <a:r>
              <a:rPr lang="ru-RU" dirty="0"/>
              <a:t>, созданная компанией </a:t>
            </a:r>
            <a:r>
              <a:rPr lang="ru-RU" dirty="0" err="1"/>
              <a:t>JetBrains</a:t>
            </a:r>
            <a:r>
              <a:rPr lang="ru-RU" dirty="0"/>
              <a:t>. Эта среда динамично развивается, постоянно обновляется и доступна для наиболее распространенных операционных систем - </a:t>
            </a:r>
            <a:r>
              <a:rPr lang="ru-RU" dirty="0" err="1"/>
              <a:t>Windows</a:t>
            </a:r>
            <a:r>
              <a:rPr lang="ru-RU" dirty="0"/>
              <a:t>, </a:t>
            </a:r>
            <a:r>
              <a:rPr lang="ru-RU" dirty="0" err="1"/>
              <a:t>MacOS</a:t>
            </a:r>
            <a:r>
              <a:rPr lang="ru-RU" dirty="0"/>
              <a:t>, </a:t>
            </a:r>
            <a:r>
              <a:rPr lang="ru-RU" dirty="0" err="1"/>
              <a:t>Linux</a:t>
            </a:r>
            <a:r>
              <a:rPr lang="ru-RU" dirty="0"/>
              <a:t>.</a:t>
            </a:r>
          </a:p>
          <a:p>
            <a:pPr algn="just"/>
            <a:r>
              <a:rPr lang="ru-RU" dirty="0"/>
              <a:t>Правда, она имеет одно важное ограничение. А именно она доступна в двух основных вариантах: платный выпуск </a:t>
            </a:r>
            <a:r>
              <a:rPr lang="ru-RU" dirty="0" err="1"/>
              <a:t>Professional</a:t>
            </a:r>
            <a:r>
              <a:rPr lang="ru-RU" dirty="0"/>
              <a:t> и бесплатный </a:t>
            </a:r>
            <a:r>
              <a:rPr lang="ru-RU" dirty="0" err="1"/>
              <a:t>Community</a:t>
            </a:r>
            <a:r>
              <a:rPr lang="ru-RU" dirty="0"/>
              <a:t>. Многие базовые возможности доступны и в бесплатном выпуске </a:t>
            </a:r>
            <a:r>
              <a:rPr lang="ru-RU" dirty="0" err="1"/>
              <a:t>Community</a:t>
            </a:r>
            <a:r>
              <a:rPr lang="ru-RU" dirty="0"/>
              <a:t>. В то же время ряд возможностей, например, веб-разработка, доступны только в платном </a:t>
            </a:r>
            <a:r>
              <a:rPr lang="ru-RU" dirty="0" err="1"/>
              <a:t>Professional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570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4282" y="142852"/>
            <a:ext cx="86439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В нашем случае воспользуемся бесплатным выпуском </a:t>
            </a:r>
            <a:r>
              <a:rPr lang="ru-RU" dirty="0" err="1"/>
              <a:t>Community</a:t>
            </a:r>
            <a:r>
              <a:rPr lang="ru-RU" dirty="0"/>
              <a:t>. Для этого перейдем на страницу загрузки и загрузим установочный файл </a:t>
            </a:r>
            <a:r>
              <a:rPr lang="ru-RU" dirty="0" err="1"/>
              <a:t>PyCharm</a:t>
            </a:r>
            <a:r>
              <a:rPr lang="ru-RU" dirty="0"/>
              <a:t> </a:t>
            </a:r>
            <a:r>
              <a:rPr lang="ru-RU" dirty="0" err="1"/>
              <a:t>Community</a:t>
            </a:r>
            <a:r>
              <a:rPr lang="ru-RU" dirty="0"/>
              <a:t>. После загрузки выполним его установку. </a:t>
            </a:r>
            <a:r>
              <a:rPr lang="en-US" dirty="0">
                <a:hlinkClick r:id="rId2"/>
              </a:rPr>
              <a:t>https://www.jetbrains.com/pycharm/</a:t>
            </a:r>
            <a:r>
              <a:rPr lang="ru-RU" dirty="0"/>
              <a:t> 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1214422"/>
            <a:ext cx="4238620" cy="283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Прямоугольник 3"/>
          <p:cNvSpPr/>
          <p:nvPr/>
        </p:nvSpPr>
        <p:spPr>
          <a:xfrm>
            <a:off x="142844" y="4429132"/>
            <a:ext cx="228601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После завершения установки запустим программу. При первом запуске открывается начальное окно:</a:t>
            </a: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8991" y="2500306"/>
            <a:ext cx="5585367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96669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2844" y="285728"/>
            <a:ext cx="87868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Создадим проект и для этого выберем пункт 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Далее нам откроется окно для настройки проекта. Здесь можно указать путь, и также необходимо указать путь к файлу интерпретатора.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1643050"/>
            <a:ext cx="7553325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33582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2844" y="214290"/>
            <a:ext cx="87868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будет помещаться в папку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HelloApp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Собственно название папки и будет названием проекта. И после установки всех путей нажмем на кнопку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создания проекта.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этого будет создан пустой проект:</a:t>
            </a: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1714488"/>
            <a:ext cx="7381875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08367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2844" y="142852"/>
            <a:ext cx="87868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Теперь создадим простейшую программу. Для этого нажмем на название проекта правой кнопкой мыши и в появившемся контекстном меню выберем 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1000108"/>
            <a:ext cx="689610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86050" y="5072074"/>
            <a:ext cx="343852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Прямоугольник 4"/>
          <p:cNvSpPr/>
          <p:nvPr/>
        </p:nvSpPr>
        <p:spPr>
          <a:xfrm>
            <a:off x="357158" y="4000504"/>
            <a:ext cx="84296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Затем откроется окно, в котором надо будет указать название файла. Пусть файл называется 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094755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2844" y="285728"/>
            <a:ext cx="57150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созданный файл введем следующие строки:</a:t>
            </a: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285720" y="785794"/>
            <a:ext cx="292952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kumimoji="0" lang="ru-RU" sz="1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ru-RU" sz="1400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kumimoji="0" lang="ru-RU" sz="1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("Введите ваше имя: 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kumimoji="0" lang="ru-RU" sz="1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("Привет,", </a:t>
            </a:r>
            <a:r>
              <a:rPr kumimoji="0" lang="ru-RU" sz="1400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kumimoji="0" lang="ru-RU" sz="1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42844" y="1357298"/>
            <a:ext cx="85011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запуска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скрипта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перейдем в меню 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или 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2000240"/>
            <a:ext cx="7534275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73190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4269" y="438127"/>
            <a:ext cx="85725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этого внизу IDE отобразится окно вывода, где надо будет ввести имя и где после этого будет выведено приветствие: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1357298"/>
            <a:ext cx="7403346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04585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34A09C-D222-436D-BF13-4E13C46F5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Текстовый процессор </a:t>
            </a:r>
            <a:r>
              <a:rPr lang="en-US" dirty="0" err="1"/>
              <a:t>Jupyter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9818FA3-6F9C-4C72-BFD1-E309262CC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475" y="1444145"/>
            <a:ext cx="4162425" cy="33337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2FF0599-995F-411D-8355-A8193878C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475" y="2202379"/>
            <a:ext cx="3695700" cy="39052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900DB2F-7042-4198-A3D6-72177AF8AE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321" y="2791477"/>
            <a:ext cx="8609357" cy="350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57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D156F4-3F30-42D3-AE89-1341020DE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создания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6732DCBC-C4DC-4600-9F29-9C736ED3FF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1" y="1057675"/>
            <a:ext cx="7886699" cy="3232944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dirty="0"/>
              <a:t>Впервые язык </a:t>
            </a:r>
            <a:r>
              <a:rPr lang="ru-RU" dirty="0" err="1"/>
              <a:t>Python</a:t>
            </a:r>
            <a:r>
              <a:rPr lang="ru-RU" dirty="0"/>
              <a:t> был анонсирован в </a:t>
            </a:r>
            <a:r>
              <a:rPr lang="ru-RU" b="1" dirty="0"/>
              <a:t>1991 году </a:t>
            </a:r>
            <a:r>
              <a:rPr lang="ru-RU" dirty="0"/>
              <a:t>голландским разработчиком Гвидо Ван </a:t>
            </a:r>
            <a:r>
              <a:rPr lang="ru-RU" dirty="0" err="1"/>
              <a:t>Россумом</a:t>
            </a:r>
            <a:r>
              <a:rPr lang="ru-RU" dirty="0"/>
              <a:t>. С тех пор данный язык проделал большой путь развития. В 2000 году была издана версия 2.0, а в 2008 году - версия 3.0. Несмотря на вроде такие большие промежутки между версиями постоянно выходят </a:t>
            </a:r>
            <a:r>
              <a:rPr lang="ru-RU" dirty="0" err="1"/>
              <a:t>подверсии</a:t>
            </a:r>
            <a:r>
              <a:rPr lang="ru-RU" dirty="0"/>
              <a:t>. Так, текущей актуальной версией на момент написания данного материала является </a:t>
            </a:r>
            <a:r>
              <a:rPr lang="ru-RU" b="1" dirty="0"/>
              <a:t>3.8</a:t>
            </a:r>
            <a:r>
              <a:rPr lang="ru-RU" dirty="0"/>
              <a:t>. Более подробную информацию о всех релизах, версиях и изменения языка, а также собственно интерпретаторы и необходимые утилиты для работы и прочую полезную информацию можно найти на официальном сайте </a:t>
            </a:r>
            <a:r>
              <a:rPr lang="ru-RU" u="sng" dirty="0">
                <a:hlinkClick r:id="rId2"/>
              </a:rPr>
              <a:t>https://www.python.org/</a:t>
            </a:r>
            <a:r>
              <a:rPr lang="ru-RU" dirty="0"/>
              <a:t>.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18A13DB2-8938-4E34-8696-E2BFC4B7B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8641" y="4271968"/>
            <a:ext cx="5143536" cy="2512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4" descr="Guido van Rossum OSCON 2006.jpg">
            <a:extLst>
              <a:ext uri="{FF2B5EF4-FFF2-40B4-BE49-F238E27FC236}">
                <a16:creationId xmlns:a16="http://schemas.microsoft.com/office/drawing/2014/main" id="{486DD929-C843-45E7-A945-BA2FA3F84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00805" y="4271968"/>
            <a:ext cx="1619245" cy="24288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92801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F7D045-75E0-4E0F-9F0F-CE0A582E0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Первая программа в </a:t>
            </a:r>
            <a:r>
              <a:rPr lang="en-US" dirty="0" err="1"/>
              <a:t>jupyter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4A45D64-AFB9-46E7-8493-B06DCCFE75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125" y="1342305"/>
            <a:ext cx="71437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543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B918CC-0812-4D9F-8048-1CC157111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Полезные ссылки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E76147-F993-46FF-A670-3106A8A50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52524"/>
            <a:ext cx="7886700" cy="534034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ru-RU" b="0" i="0" dirty="0">
                <a:solidFill>
                  <a:srgbClr val="252525"/>
                </a:solidFill>
                <a:effectLst/>
              </a:rPr>
              <a:t>Официальный сайт </a:t>
            </a:r>
            <a:r>
              <a:rPr lang="ru-RU" b="0" i="0" dirty="0" err="1">
                <a:solidFill>
                  <a:srgbClr val="252525"/>
                </a:solidFill>
                <a:effectLst/>
              </a:rPr>
              <a:t>Python</a:t>
            </a:r>
            <a:r>
              <a:rPr lang="ru-RU" b="0" i="0" dirty="0">
                <a:solidFill>
                  <a:srgbClr val="252525"/>
                </a:solidFill>
                <a:effectLst/>
              </a:rPr>
              <a:t>, где можно скачать интерпретатор (</a:t>
            </a:r>
            <a:r>
              <a:rPr lang="ru-RU" b="0" i="0" dirty="0" err="1">
                <a:solidFill>
                  <a:srgbClr val="252525"/>
                </a:solidFill>
                <a:effectLst/>
              </a:rPr>
              <a:t>Python</a:t>
            </a:r>
            <a:r>
              <a:rPr lang="ru-RU" b="0" i="0" dirty="0">
                <a:solidFill>
                  <a:srgbClr val="252525"/>
                </a:solidFill>
                <a:effectLst/>
              </a:rPr>
              <a:t> 3): </a:t>
            </a:r>
            <a:r>
              <a:rPr lang="ru-RU" b="0" i="0" u="none" strike="noStrike" dirty="0">
                <a:solidFill>
                  <a:srgbClr val="663366"/>
                </a:solidFill>
                <a:effectLst/>
                <a:hlinkClick r:id="rId2"/>
              </a:rPr>
              <a:t>https://www.python.org/</a:t>
            </a:r>
            <a:endParaRPr lang="ru-RU" b="0" i="0" dirty="0">
              <a:solidFill>
                <a:srgbClr val="252525"/>
              </a:solidFill>
              <a:effectLst/>
            </a:endParaRPr>
          </a:p>
          <a:p>
            <a:pPr algn="l"/>
            <a:r>
              <a:rPr lang="ru-RU" b="0" i="0" dirty="0">
                <a:solidFill>
                  <a:srgbClr val="252525"/>
                </a:solidFill>
                <a:effectLst/>
              </a:rPr>
              <a:t>Официальная документация по </a:t>
            </a:r>
            <a:r>
              <a:rPr lang="ru-RU" b="0" i="0" dirty="0" err="1">
                <a:solidFill>
                  <a:srgbClr val="252525"/>
                </a:solidFill>
                <a:effectLst/>
              </a:rPr>
              <a:t>Python</a:t>
            </a:r>
            <a:r>
              <a:rPr lang="ru-RU" b="0" i="0" dirty="0">
                <a:solidFill>
                  <a:srgbClr val="252525"/>
                </a:solidFill>
                <a:effectLst/>
              </a:rPr>
              <a:t>: </a:t>
            </a:r>
            <a:r>
              <a:rPr lang="ru-RU" b="0" i="0" u="none" strike="noStrike" dirty="0">
                <a:solidFill>
                  <a:srgbClr val="663366"/>
                </a:solidFill>
                <a:effectLst/>
                <a:hlinkClick r:id="rId3"/>
              </a:rPr>
              <a:t>https://docs.python.org/3/</a:t>
            </a:r>
            <a:endParaRPr lang="ru-RU" b="0" i="0" dirty="0">
              <a:solidFill>
                <a:srgbClr val="252525"/>
              </a:solidFill>
              <a:effectLst/>
            </a:endParaRPr>
          </a:p>
          <a:p>
            <a:r>
              <a:rPr lang="ru-RU" b="0" i="0" dirty="0">
                <a:solidFill>
                  <a:srgbClr val="252525"/>
                </a:solidFill>
                <a:effectLst/>
              </a:rPr>
              <a:t>Среда для написания программ </a:t>
            </a:r>
            <a:r>
              <a:rPr lang="en-US" b="0" i="0" dirty="0">
                <a:solidFill>
                  <a:srgbClr val="252525"/>
                </a:solidFill>
                <a:effectLst/>
              </a:rPr>
              <a:t>PyCharm Community Edition:</a:t>
            </a:r>
            <a:br>
              <a:rPr lang="en-US" dirty="0"/>
            </a:br>
            <a:r>
              <a:rPr lang="en-US" b="0" i="0" u="none" strike="noStrike" dirty="0">
                <a:solidFill>
                  <a:srgbClr val="663366"/>
                </a:solidFill>
                <a:effectLst/>
                <a:hlinkClick r:id="rId4"/>
              </a:rPr>
              <a:t>https://www.jetbrains.com/pycharm/</a:t>
            </a:r>
            <a:endParaRPr lang="ru-RU" b="0" i="0" u="none" strike="noStrike" dirty="0">
              <a:solidFill>
                <a:srgbClr val="663366"/>
              </a:solidFill>
              <a:effectLst/>
            </a:endParaRPr>
          </a:p>
          <a:p>
            <a:pPr algn="l"/>
            <a:r>
              <a:rPr lang="ru-RU" b="0" i="0" dirty="0">
                <a:solidFill>
                  <a:srgbClr val="252525"/>
                </a:solidFill>
                <a:effectLst/>
              </a:rPr>
              <a:t>Текстовый редактор с подсветкой синтаксиса программ </a:t>
            </a:r>
            <a:r>
              <a:rPr lang="ru-RU" b="0" i="0" dirty="0" err="1">
                <a:solidFill>
                  <a:srgbClr val="252525"/>
                </a:solidFill>
                <a:effectLst/>
              </a:rPr>
              <a:t>Sublime</a:t>
            </a:r>
            <a:r>
              <a:rPr lang="ru-RU" b="0" i="0" dirty="0">
                <a:solidFill>
                  <a:srgbClr val="252525"/>
                </a:solidFill>
                <a:effectLst/>
              </a:rPr>
              <a:t> Text3:  </a:t>
            </a:r>
            <a:r>
              <a:rPr lang="ru-RU" b="0" i="0" u="none" strike="noStrike" dirty="0">
                <a:solidFill>
                  <a:srgbClr val="663366"/>
                </a:solidFill>
                <a:effectLst/>
                <a:hlinkClick r:id="rId5"/>
              </a:rPr>
              <a:t>http://www.sublimetext.com/3</a:t>
            </a:r>
            <a:endParaRPr lang="ru-RU" b="0" i="0" dirty="0">
              <a:solidFill>
                <a:srgbClr val="252525"/>
              </a:solidFill>
              <a:effectLst/>
            </a:endParaRPr>
          </a:p>
          <a:p>
            <a:pPr algn="l"/>
            <a:r>
              <a:rPr lang="ru-RU" dirty="0">
                <a:solidFill>
                  <a:srgbClr val="252525"/>
                </a:solidFill>
              </a:rPr>
              <a:t>Визуализатор программ </a:t>
            </a:r>
            <a:r>
              <a:rPr lang="en-US" dirty="0">
                <a:hlinkClick r:id="rId6"/>
              </a:rPr>
              <a:t>http://pythontutor.com/visualize.html#mode=edit</a:t>
            </a:r>
            <a:endParaRPr lang="ru-RU" b="0" i="0" dirty="0">
              <a:solidFill>
                <a:srgbClr val="252525"/>
              </a:solidFill>
              <a:effectLst/>
            </a:endParaRPr>
          </a:p>
          <a:p>
            <a:pPr algn="l"/>
            <a:r>
              <a:rPr lang="ru-RU" b="0" i="0" dirty="0">
                <a:solidFill>
                  <a:srgbClr val="252525"/>
                </a:solidFill>
                <a:effectLst/>
              </a:rPr>
              <a:t>Интерактивный учебник языка </a:t>
            </a:r>
            <a:r>
              <a:rPr lang="ru-RU" b="0" i="0" dirty="0" err="1">
                <a:solidFill>
                  <a:srgbClr val="252525"/>
                </a:solidFill>
                <a:effectLst/>
              </a:rPr>
              <a:t>Python</a:t>
            </a:r>
            <a:r>
              <a:rPr lang="ru-RU" b="0" i="0" dirty="0">
                <a:solidFill>
                  <a:srgbClr val="252525"/>
                </a:solidFill>
                <a:effectLst/>
              </a:rPr>
              <a:t> (на русском языке): </a:t>
            </a:r>
            <a:r>
              <a:rPr lang="ru-RU" b="0" i="0" u="none" strike="noStrike" dirty="0">
                <a:solidFill>
                  <a:srgbClr val="663366"/>
                </a:solidFill>
                <a:effectLst/>
                <a:hlinkClick r:id="rId7"/>
              </a:rPr>
              <a:t>http://pythontutor.ru/</a:t>
            </a:r>
            <a:endParaRPr lang="ru-RU" b="0" i="0" dirty="0">
              <a:solidFill>
                <a:srgbClr val="252525"/>
              </a:solidFill>
              <a:effectLst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3691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050048-D006-4067-A9C3-5550C9D33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Особенности синтаксиса программ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539531-17C4-4C92-8CFF-E4F953998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85875"/>
            <a:ext cx="7886700" cy="539115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Каждая инструкция с новой строки</a:t>
            </a:r>
          </a:p>
          <a:p>
            <a:r>
              <a:rPr lang="ru-RU" dirty="0"/>
              <a:t>Вложенность регулируется отступами</a:t>
            </a:r>
            <a:endParaRPr lang="en-US" dirty="0"/>
          </a:p>
          <a:p>
            <a:endParaRPr lang="en-US" dirty="0"/>
          </a:p>
          <a:p>
            <a:endParaRPr lang="ru-RU" dirty="0"/>
          </a:p>
          <a:p>
            <a:pPr marL="457200" lvl="1" indent="0">
              <a:buNone/>
            </a:pPr>
            <a:endParaRPr lang="ru-RU" dirty="0"/>
          </a:p>
          <a:p>
            <a:r>
              <a:rPr lang="ru-RU" dirty="0" err="1"/>
              <a:t>Регистрозависимость</a:t>
            </a:r>
            <a:endParaRPr lang="ru-RU" dirty="0"/>
          </a:p>
          <a:p>
            <a:pPr lvl="1"/>
            <a:endParaRPr lang="ru-RU" dirty="0"/>
          </a:p>
          <a:p>
            <a:r>
              <a:rPr lang="ru-RU" dirty="0"/>
              <a:t>Комментарии (</a:t>
            </a:r>
            <a:r>
              <a:rPr lang="en-US" dirty="0"/>
              <a:t>ctrl + /</a:t>
            </a:r>
            <a:r>
              <a:rPr lang="ru-RU" dirty="0"/>
              <a:t>)</a:t>
            </a:r>
            <a:endParaRPr lang="en-US" dirty="0"/>
          </a:p>
          <a:p>
            <a:endParaRPr lang="en-US" dirty="0"/>
          </a:p>
          <a:p>
            <a:r>
              <a:rPr lang="ru-RU" dirty="0"/>
              <a:t>В </a:t>
            </a:r>
            <a:r>
              <a:rPr lang="ru-RU" dirty="0" err="1"/>
              <a:t>Python</a:t>
            </a:r>
            <a:r>
              <a:rPr lang="ru-RU" dirty="0"/>
              <a:t> есть специальный документ, в котором описано как лучше писать код </a:t>
            </a:r>
            <a:r>
              <a:rPr lang="ru-RU" dirty="0" err="1"/>
              <a:t>Python</a:t>
            </a:r>
            <a:r>
              <a:rPr lang="ru-RU" dirty="0"/>
              <a:t> </a:t>
            </a:r>
            <a:r>
              <a:rPr lang="ru-RU" b="1" dirty="0"/>
              <a:t>PEP 8</a:t>
            </a:r>
            <a:r>
              <a:rPr lang="ru-RU" dirty="0"/>
              <a:t> -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Style</a:t>
            </a:r>
            <a:r>
              <a:rPr lang="ru-RU" dirty="0"/>
              <a:t> </a:t>
            </a:r>
            <a:r>
              <a:rPr lang="ru-RU" dirty="0" err="1"/>
              <a:t>Guide</a:t>
            </a:r>
            <a:r>
              <a:rPr lang="ru-RU" dirty="0"/>
              <a:t> </a:t>
            </a:r>
            <a:r>
              <a:rPr lang="ru-RU" dirty="0" err="1"/>
              <a:t>for</a:t>
            </a:r>
            <a:r>
              <a:rPr lang="ru-RU" dirty="0"/>
              <a:t> </a:t>
            </a:r>
            <a:r>
              <a:rPr lang="ru-RU" dirty="0" err="1"/>
              <a:t>Python</a:t>
            </a:r>
            <a:r>
              <a:rPr lang="ru-RU" dirty="0"/>
              <a:t> </a:t>
            </a:r>
            <a:r>
              <a:rPr lang="ru-RU" dirty="0" err="1"/>
              <a:t>Code</a:t>
            </a:r>
            <a:r>
              <a:rPr lang="en-US" dirty="0"/>
              <a:t> </a:t>
            </a:r>
          </a:p>
          <a:p>
            <a:endParaRPr lang="ru-RU" dirty="0"/>
          </a:p>
          <a:p>
            <a:pPr lvl="1"/>
            <a:endParaRPr lang="ru-RU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65B28DE-5074-4BEF-B5B3-B800FFB93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960" y="2111539"/>
            <a:ext cx="3551717" cy="145157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0858978-7FD7-4D3F-9501-548E8CC0C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8630" y="2111539"/>
            <a:ext cx="2808767" cy="131715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DD15412-2172-4F92-9485-2AAA49F9A3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0987" y="3319156"/>
            <a:ext cx="3476625" cy="63817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09773E8-D5B7-49E2-9B23-8B95AC84E9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1474" y="3915938"/>
            <a:ext cx="32956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2206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EE8027-3722-4000-A745-9756DE974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0C8E18-52E5-465E-B5D8-8F27414F4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Переменные в </a:t>
            </a:r>
            <a:r>
              <a:rPr lang="ru-RU" dirty="0" err="1"/>
              <a:t>Python</a:t>
            </a:r>
            <a:r>
              <a:rPr lang="ru-RU" dirty="0"/>
              <a:t> не требуют объявления типа переменной (так как </a:t>
            </a:r>
            <a:r>
              <a:rPr lang="ru-RU" dirty="0" err="1"/>
              <a:t>Python</a:t>
            </a:r>
            <a:r>
              <a:rPr lang="ru-RU" dirty="0"/>
              <a:t> – язык с динамической типизацией) и являются ссылками на область памяти.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Правила именования переменных:</a:t>
            </a:r>
          </a:p>
          <a:p>
            <a:r>
              <a:rPr lang="ru-RU" dirty="0"/>
              <a:t>имя переменной может состоять только из букв, цифр и знака подчёркивания;</a:t>
            </a:r>
          </a:p>
          <a:p>
            <a:r>
              <a:rPr lang="ru-RU" dirty="0"/>
              <a:t>имя не может начинаться с цифры;</a:t>
            </a:r>
          </a:p>
          <a:p>
            <a:r>
              <a:rPr lang="ru-RU" dirty="0"/>
              <a:t>имя не может содержать специальных символов @, $, %.</a:t>
            </a:r>
          </a:p>
        </p:txBody>
      </p:sp>
    </p:spTree>
    <p:extLst>
      <p:ext uri="{BB962C8B-B14F-4D97-AF65-F5344CB8AC3E}">
        <p14:creationId xmlns:p14="http://schemas.microsoft.com/office/powerpoint/2010/main" val="7902358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F4526B-CB18-4577-9101-B91203B24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B7A98F-660F-4634-B76F-45A517D03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85875"/>
            <a:ext cx="5286375" cy="48910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Пример создания переменных в </a:t>
            </a:r>
            <a:r>
              <a:rPr lang="ru-RU" dirty="0" err="1"/>
              <a:t>Python</a:t>
            </a:r>
            <a:r>
              <a:rPr lang="ru-RU" dirty="0"/>
              <a:t>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Переменные являются ссылками на область памяти. Это можно продемонстрировать с помощью </a:t>
            </a:r>
            <a:r>
              <a:rPr lang="ru-RU" b="1" dirty="0" err="1"/>
              <a:t>id</a:t>
            </a:r>
            <a:r>
              <a:rPr lang="ru-RU" b="1" dirty="0"/>
              <a:t>()</a:t>
            </a:r>
            <a:r>
              <a:rPr lang="ru-RU" dirty="0"/>
              <a:t>, которая показывает идентификатор объекта: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5E5AE6A-87B6-4522-925F-18A7C6148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9325" y="1285875"/>
            <a:ext cx="2486025" cy="207318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DFDD08E-CBBF-4085-A25A-F989E46CF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3755232"/>
            <a:ext cx="234315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7265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292168-64DA-488C-87FE-DB9F56166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данных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ECA97CB-426E-4AE0-8979-7E24E236C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l">
              <a:buNone/>
            </a:pPr>
            <a:r>
              <a:rPr lang="ru-RU" b="0" i="0" dirty="0">
                <a:solidFill>
                  <a:srgbClr val="404040"/>
                </a:solidFill>
                <a:effectLst/>
              </a:rPr>
              <a:t>В </a:t>
            </a:r>
            <a:r>
              <a:rPr lang="ru-RU" b="0" i="0" dirty="0" err="1">
                <a:solidFill>
                  <a:srgbClr val="404040"/>
                </a:solidFill>
                <a:effectLst/>
              </a:rPr>
              <a:t>Python</a:t>
            </a:r>
            <a:r>
              <a:rPr lang="ru-RU" b="0" i="0" dirty="0">
                <a:solidFill>
                  <a:srgbClr val="404040"/>
                </a:solidFill>
                <a:effectLst/>
              </a:rPr>
              <a:t> есть несколько стандартных типов данных: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404040"/>
                </a:solidFill>
                <a:effectLst/>
              </a:rPr>
              <a:t>Numbers</a:t>
            </a:r>
            <a:r>
              <a:rPr lang="ru-RU" b="0" i="0" dirty="0">
                <a:solidFill>
                  <a:srgbClr val="404040"/>
                </a:solidFill>
                <a:effectLst/>
              </a:rPr>
              <a:t> (числа)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404040"/>
                </a:solidFill>
                <a:effectLst/>
              </a:rPr>
              <a:t>Strings</a:t>
            </a:r>
            <a:r>
              <a:rPr lang="ru-RU" b="0" i="0" dirty="0">
                <a:solidFill>
                  <a:srgbClr val="404040"/>
                </a:solidFill>
                <a:effectLst/>
              </a:rPr>
              <a:t> (строки)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404040"/>
                </a:solidFill>
                <a:effectLst/>
              </a:rPr>
              <a:t>Lists</a:t>
            </a:r>
            <a:r>
              <a:rPr lang="ru-RU" b="0" i="0" dirty="0">
                <a:solidFill>
                  <a:srgbClr val="404040"/>
                </a:solidFill>
                <a:effectLst/>
              </a:rPr>
              <a:t> (списки)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404040"/>
                </a:solidFill>
                <a:effectLst/>
              </a:rPr>
              <a:t>Dictionaries</a:t>
            </a:r>
            <a:r>
              <a:rPr lang="ru-RU" b="0" i="0" dirty="0">
                <a:solidFill>
                  <a:srgbClr val="404040"/>
                </a:solidFill>
                <a:effectLst/>
              </a:rPr>
              <a:t> (словари)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404040"/>
                </a:solidFill>
                <a:effectLst/>
              </a:rPr>
              <a:t>Tuples</a:t>
            </a:r>
            <a:r>
              <a:rPr lang="ru-RU" b="0" i="0" dirty="0">
                <a:solidFill>
                  <a:srgbClr val="404040"/>
                </a:solidFill>
                <a:effectLst/>
              </a:rPr>
              <a:t> (кортежи)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404040"/>
                </a:solidFill>
                <a:effectLst/>
              </a:rPr>
              <a:t>Sets</a:t>
            </a:r>
            <a:r>
              <a:rPr lang="ru-RU" b="0" i="0" dirty="0">
                <a:solidFill>
                  <a:srgbClr val="404040"/>
                </a:solidFill>
                <a:effectLst/>
              </a:rPr>
              <a:t> (множества)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404040"/>
                </a:solidFill>
                <a:effectLst/>
              </a:rPr>
              <a:t>Boolean</a:t>
            </a:r>
            <a:r>
              <a:rPr lang="ru-RU" b="0" i="0" dirty="0">
                <a:solidFill>
                  <a:srgbClr val="404040"/>
                </a:solidFill>
                <a:effectLst/>
              </a:rPr>
              <a:t> (логический тип данных)</a:t>
            </a:r>
          </a:p>
          <a:p>
            <a:pPr marL="0" indent="0" algn="l">
              <a:buNone/>
            </a:pPr>
            <a:endParaRPr lang="en-US" b="0" i="0" dirty="0">
              <a:solidFill>
                <a:srgbClr val="404040"/>
              </a:solidFill>
              <a:effectLst/>
            </a:endParaRPr>
          </a:p>
          <a:p>
            <a:pPr marL="0" indent="0" algn="l">
              <a:buNone/>
            </a:pPr>
            <a:r>
              <a:rPr lang="ru-RU" b="0" i="0" dirty="0">
                <a:solidFill>
                  <a:srgbClr val="404040"/>
                </a:solidFill>
                <a:effectLst/>
              </a:rPr>
              <a:t>Эти типы данных можно, в свою очередь, классифицировать по нескольким признакам: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</a:rPr>
              <a:t>изменяемые (списки, словари и множества)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</a:rPr>
              <a:t>неизменяемые (числа, строки и кортежи)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</a:rPr>
              <a:t>упорядоченные (списки, кортежи, строки и словари)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</a:rPr>
              <a:t>неупорядоченные (множества)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4756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E48678-0D77-4FF3-81B6-0EAF76ECF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Время жизни версий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9A678BE-BCE5-4D3D-A218-CE3E31F93D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420"/>
          <a:stretch/>
        </p:blipFill>
        <p:spPr>
          <a:xfrm>
            <a:off x="0" y="1638300"/>
            <a:ext cx="91440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095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CFF930-CB31-4AA7-A3A1-5324BD40B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Область применения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D20763-DD4D-4356-BC51-CC50C36ED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Веб-приложения</a:t>
            </a:r>
          </a:p>
          <a:p>
            <a:r>
              <a:rPr lang="ru-RU" dirty="0"/>
              <a:t>Игры</a:t>
            </a:r>
          </a:p>
          <a:p>
            <a:r>
              <a:rPr lang="ru-RU" dirty="0"/>
              <a:t>Настольные программы</a:t>
            </a:r>
          </a:p>
          <a:p>
            <a:r>
              <a:rPr lang="ru-RU" dirty="0"/>
              <a:t>Работа с базами данных</a:t>
            </a:r>
          </a:p>
          <a:p>
            <a:r>
              <a:rPr lang="ru-RU" dirty="0"/>
              <a:t>Анализ данных</a:t>
            </a:r>
          </a:p>
          <a:p>
            <a:r>
              <a:rPr lang="ru-RU" dirty="0"/>
              <a:t>Область машинного обучения</a:t>
            </a:r>
          </a:p>
          <a:p>
            <a:r>
              <a:rPr lang="ru-RU" dirty="0"/>
              <a:t>Исследования искусственного интеллекта</a:t>
            </a:r>
          </a:p>
        </p:txBody>
      </p:sp>
    </p:spTree>
    <p:extLst>
      <p:ext uri="{BB962C8B-B14F-4D97-AF65-F5344CB8AC3E}">
        <p14:creationId xmlns:p14="http://schemas.microsoft.com/office/powerpoint/2010/main" val="2850303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698419-B2CF-471C-891E-36F3114F4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Отличия языка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E0AA3A-B903-43B7-A5E9-09ACCF7D0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>
                <a:solidFill>
                  <a:srgbClr val="FF0000"/>
                </a:solidFill>
              </a:rPr>
              <a:t>Интерпретируемый язык </a:t>
            </a:r>
            <a:r>
              <a:rPr lang="ru-RU" dirty="0"/>
              <a:t>(портативность и </a:t>
            </a:r>
            <a:r>
              <a:rPr lang="ru-RU" dirty="0" err="1"/>
              <a:t>платформонезавизимость</a:t>
            </a:r>
            <a:r>
              <a:rPr lang="ru-RU" dirty="0"/>
              <a:t>)</a:t>
            </a:r>
          </a:p>
          <a:p>
            <a:r>
              <a:rPr lang="ru-RU" dirty="0"/>
              <a:t>Динамический язык</a:t>
            </a:r>
          </a:p>
          <a:p>
            <a:r>
              <a:rPr lang="ru-RU" dirty="0"/>
              <a:t>Огромное количество сервисов и сторонних библиотек</a:t>
            </a:r>
          </a:p>
          <a:p>
            <a:r>
              <a:rPr lang="ru-RU" dirty="0"/>
              <a:t>Большое количество открытой информации по языку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6101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E99B14-D3AB-4C63-B21A-333B827AE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Выполнение программы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B663944-83F7-45CA-B0DF-FEB24D9F0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1008" y="1381124"/>
            <a:ext cx="7907965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2C9267-ACEE-458E-B0C1-473FE9E4BBB6}"/>
              </a:ext>
            </a:extLst>
          </p:cNvPr>
          <p:cNvSpPr txBox="1"/>
          <p:nvPr/>
        </p:nvSpPr>
        <p:spPr>
          <a:xfrm>
            <a:off x="4848225" y="4343400"/>
            <a:ext cx="703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(.</a:t>
            </a:r>
            <a:r>
              <a:rPr lang="en-US" dirty="0" err="1">
                <a:solidFill>
                  <a:schemeClr val="bg1"/>
                </a:solidFill>
              </a:rPr>
              <a:t>pyc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70A1A3-219A-4B15-9354-4836E51F2D65}"/>
              </a:ext>
            </a:extLst>
          </p:cNvPr>
          <p:cNvSpPr txBox="1"/>
          <p:nvPr/>
        </p:nvSpPr>
        <p:spPr>
          <a:xfrm>
            <a:off x="4143375" y="5857875"/>
            <a:ext cx="630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PVM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3D4D85-B216-4945-8EA8-1DD646EF1A2F}"/>
              </a:ext>
            </a:extLst>
          </p:cNvPr>
          <p:cNvSpPr txBox="1"/>
          <p:nvPr/>
        </p:nvSpPr>
        <p:spPr>
          <a:xfrm>
            <a:off x="352425" y="2533888"/>
            <a:ext cx="280120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Roboto"/>
              </a:rPr>
              <a:t>Байт-код</a:t>
            </a:r>
            <a:r>
              <a:rPr lang="en-US" b="0" i="0" dirty="0">
                <a:solidFill>
                  <a:srgbClr val="000000"/>
                </a:solidFill>
                <a:effectLst/>
                <a:latin typeface="Roboto"/>
              </a:rPr>
              <a:t> (.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/>
              </a:rPr>
              <a:t>pyc</a:t>
            </a:r>
            <a:r>
              <a:rPr lang="en-US" b="0" i="0" dirty="0">
                <a:solidFill>
                  <a:srgbClr val="000000"/>
                </a:solidFill>
                <a:effectLst/>
                <a:latin typeface="Roboto"/>
              </a:rPr>
              <a:t>)</a:t>
            </a:r>
            <a:r>
              <a:rPr lang="ru-RU" b="0" i="0" dirty="0">
                <a:solidFill>
                  <a:srgbClr val="000000"/>
                </a:solidFill>
                <a:effectLst/>
                <a:latin typeface="Roboto"/>
              </a:rPr>
              <a:t> - это низкоуровневое,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/>
              </a:rPr>
              <a:t>платформонезависимое</a:t>
            </a:r>
            <a:r>
              <a:rPr lang="ru-RU" b="0" i="0" dirty="0">
                <a:solidFill>
                  <a:srgbClr val="000000"/>
                </a:solidFill>
                <a:effectLst/>
                <a:latin typeface="Roboto"/>
              </a:rPr>
              <a:t> представление исходного текста программы. </a:t>
            </a:r>
          </a:p>
          <a:p>
            <a:pPr algn="l"/>
            <a:r>
              <a:rPr lang="ru-RU" dirty="0">
                <a:solidFill>
                  <a:srgbClr val="000000"/>
                </a:solidFill>
                <a:latin typeface="Roboto"/>
              </a:rPr>
              <a:t>Т</a:t>
            </a:r>
            <a:r>
              <a:rPr lang="ru-RU" b="0" i="0" dirty="0">
                <a:solidFill>
                  <a:srgbClr val="000000"/>
                </a:solidFill>
                <a:effectLst/>
                <a:latin typeface="Roboto"/>
              </a:rPr>
              <a:t>рансляция в байт-код производится для повышения скорости - байт-код выполняется намного быстрее, чем исходные</a:t>
            </a: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Roboto"/>
              </a:rPr>
              <a:t>инструкции в текстовом файле (</a:t>
            </a:r>
            <a:r>
              <a:rPr lang="en-US" b="0" i="0" dirty="0">
                <a:solidFill>
                  <a:srgbClr val="000000"/>
                </a:solidFill>
                <a:effectLst/>
                <a:latin typeface="Roboto"/>
              </a:rPr>
              <a:t>.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/>
              </a:rPr>
              <a:t>py</a:t>
            </a:r>
            <a:r>
              <a:rPr lang="en-US" b="0" i="0" dirty="0">
                <a:solidFill>
                  <a:srgbClr val="000000"/>
                </a:solidFill>
                <a:effectLst/>
                <a:latin typeface="Roboto"/>
              </a:rPr>
              <a:t>)</a:t>
            </a:r>
            <a:r>
              <a:rPr lang="ru-RU" b="0" i="0" dirty="0">
                <a:solidFill>
                  <a:srgbClr val="000000"/>
                </a:solidFill>
                <a:effectLst/>
                <a:latin typeface="Roboto"/>
              </a:rPr>
              <a:t>. </a:t>
            </a:r>
          </a:p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4B137C-D8FA-4B11-AD9E-D613FD812D8E}"/>
              </a:ext>
            </a:extLst>
          </p:cNvPr>
          <p:cNvSpPr txBox="1"/>
          <p:nvPr/>
        </p:nvSpPr>
        <p:spPr>
          <a:xfrm>
            <a:off x="5638800" y="1428749"/>
            <a:ext cx="33432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Roboto"/>
              </a:rPr>
              <a:t>Фактически PVM - это просто большой цикл, который выполняет перебор инструкций в байт-коде, одну за одной, и выполняет соответствующие им операции.</a:t>
            </a:r>
            <a:endParaRPr lang="en-US" b="0" i="0" dirty="0">
              <a:solidFill>
                <a:srgbClr val="000000"/>
              </a:solidFill>
              <a:effectLst/>
              <a:latin typeface="Roboto"/>
            </a:endParaRP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Roboto"/>
              </a:rPr>
              <a:t>Формально - это последняя составляющая того, что называют</a:t>
            </a: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Roboto"/>
              </a:rPr>
              <a:t>«интерпретатором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/>
              </a:rPr>
              <a:t>Python</a:t>
            </a:r>
            <a:r>
              <a:rPr lang="ru-RU" b="0" i="0" dirty="0">
                <a:solidFill>
                  <a:srgbClr val="000000"/>
                </a:solidFill>
                <a:effectLst/>
                <a:latin typeface="Roboto"/>
              </a:rPr>
              <a:t>»</a:t>
            </a:r>
            <a:r>
              <a:rPr lang="en-US" dirty="0">
                <a:solidFill>
                  <a:srgbClr val="000000"/>
                </a:solidFill>
                <a:latin typeface="Roboto"/>
              </a:rPr>
              <a:t>.</a:t>
            </a:r>
            <a:endParaRPr lang="ru-RU" b="0" i="0" dirty="0">
              <a:solidFill>
                <a:srgbClr val="000000"/>
              </a:solidFill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934016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C4378B-5DEA-423A-9013-8581D8DCF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</a:t>
            </a:r>
            <a:r>
              <a:rPr lang="en-US" dirty="0"/>
              <a:t> 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FF833E-4213-4D04-B8EF-53C2022BC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создания программ на </a:t>
            </a:r>
            <a:r>
              <a:rPr lang="ru-RU" dirty="0" err="1"/>
              <a:t>Python</a:t>
            </a:r>
            <a:r>
              <a:rPr lang="ru-RU" dirty="0"/>
              <a:t> нам потребуется интерпретатор. Для его установки перейдем на сайт </a:t>
            </a:r>
            <a:r>
              <a:rPr lang="ru-RU" u="sng" dirty="0">
                <a:hlinkClick r:id="rId2"/>
              </a:rPr>
              <a:t>https://www.python.org/</a:t>
            </a:r>
            <a:r>
              <a:rPr lang="ru-RU" dirty="0"/>
              <a:t>и на главной станице перейдем к последней версии языка.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76B9A21-5CF6-4593-BDFB-960C37FEC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660" y="3372560"/>
            <a:ext cx="6358679" cy="280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646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AutoShape 2" descr="Ð£ÑÑÐ°Ð½Ð¾Ð²ÐºÐ° Ð´Ð¸ÑÑÑÐ¸Ð±ÑÑÐ¸Ð²Ð° Python 3.6.1 Ð½Ð°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42852"/>
            <a:ext cx="6343650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Прямоугольник 3"/>
          <p:cNvSpPr/>
          <p:nvPr/>
        </p:nvSpPr>
        <p:spPr>
          <a:xfrm>
            <a:off x="214282" y="4143380"/>
            <a:ext cx="642942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Здесь мы можем задать путь, по которому будет устанавливаться интерпретатор. Оставим его по умолчанию, то есть 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C:\Users\[имя_пользователя]\AppData\Local\Programs\Python\Python36\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Кроме того, в самом низу отметим флажок "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3.6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PATH", чтобы добавить путь к интерпретатору в переменные среды.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установки в меню Пуск на ОС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мы сможем найти иконки для доступа к разным утилитам питона: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6578" y="2428868"/>
            <a:ext cx="2114550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43035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EEA89DB-6BA0-45CA-94C2-F1954DA29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1632673"/>
            <a:ext cx="8715436" cy="1916755"/>
          </a:xfrm>
          <a:prstGeom prst="rect">
            <a:avLst/>
          </a:prstGeom>
        </p:spPr>
      </p:pic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2760D06A-9928-4BAE-A544-C18C3458E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59637"/>
          </a:xfrm>
        </p:spPr>
        <p:txBody>
          <a:bodyPr>
            <a:normAutofit fontScale="90000"/>
          </a:bodyPr>
          <a:lstStyle/>
          <a:p>
            <a:r>
              <a:rPr lang="ru-RU" dirty="0"/>
              <a:t>Первая программа в командной строке </a:t>
            </a:r>
            <a:r>
              <a:rPr lang="en-US" dirty="0"/>
              <a:t>Windows </a:t>
            </a:r>
            <a:r>
              <a:rPr lang="ru-RU" dirty="0"/>
              <a:t>или в </a:t>
            </a:r>
            <a:r>
              <a:rPr lang="en-US" dirty="0"/>
              <a:t>IDLE Python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61F2047-55A6-461D-84C7-46832D491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57338"/>
            <a:ext cx="9144000" cy="204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38293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</TotalTime>
  <Words>1187</Words>
  <Application>Microsoft Office PowerPoint</Application>
  <PresentationFormat>Экран (4:3)</PresentationFormat>
  <Paragraphs>112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0" baseType="lpstr">
      <vt:lpstr>Arial</vt:lpstr>
      <vt:lpstr>Calibri</vt:lpstr>
      <vt:lpstr>Roboto</vt:lpstr>
      <vt:lpstr>Times New Roman</vt:lpstr>
      <vt:lpstr>Тема Office</vt:lpstr>
      <vt:lpstr>КАЛУЖСКИЙ ФИЛИАЛ  ФЕДЕРАЛЬНОГО ГОСУДАРСТВЕННОГО БЮДЖЕТНОГО  ОБРАЗОВАТЕЛЬНОГО УЧРЕЖДЕНИЯ  ВЫСШЕГО ОБРАЗОВАНИЯ  «МОСКОВСКИЙ ГОСУДАРСТВЕННЫЙ ТЕХНИЧЕСКИЙ УНИВЕРСИТЕТ ИМЕНИ Н.Э. БАУМАНА (национальный исследовательский университет)»</vt:lpstr>
      <vt:lpstr>История создания</vt:lpstr>
      <vt:lpstr>Время жизни версий</vt:lpstr>
      <vt:lpstr>Область применения</vt:lpstr>
      <vt:lpstr>Отличия языка Python</vt:lpstr>
      <vt:lpstr>Выполнение программы на Python</vt:lpstr>
      <vt:lpstr>Установка Python</vt:lpstr>
      <vt:lpstr>Презентация PowerPoint</vt:lpstr>
      <vt:lpstr>Первая программа в командной строке Windows или в IDLE Python</vt:lpstr>
      <vt:lpstr>Создание файла программы</vt:lpstr>
      <vt:lpstr>Запуск программы из командной строки</vt:lpstr>
      <vt:lpstr>IDE PyCharm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Текстовый процессор Jupyter</vt:lpstr>
      <vt:lpstr>Первая программа в jupyter</vt:lpstr>
      <vt:lpstr>Полезные ссылки</vt:lpstr>
      <vt:lpstr>Особенности синтаксиса программ</vt:lpstr>
      <vt:lpstr>Переменные</vt:lpstr>
      <vt:lpstr>Переменные</vt:lpstr>
      <vt:lpstr>Типы данных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КАЛУЖСКИЙ ФИЛИАЛ  ФЕДЕРАЛЬНОГО ГОСУДАРСТВЕННОГО БЮДЖЕТНОГО  ОБРАЗОВАТЕЛЬНОГО УЧРЕЖДЕНИЯ  ВЫСШЕГО ОБРАЗОВАНИЯ  «МОСКОВСКИЙ ГОСУДАРСТВЕННЫЙ ТЕХНИЧЕСКИЙ УНИВЕРСИТЕТ ИМЕНИ Н.Э. БАУМАНА (национальный исследовательский университет)»</dc:title>
  <dc:creator>Natalya Pchelintseva</dc:creator>
  <cp:lastModifiedBy>Natalya Pchelintseva</cp:lastModifiedBy>
  <cp:revision>25</cp:revision>
  <dcterms:created xsi:type="dcterms:W3CDTF">2020-08-31T19:09:45Z</dcterms:created>
  <dcterms:modified xsi:type="dcterms:W3CDTF">2020-08-31T21:57:48Z</dcterms:modified>
</cp:coreProperties>
</file>