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9" r:id="rId3"/>
    <p:sldId id="340" r:id="rId4"/>
    <p:sldId id="341" r:id="rId5"/>
    <p:sldId id="345" r:id="rId6"/>
    <p:sldId id="342" r:id="rId7"/>
    <p:sldId id="343" r:id="rId8"/>
    <p:sldId id="344" r:id="rId9"/>
    <p:sldId id="346" r:id="rId10"/>
    <p:sldId id="347" r:id="rId11"/>
    <p:sldId id="348" r:id="rId12"/>
    <p:sldId id="349" r:id="rId13"/>
    <p:sldId id="350" r:id="rId14"/>
    <p:sldId id="353" r:id="rId15"/>
    <p:sldId id="351" r:id="rId16"/>
    <p:sldId id="337" r:id="rId17"/>
    <p:sldId id="335" r:id="rId18"/>
  </p:sldIdLst>
  <p:sldSz cx="9144000" cy="6858000" type="screen4x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b="1" dirty="0"/>
              <a:t>11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«Функци</a:t>
            </a:r>
            <a:r>
              <a:rPr lang="ru-RU" b="1" dirty="0"/>
              <a:t>ональное программирование 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DC29B-CC10-4ABC-B85B-5FC132A5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31532-049C-408C-8E4C-0D9214BF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2550"/>
            <a:ext cx="7210425" cy="20764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7D68A2-56FA-461E-817C-78CD2F3E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54119"/>
            <a:ext cx="4533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AF452-D275-4F39-8B9F-EC6DB4F1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C8C7B2-893E-4BB7-AB75-F1EC7774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94049"/>
            <a:ext cx="8180070" cy="3531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Задача:</a:t>
            </a:r>
          </a:p>
          <a:p>
            <a:pPr marL="0" indent="0">
              <a:buNone/>
            </a:pPr>
            <a:r>
              <a:rPr lang="ru-RU" dirty="0"/>
              <a:t>Посчитайте сумму квадратов всех двузначных чисел, делящихся на 9.</a:t>
            </a:r>
            <a:br>
              <a:rPr lang="ru-RU" dirty="0"/>
            </a:br>
            <a:r>
              <a:rPr lang="ru-RU" dirty="0"/>
              <a:t>При решении задачи используйте комбинацию функций </a:t>
            </a:r>
            <a:r>
              <a:rPr lang="ru-RU" dirty="0" err="1"/>
              <a:t>filter</a:t>
            </a:r>
            <a:r>
              <a:rPr lang="ru-RU" dirty="0"/>
              <a:t>, </a:t>
            </a:r>
            <a:r>
              <a:rPr lang="ru-RU" dirty="0" err="1"/>
              <a:t>map</a:t>
            </a:r>
            <a:r>
              <a:rPr lang="ru-RU" dirty="0"/>
              <a:t>, </a:t>
            </a:r>
            <a:r>
              <a:rPr lang="ru-RU" dirty="0" err="1"/>
              <a:t>sum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Примечание: на 9 должно делиться исходное двузначное число, а не его квадрат.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5B14E8-422E-44F0-B585-8D9383B9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7150"/>
            <a:ext cx="7134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5543F-3981-4E88-A08B-75C8B07F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Подключение модуля из стандартной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B8230D-E902-40CF-94F6-21DCD46F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6719"/>
            <a:ext cx="7886700" cy="3210243"/>
          </a:xfrm>
        </p:spPr>
        <p:txBody>
          <a:bodyPr>
            <a:normAutofit/>
          </a:bodyPr>
          <a:lstStyle/>
          <a:p>
            <a:r>
              <a:rPr lang="ru-RU" dirty="0"/>
              <a:t>После импортирования модуля его название становится переменной, через которую можно получить доступ к атрибутам модуля. Например, можно обратиться к константе e, расположенной в модуле </a:t>
            </a:r>
            <a:r>
              <a:rPr lang="ru-RU" dirty="0" err="1"/>
              <a:t>math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CAB33-DECA-42D6-A02D-127F61BC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5875"/>
            <a:ext cx="3418358" cy="1573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098F95-07D8-4DCC-A038-0CC5416B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987290"/>
            <a:ext cx="2794589" cy="1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9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44658-8EE8-4F8C-9F58-2C459BA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псевдонимов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FC6DC-35EE-4CCE-A860-3E34B460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доступ ко всем атрибутам модуля </a:t>
            </a:r>
            <a:r>
              <a:rPr lang="ru-RU" b="1" dirty="0" err="1"/>
              <a:t>math</a:t>
            </a:r>
            <a:r>
              <a:rPr lang="ru-RU" dirty="0"/>
              <a:t> осуществляется только с помощью переменной m, а переменной </a:t>
            </a:r>
            <a:r>
              <a:rPr lang="ru-RU" b="1" dirty="0" err="1"/>
              <a:t>math</a:t>
            </a:r>
            <a:r>
              <a:rPr lang="ru-RU" dirty="0"/>
              <a:t> в этой программе уже не будет (если, конечно, вы после этого не напишете </a:t>
            </a:r>
            <a:r>
              <a:rPr lang="ru-RU" b="1" dirty="0" err="1"/>
              <a:t>import</a:t>
            </a:r>
            <a:r>
              <a:rPr lang="ru-RU" b="1" dirty="0"/>
              <a:t> </a:t>
            </a:r>
            <a:r>
              <a:rPr lang="ru-RU" b="1" dirty="0" err="1"/>
              <a:t>math</a:t>
            </a:r>
            <a:r>
              <a:rPr lang="ru-RU" dirty="0"/>
              <a:t>, тогда модуль будет доступен как под именем </a:t>
            </a:r>
            <a:r>
              <a:rPr lang="ru-RU" b="1" dirty="0"/>
              <a:t>m</a:t>
            </a:r>
            <a:r>
              <a:rPr lang="ru-RU" dirty="0"/>
              <a:t>, так и под именем </a:t>
            </a:r>
            <a:r>
              <a:rPr lang="ru-RU" b="1" dirty="0" err="1"/>
              <a:t>math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51F71-C738-45ED-8852-B6D4DFD4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172210"/>
            <a:ext cx="3600173" cy="16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6DBF5-30F0-43CC-9A45-0C11EC9C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DC88A-16F5-414A-80B0-9B246FEC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Подключить определенные атрибуты модуля можно с помощью инструкции </a:t>
            </a:r>
            <a:r>
              <a:rPr lang="ru-RU" dirty="0" err="1"/>
              <a:t>from</a:t>
            </a:r>
            <a:r>
              <a:rPr lang="ru-RU" dirty="0"/>
              <a:t>. Она имеет несколько форматов: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формат позволяет подключить из модуля только указанные вами атрибуты. Для длинных имен также можно назначить псевдоним, указав его после ключевого слова </a:t>
            </a:r>
            <a:r>
              <a:rPr lang="ru-RU" dirty="0" err="1"/>
              <a:t>as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026EE-02C7-442A-9C26-B455A572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23162"/>
            <a:ext cx="9144000" cy="6331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E4DFF-DF92-45F8-B422-77B3594C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" y="4775517"/>
            <a:ext cx="5507358" cy="16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6DBF5-30F0-43CC-9A45-0C11EC9C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DC88A-16F5-414A-80B0-9B246FEC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Второй формат инструкции </a:t>
            </a:r>
            <a:r>
              <a:rPr lang="ru-RU" b="1" dirty="0" err="1"/>
              <a:t>from</a:t>
            </a:r>
            <a:r>
              <a:rPr lang="ru-RU" dirty="0"/>
              <a:t> позволяет подключить все (точнее, почти все) переменные из модуля. </a:t>
            </a:r>
            <a:endParaRPr lang="en-US" dirty="0"/>
          </a:p>
          <a:p>
            <a:r>
              <a:rPr lang="ru-RU" dirty="0"/>
              <a:t>Следует заметить, что не все атрибуты будут импортированы. Если в модуле определена переменная </a:t>
            </a:r>
            <a:r>
              <a:rPr lang="ru-RU" b="1" dirty="0"/>
              <a:t>__</a:t>
            </a:r>
            <a:r>
              <a:rPr lang="ru-RU" b="1" dirty="0" err="1"/>
              <a:t>all</a:t>
            </a:r>
            <a:r>
              <a:rPr lang="ru-RU" b="1" dirty="0"/>
              <a:t>__ </a:t>
            </a:r>
            <a:r>
              <a:rPr lang="ru-RU" dirty="0"/>
              <a:t>(список атрибутов, которые могут быть подключены), то будут подключены только атрибуты из этого списка. Если переменная </a:t>
            </a:r>
            <a:r>
              <a:rPr lang="ru-RU" b="1" dirty="0"/>
              <a:t>__</a:t>
            </a:r>
            <a:r>
              <a:rPr lang="ru-RU" b="1" dirty="0" err="1"/>
              <a:t>all</a:t>
            </a:r>
            <a:r>
              <a:rPr lang="ru-RU" b="1" dirty="0"/>
              <a:t>__ </a:t>
            </a:r>
            <a:r>
              <a:rPr lang="ru-RU" dirty="0"/>
              <a:t>не определена, то будут подключены все атрибуты, не начинающиеся с нижнего подчёркивания. Кроме того, необходимо учитывать, что импортирование всех атрибутов из модуля может нарушить пространство имен главной программы, так как переменные, имеющие одинаковые имена, будут перезаписаны.</a:t>
            </a:r>
          </a:p>
        </p:txBody>
      </p:sp>
    </p:spTree>
    <p:extLst>
      <p:ext uri="{BB962C8B-B14F-4D97-AF65-F5344CB8AC3E}">
        <p14:creationId xmlns:p14="http://schemas.microsoft.com/office/powerpoint/2010/main" val="32837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/>
          </a:bodyPr>
          <a:lstStyle/>
          <a:p>
            <a:r>
              <a:rPr lang="ru-RU" dirty="0"/>
              <a:t>Даны n предложений. Определите, сколько из них содержат хотя бы одну цифру.</a:t>
            </a:r>
          </a:p>
          <a:p>
            <a:r>
              <a:rPr lang="ru-RU" dirty="0"/>
              <a:t>Дана строка s и символ k. Реализуйте функцию, рисующую рамку из символа k вокруг данной строки, например: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введенного предложения выведите статистику </a:t>
            </a:r>
            <a:r>
              <a:rPr lang="ru-RU" i="1" dirty="0"/>
              <a:t>символ=количество</a:t>
            </a:r>
            <a:r>
              <a:rPr lang="ru-RU" dirty="0"/>
              <a:t>. Регистр букв не учитывается.</a:t>
            </a:r>
          </a:p>
          <a:p>
            <a:r>
              <a:rPr lang="ru-RU" dirty="0"/>
              <a:t>Дата характеризуется тремя натуральными числами: день, месяц и год. Учитывая, что год может быть високосным, реализуйте две функции, которые определяют вчерашнюю и завтрашнюю дату.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D21852-F023-49A0-BA8A-2FC4CFB5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87" y="2983706"/>
            <a:ext cx="1959294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7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Напишите функцию, которая принимает неограниченное количество числовых аргументов и возвращает кортеж из двух списков:</a:t>
            </a:r>
          </a:p>
          <a:p>
            <a:pPr lvl="1"/>
            <a:r>
              <a:rPr lang="ru-RU" dirty="0"/>
              <a:t>отрицательных значений (отсортирован по убыванию);</a:t>
            </a:r>
          </a:p>
          <a:p>
            <a:pPr lvl="1"/>
            <a:r>
              <a:rPr lang="ru-RU" dirty="0"/>
              <a:t>неотрицательных значений (отсортирован по возрастанию).</a:t>
            </a:r>
          </a:p>
          <a:p>
            <a:r>
              <a:rPr lang="ru-RU" dirty="0"/>
              <a:t>Составьте две функции для возведения числа в степень: один из вариантов реализуйте в рекурсивном стиле.</a:t>
            </a:r>
          </a:p>
          <a:p>
            <a:r>
              <a:rPr lang="ru-RU" dirty="0"/>
              <a:t>Дано натуральное число. Напишите рекурсивные функции для определения:</a:t>
            </a:r>
          </a:p>
          <a:p>
            <a:pPr lvl="1"/>
            <a:r>
              <a:rPr lang="ru-RU" dirty="0"/>
              <a:t>суммы цифр числа;</a:t>
            </a:r>
          </a:p>
          <a:p>
            <a:pPr lvl="1"/>
            <a:r>
              <a:rPr lang="ru-RU" dirty="0"/>
              <a:t>количества цифр в числе.</a:t>
            </a:r>
          </a:p>
        </p:txBody>
      </p:sp>
    </p:spTree>
    <p:extLst>
      <p:ext uri="{BB962C8B-B14F-4D97-AF65-F5344CB8AC3E}">
        <p14:creationId xmlns:p14="http://schemas.microsoft.com/office/powerpoint/2010/main" val="10815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2159C-1C44-4DE8-AD30-55DEAAE5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7A8BE-2738-4027-BF47-30D593F4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функцию и аргумент составного типа данных. Применяет переданную функцию к каждому элементу.</a:t>
            </a:r>
          </a:p>
          <a:p>
            <a:r>
              <a:rPr lang="ru-RU" dirty="0"/>
              <a:t>Синтаксис: </a:t>
            </a:r>
            <a:br>
              <a:rPr lang="ru-RU" dirty="0"/>
            </a:br>
            <a:r>
              <a:rPr lang="ru-RU" b="1" dirty="0" err="1"/>
              <a:t>list</a:t>
            </a:r>
            <a:r>
              <a:rPr lang="ru-RU" b="1" dirty="0"/>
              <a:t>(</a:t>
            </a:r>
            <a:r>
              <a:rPr lang="ru-RU" b="1" dirty="0" err="1"/>
              <a:t>map</a:t>
            </a:r>
            <a:r>
              <a:rPr lang="ru-RU" b="1" dirty="0"/>
              <a:t>(функция, последовательность))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AFCC4-EE53-44DB-9471-8733E6AA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72" y="3429000"/>
            <a:ext cx="6764655" cy="33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CEAA1-5106-4B4B-A9C1-31E61AE2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6A8386-EE1A-4444-A4B5-5CAEC94A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фильтрации составного типа данных по признаку передаваемой функции.</a:t>
            </a:r>
          </a:p>
          <a:p>
            <a:r>
              <a:rPr lang="ru-RU" dirty="0"/>
              <a:t>Синтаксис: </a:t>
            </a:r>
            <a:br>
              <a:rPr lang="en-US" dirty="0"/>
            </a:br>
            <a:r>
              <a:rPr lang="ru-RU" b="1" dirty="0" err="1"/>
              <a:t>list</a:t>
            </a:r>
            <a:r>
              <a:rPr lang="ru-RU" b="1" dirty="0"/>
              <a:t>(</a:t>
            </a:r>
            <a:r>
              <a:rPr lang="ru-RU" b="1" dirty="0" err="1"/>
              <a:t>filter</a:t>
            </a:r>
            <a:r>
              <a:rPr lang="ru-RU" b="1" dirty="0"/>
              <a:t>(функция, последовательность))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46CD9F-55C6-44CA-ADB9-D35A1691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80092"/>
            <a:ext cx="8190313" cy="1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99736-C785-4E40-A8CA-6CB41B85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0B563-B2EA-40EF-B50E-A524AFF4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85875"/>
            <a:ext cx="8788400" cy="4891088"/>
          </a:xfrm>
        </p:spPr>
        <p:txBody>
          <a:bodyPr/>
          <a:lstStyle/>
          <a:p>
            <a:r>
              <a:rPr lang="ru-RU" dirty="0"/>
              <a:t>Объединяет переданные последовательности в кортежи.</a:t>
            </a:r>
          </a:p>
          <a:p>
            <a:r>
              <a:rPr lang="ru-RU" dirty="0"/>
              <a:t>Синтаксис: </a:t>
            </a:r>
            <a:br>
              <a:rPr lang="en-US" dirty="0"/>
            </a:br>
            <a:r>
              <a:rPr lang="ru-RU" dirty="0" err="1"/>
              <a:t>list</a:t>
            </a:r>
            <a:r>
              <a:rPr lang="ru-RU" dirty="0"/>
              <a:t>(</a:t>
            </a:r>
            <a:r>
              <a:rPr lang="ru-RU" dirty="0" err="1"/>
              <a:t>zip</a:t>
            </a:r>
            <a:r>
              <a:rPr lang="ru-RU" dirty="0"/>
              <a:t>(последовательность_1,</a:t>
            </a:r>
            <a:r>
              <a:rPr lang="en-US" dirty="0"/>
              <a:t> </a:t>
            </a:r>
            <a:r>
              <a:rPr lang="ru-RU" dirty="0"/>
              <a:t>последовательность_2))</a:t>
            </a:r>
            <a:endParaRPr lang="en-US" dirty="0"/>
          </a:p>
          <a:p>
            <a:r>
              <a:rPr lang="ru-RU" dirty="0"/>
              <a:t>Прекращает выполнение как только достигнут конец минимального списка.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83A387-F8AA-4605-AAB1-EEC4E45A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" y="3935412"/>
            <a:ext cx="9026910" cy="29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5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77416-5648-41D0-AC92-64CE431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37488-C8DE-4ED8-A59B-9C8E150D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3-x не рекомендуется к использованию и вычеркнута из стандартной библиотеки из-за чего требуется подключать модуль:</a:t>
            </a:r>
          </a:p>
          <a:p>
            <a:pPr lvl="1"/>
            <a:r>
              <a:rPr lang="ru-RU" b="1" dirty="0" err="1"/>
              <a:t>import</a:t>
            </a:r>
            <a:r>
              <a:rPr lang="ru-RU" b="1" dirty="0"/>
              <a:t> </a:t>
            </a:r>
            <a:r>
              <a:rPr lang="ru-RU" b="1" dirty="0" err="1"/>
              <a:t>functools</a:t>
            </a:r>
            <a:endParaRPr lang="ru-RU" b="1" dirty="0"/>
          </a:p>
          <a:p>
            <a:r>
              <a:rPr lang="ru-RU" dirty="0"/>
              <a:t>И использовать синтаксис: </a:t>
            </a:r>
            <a:r>
              <a:rPr lang="ru-RU" b="1" dirty="0" err="1"/>
              <a:t>functools.reduce</a:t>
            </a:r>
            <a:r>
              <a:rPr lang="ru-RU" b="1" dirty="0"/>
              <a:t>()</a:t>
            </a:r>
          </a:p>
          <a:p>
            <a:r>
              <a:rPr lang="ru-RU" dirty="0"/>
              <a:t>Её может заменить цикл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65C08F-2DB5-43E9-9521-7E29C473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7" y="3904615"/>
            <a:ext cx="8119325" cy="22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2BFA0-CA9D-4B4F-86FB-8EEFC062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функций </a:t>
            </a:r>
            <a:r>
              <a:rPr lang="ru-RU" dirty="0" err="1"/>
              <a:t>filter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ru-RU" dirty="0" err="1"/>
              <a:t>map</a:t>
            </a:r>
            <a:r>
              <a:rPr lang="ru-RU" dirty="0"/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1769A-0985-41D0-BF0E-85D0BC48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вы совместно друг с другом используете функции, то сначала исполняются внутренние функции, а затем внешние функции обрабатывают результат выполнения внутренних функций.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E1FDCD-FB80-4725-BA27-C11466E4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8" y="3415664"/>
            <a:ext cx="8909904" cy="15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2AB2D-964F-4B6F-8BFB-85F5D568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map() </a:t>
            </a:r>
            <a:r>
              <a:rPr lang="ru-RU" dirty="0"/>
              <a:t>внутри </a:t>
            </a:r>
            <a:r>
              <a:rPr lang="en-US" dirty="0"/>
              <a:t>filter()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E86E5-81FF-414D-9193-E71E70D6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CF79E3-E3C3-4E65-9CCD-D0724DDC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024062"/>
            <a:ext cx="7038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482A-68AF-4812-92DD-C828DAF0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map</a:t>
            </a:r>
            <a:r>
              <a:rPr lang="ru-RU" dirty="0"/>
              <a:t>() и </a:t>
            </a:r>
            <a:r>
              <a:rPr lang="ru-RU" dirty="0" err="1"/>
              <a:t>filter</a:t>
            </a:r>
            <a:r>
              <a:rPr lang="ru-RU" dirty="0"/>
              <a:t>() внутри </a:t>
            </a:r>
            <a:r>
              <a:rPr lang="ru-RU" dirty="0" err="1"/>
              <a:t>reduce</a:t>
            </a:r>
            <a:r>
              <a:rPr lang="ru-RU" dirty="0"/>
              <a:t>():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17CCDB-E55D-449E-A8DD-12889665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330"/>
            <a:ext cx="9100956" cy="13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7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5F8D2-67F1-4B0B-B19A-4BE92CDE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63B2A7-94C4-47A8-8D29-E581B6B4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" y="1221263"/>
            <a:ext cx="4391025" cy="1162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5BB11C-91B6-4141-8F77-F6B06867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49" y="2553650"/>
            <a:ext cx="6877050" cy="1590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A51108-4440-48CB-B30D-B6F8A6DC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9" y="4408012"/>
            <a:ext cx="5705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50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</TotalTime>
  <Words>661</Words>
  <Application>Microsoft Office PowerPoint</Application>
  <PresentationFormat>Экран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Map</vt:lpstr>
      <vt:lpstr>Filter</vt:lpstr>
      <vt:lpstr>Zip</vt:lpstr>
      <vt:lpstr>Reduce</vt:lpstr>
      <vt:lpstr>Совместное использование функций filter() внутри map()</vt:lpstr>
      <vt:lpstr>Использование map() внутри filter()</vt:lpstr>
      <vt:lpstr>Использование map() и filter() внутри reduce():</vt:lpstr>
      <vt:lpstr>Примеры</vt:lpstr>
      <vt:lpstr>Примеры</vt:lpstr>
      <vt:lpstr>Примеры</vt:lpstr>
      <vt:lpstr>Подключение модуля из стандартной библиотеки</vt:lpstr>
      <vt:lpstr>Использование псевдонимов</vt:lpstr>
      <vt:lpstr>Инструкция from</vt:lpstr>
      <vt:lpstr>Инструкция from</vt:lpstr>
      <vt:lpstr>Задачи для самостоятельного решения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180</cp:revision>
  <cp:lastPrinted>2020-10-26T22:11:41Z</cp:lastPrinted>
  <dcterms:created xsi:type="dcterms:W3CDTF">2020-08-31T19:09:45Z</dcterms:created>
  <dcterms:modified xsi:type="dcterms:W3CDTF">2020-11-10T06:40:19Z</dcterms:modified>
</cp:coreProperties>
</file>