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4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07.09.2020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809"/>
            <a:ext cx="6858000" cy="3424119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«Ингредиенты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числа, строки и переменные.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Управляющие конструкции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25ADD5C-1158-425D-875D-7FD5A79F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для строк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6E65EF-5CE1-441F-A31E-DB5074A2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152525"/>
            <a:ext cx="4857750" cy="44481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8B9821-8EFF-4223-AAD0-90E6A967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995612"/>
            <a:ext cx="4010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84963-36E8-4B0C-9F39-1E5BD6A3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для строк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E55515-20BC-4484-AEF8-9D652CAB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019175"/>
            <a:ext cx="5000625" cy="5562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CD7110-E88F-49CE-9678-E1559C35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1733550"/>
            <a:ext cx="46672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2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0325E-FF83-44BA-A5AF-4601C84C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28588"/>
            <a:ext cx="7886700" cy="787399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Форматирование строк методом </a:t>
            </a:r>
            <a:r>
              <a:rPr lang="en-US" dirty="0"/>
              <a:t>format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F20AD4-424E-4F00-83AB-2B1A1F02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65" y="567087"/>
            <a:ext cx="7400585" cy="61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2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9696F-1A5A-4F99-8325-D9580DAB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Условная конструкция </a:t>
            </a:r>
            <a:r>
              <a:rPr lang="en-US" b="1" dirty="0"/>
              <a:t>if</a:t>
            </a:r>
            <a:br>
              <a:rPr lang="en-US" b="1" dirty="0"/>
            </a:b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E7A33D-FCA2-4245-9F9F-2AEAC973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8" y="1230988"/>
            <a:ext cx="387194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логическое_выражение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инструкции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elif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логическое выражение: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инструкции]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инструкции]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C7D060-F6F6-478A-8602-9729D06CF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83" y="1230988"/>
            <a:ext cx="39497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22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&gt; 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21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"Доступ разрешен"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"Завершение работы"</a:t>
            </a: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E4C989B-5C06-4E12-B46F-1B29D4DA1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01" y="4034289"/>
            <a:ext cx="379911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22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&gt;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21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"Доступ разрешен"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"Завершение работы"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62F643-1F28-4E0B-A109-4E84B10D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83" y="4034289"/>
            <a:ext cx="354584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&gt;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21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"Доступ разрешен"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"Доступ запрещен"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7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06D38-92B1-418E-AEBF-E3992721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Условная конструкция </a:t>
            </a:r>
            <a:r>
              <a:rPr lang="en-US" b="1" dirty="0"/>
              <a:t>if</a:t>
            </a:r>
            <a:br>
              <a:rPr lang="en-US" b="1" dirty="0"/>
            </a:b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4921B5-DB94-4456-93BD-7171C1D7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6" y="1063625"/>
            <a:ext cx="468557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&gt;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21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"Доступ разрешен"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elif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&gt;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"Доступ частично разрешен"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"Доступ запрещен"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5F8381-DC7F-4137-B748-4AB27947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6" y="3701116"/>
            <a:ext cx="35458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&gt;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"Больше 17"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&gt;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21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"Больше 21"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"От 18 до 21"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C4A961C-45D6-43D5-9C18-C8B11C96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8" y="3701116"/>
            <a:ext cx="30392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&gt;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"Больше 17"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&gt;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cs typeface="Consolas" pitchFamily="49" charset="0"/>
              </a:rPr>
              <a:t>21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"Больше 21"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"От 18 до 21"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4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16068-81D6-495A-8CF8-668D5F7E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Типизация языка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CC703-FD35-40D4-A0F5-0F11E468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324"/>
            <a:ext cx="7886700" cy="551497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</a:rPr>
              <a:t>Python </a:t>
            </a:r>
            <a:r>
              <a:rPr lang="ru-RU" b="0" i="0" dirty="0">
                <a:effectLst/>
              </a:rPr>
              <a:t>относится к языкам с </a:t>
            </a:r>
            <a:r>
              <a:rPr lang="ru-RU" b="1" i="0" u="sng" dirty="0">
                <a:solidFill>
                  <a:srgbClr val="FF0000"/>
                </a:solidFill>
                <a:effectLst/>
              </a:rPr>
              <a:t>неявной сильной динамической типизацией</a:t>
            </a:r>
          </a:p>
          <a:p>
            <a:r>
              <a:rPr lang="ru-RU" b="1" dirty="0"/>
              <a:t>Неявная</a:t>
            </a:r>
            <a:r>
              <a:rPr lang="ru-RU" dirty="0"/>
              <a:t> типизация означает, что при объявлении переменной вам </a:t>
            </a:r>
            <a:r>
              <a:rPr lang="ru-RU" i="1" dirty="0"/>
              <a:t>не нужно указывать её тип</a:t>
            </a:r>
            <a:r>
              <a:rPr lang="ru-RU" dirty="0"/>
              <a:t>, при явной – это делать необходимо</a:t>
            </a:r>
            <a:r>
              <a:rPr lang="en-US" dirty="0"/>
              <a:t> (C++)</a:t>
            </a:r>
          </a:p>
          <a:p>
            <a:pPr marL="0" indent="0" algn="ctr">
              <a:buNone/>
            </a:pPr>
            <a:r>
              <a:rPr lang="en-US" dirty="0"/>
              <a:t> int a = 1 (C++)			a = 1 (Python)</a:t>
            </a:r>
          </a:p>
          <a:p>
            <a:r>
              <a:rPr lang="ru-RU" dirty="0"/>
              <a:t>В случае </a:t>
            </a:r>
            <a:r>
              <a:rPr lang="ru-RU" b="1" dirty="0"/>
              <a:t>динамической типизации </a:t>
            </a:r>
            <a:r>
              <a:rPr lang="ru-RU" dirty="0"/>
              <a:t>тип переменной определяется непосредственно </a:t>
            </a:r>
            <a:r>
              <a:rPr lang="ru-RU" i="1" dirty="0"/>
              <a:t>при выполнении программы</a:t>
            </a:r>
            <a:r>
              <a:rPr lang="ru-RU" dirty="0"/>
              <a:t>, в случае </a:t>
            </a:r>
            <a:r>
              <a:rPr lang="ru-RU" b="1" dirty="0"/>
              <a:t>статической</a:t>
            </a:r>
            <a:r>
              <a:rPr lang="ru-RU" dirty="0"/>
              <a:t> – </a:t>
            </a:r>
            <a:r>
              <a:rPr lang="ru-RU" i="1" dirty="0"/>
              <a:t>на этапе компиляции</a:t>
            </a:r>
          </a:p>
          <a:p>
            <a:r>
              <a:rPr lang="ru-RU" b="1" dirty="0"/>
              <a:t>Сильная типизация</a:t>
            </a:r>
            <a:r>
              <a:rPr lang="ru-RU" dirty="0"/>
              <a:t> выделяется тем, что язык не позволяет смешивать в выражениях различные типы и </a:t>
            </a:r>
            <a:r>
              <a:rPr lang="ru-RU" i="1" dirty="0"/>
              <a:t>не выполняет автоматические неявные преобразования</a:t>
            </a:r>
            <a:r>
              <a:rPr lang="ru-RU" dirty="0"/>
              <a:t>, например нельзя вычесть из строки множество. Языки со </a:t>
            </a:r>
            <a:r>
              <a:rPr lang="ru-RU" b="1" dirty="0"/>
              <a:t>слабой типизацией </a:t>
            </a:r>
            <a:r>
              <a:rPr lang="ru-RU" dirty="0"/>
              <a:t>выполняют множество неявных преобразований автоматически, даже если может произойти потеря точности или преобразование неоднозначно</a:t>
            </a:r>
            <a:endParaRPr lang="en-US" dirty="0">
              <a:solidFill>
                <a:srgbClr val="444444"/>
              </a:solidFill>
            </a:endParaRPr>
          </a:p>
          <a:p>
            <a:endParaRPr lang="ru-RU" dirty="0">
              <a:solidFill>
                <a:srgbClr val="44444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6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92168-64DA-488C-87FE-DB9F561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A97CB-426E-4AE0-8979-7E24E236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325"/>
            <a:ext cx="7886700" cy="5724525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404040"/>
                </a:solidFill>
                <a:effectLst/>
              </a:rPr>
              <a:t>В 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Python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есть несколько стандартных типов данных: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Numbers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(числа)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Strings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(строки)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Lists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(списки)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Dictionaries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(словари)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Tuples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(кортежи)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Sets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(множества)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</a:rPr>
              <a:t>Boolean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(логический тип данных)</a:t>
            </a:r>
          </a:p>
          <a:p>
            <a:r>
              <a:rPr lang="en-US" sz="2700" dirty="0">
                <a:solidFill>
                  <a:srgbClr val="404040"/>
                </a:solidFill>
              </a:rPr>
              <a:t>None (</a:t>
            </a:r>
            <a:r>
              <a:rPr lang="ru-RU" sz="2700" dirty="0">
                <a:solidFill>
                  <a:srgbClr val="404040"/>
                </a:solidFill>
              </a:rPr>
              <a:t>неопределенное значение переменной)</a:t>
            </a:r>
          </a:p>
          <a:p>
            <a:pPr marL="0" indent="0" algn="l">
              <a:buNone/>
            </a:pPr>
            <a:endParaRPr lang="en-US" sz="1500" b="0" i="0" dirty="0">
              <a:solidFill>
                <a:srgbClr val="404040"/>
              </a:solidFill>
              <a:effectLst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404040"/>
                </a:solidFill>
                <a:effectLst/>
              </a:rPr>
              <a:t>Эти типы данных можно, в свою очередь, классифицировать по нескольким признакам: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изменяемые (списки, словари и множества)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неизменяемые (числа, строки и кортежи)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упорядоченные (списки, кортежи, строки и словари)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неупорядоченные (множества)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75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2038F-1AC5-4110-A825-EE95E1E4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3C715-89FD-4D13-A39A-6564A61D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2024"/>
            <a:ext cx="5600700" cy="5734051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Целочисленное значение 5 </a:t>
            </a:r>
            <a:r>
              <a:rPr lang="en-US" sz="2400" dirty="0"/>
              <a:t>– </a:t>
            </a:r>
            <a:r>
              <a:rPr lang="ru-RU" sz="2400" dirty="0"/>
              <a:t>это </a:t>
            </a:r>
            <a:r>
              <a:rPr lang="ru-RU" sz="2400" i="1" dirty="0"/>
              <a:t>объект</a:t>
            </a:r>
            <a:r>
              <a:rPr lang="ru-RU" sz="2400" dirty="0"/>
              <a:t>. </a:t>
            </a:r>
          </a:p>
          <a:p>
            <a:r>
              <a:rPr lang="ru-RU" sz="2400" i="1" dirty="0"/>
              <a:t>Объект</a:t>
            </a:r>
            <a:r>
              <a:rPr lang="ru-RU" sz="2400" dirty="0"/>
              <a:t>, в данном случае – это абстракция для представления данных.</a:t>
            </a:r>
          </a:p>
          <a:p>
            <a:r>
              <a:rPr lang="ru-RU" sz="2400" i="1" dirty="0"/>
              <a:t>Данные</a:t>
            </a:r>
            <a:r>
              <a:rPr lang="ru-RU" sz="2400" dirty="0"/>
              <a:t> – это числа, списки, строки и т.п. </a:t>
            </a:r>
          </a:p>
          <a:p>
            <a:r>
              <a:rPr lang="ru-RU" sz="2400" dirty="0"/>
              <a:t>Каждый объект имеет три атрибута – это </a:t>
            </a:r>
            <a:r>
              <a:rPr lang="ru-RU" sz="2400" b="1" u="sng" dirty="0">
                <a:solidFill>
                  <a:srgbClr val="FF0000"/>
                </a:solidFill>
              </a:rPr>
              <a:t>идентификатор, значение и тип</a:t>
            </a:r>
            <a:r>
              <a:rPr lang="ru-RU" sz="2400" dirty="0"/>
              <a:t>. </a:t>
            </a:r>
          </a:p>
          <a:p>
            <a:r>
              <a:rPr lang="ru-RU" sz="2400" dirty="0"/>
              <a:t>Идентификатор – это уникальный признак объекта, позволяющий отличать объекты друг от друга, а значение – непосредственно информация, хранящаяся в памяти, которой управляет интерпретатор.</a:t>
            </a:r>
          </a:p>
          <a:p>
            <a:r>
              <a:rPr lang="ru-RU" sz="2400" dirty="0"/>
              <a:t>При инициализации переменной, на уровне интерпретатора, происходит следующее:</a:t>
            </a:r>
          </a:p>
          <a:p>
            <a:pPr lvl="1"/>
            <a:r>
              <a:rPr lang="ru-RU" sz="1800" dirty="0"/>
              <a:t>создается целочисленный объект 5 (можно представить, что в этот момент создается ячейка и 5 кладется в эту ячейку);</a:t>
            </a:r>
          </a:p>
          <a:p>
            <a:pPr lvl="1"/>
            <a:r>
              <a:rPr lang="ru-RU" sz="1800" dirty="0"/>
              <a:t>данный объект имеет некоторый идентификатор, значение: 5, и тип: целое число;</a:t>
            </a:r>
          </a:p>
          <a:p>
            <a:pPr lvl="1"/>
            <a:r>
              <a:rPr lang="ru-RU" sz="1800" dirty="0"/>
              <a:t>посредством оператора “=” создается ссылка между переменной b и целочисленным объектом 5 (переменная b ссылается на объект 5).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02BBCF-1998-4081-9E65-B4AFD154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962024"/>
            <a:ext cx="2200275" cy="1819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DEE5EB-816A-4FAF-9B05-2116B5C7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3209927"/>
            <a:ext cx="2362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9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3BA84-1DBB-42CD-8297-7D188451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2A12C-22A3-4D2D-91EA-140E14D0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36313"/>
            <a:ext cx="2171700" cy="2762250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0E9B9DC-C914-4786-B75D-8CA75F3EEADE}"/>
              </a:ext>
            </a:extLst>
          </p:cNvPr>
          <p:cNvGrpSpPr/>
          <p:nvPr/>
        </p:nvGrpSpPr>
        <p:grpSpPr>
          <a:xfrm>
            <a:off x="3195637" y="1415856"/>
            <a:ext cx="4950546" cy="4121537"/>
            <a:chOff x="2957512" y="1368231"/>
            <a:chExt cx="4950546" cy="4121537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6CB3378-9BB8-4093-BDD9-F63B72B8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7512" y="1368231"/>
              <a:ext cx="3643313" cy="412153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88B7B6-4AAB-40B8-91F2-58C609DB67BA}"/>
                </a:ext>
              </a:extLst>
            </p:cNvPr>
            <p:cNvSpPr txBox="1"/>
            <p:nvPr/>
          </p:nvSpPr>
          <p:spPr>
            <a:xfrm>
              <a:off x="6553200" y="1488688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1466148832</a:t>
              </a:r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AA888D-F983-4A0F-B9DB-B0BB81839555}"/>
                </a:ext>
              </a:extLst>
            </p:cNvPr>
            <p:cNvSpPr txBox="1"/>
            <p:nvPr/>
          </p:nvSpPr>
          <p:spPr>
            <a:xfrm>
              <a:off x="6543675" y="2425184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1466148848</a:t>
              </a:r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FE382D-B0EB-428A-BA45-8D1210E6C0BA}"/>
                </a:ext>
              </a:extLst>
            </p:cNvPr>
            <p:cNvSpPr txBox="1"/>
            <p:nvPr/>
          </p:nvSpPr>
          <p:spPr>
            <a:xfrm>
              <a:off x="6543675" y="3688963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1466148832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0FD242-6805-4093-84CD-1AD9AD124CB6}"/>
                </a:ext>
              </a:extLst>
            </p:cNvPr>
            <p:cNvSpPr txBox="1"/>
            <p:nvPr/>
          </p:nvSpPr>
          <p:spPr>
            <a:xfrm>
              <a:off x="6534150" y="4625459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1466148848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8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E3042-7416-4C36-8AB5-4E40262E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Изменяемые типы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053C32-1F28-40FC-B524-2925418F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346541"/>
            <a:ext cx="7172325" cy="47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976DD-1481-4F35-9440-BC70C5EA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D9E840-8DCE-4609-A494-51754AD60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340215"/>
              </p:ext>
            </p:extLst>
          </p:nvPr>
        </p:nvGraphicFramePr>
        <p:xfrm>
          <a:off x="733424" y="1524000"/>
          <a:ext cx="5934076" cy="357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1530">
                  <a:extLst>
                    <a:ext uri="{9D8B030D-6E8A-4147-A177-3AD203B41FA5}">
                      <a16:colId xmlns:a16="http://schemas.microsoft.com/office/drawing/2014/main" val="1500503389"/>
                    </a:ext>
                  </a:extLst>
                </a:gridCol>
                <a:gridCol w="3222546">
                  <a:extLst>
                    <a:ext uri="{9D8B030D-6E8A-4147-A177-3AD203B41FA5}">
                      <a16:colId xmlns:a16="http://schemas.microsoft.com/office/drawing/2014/main" val="87459206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+, -, *, 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Арифметические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7797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Возведение в степень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2322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Целая часть от деления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43739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Остаток от деления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58089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Int(‘11’)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Приведение типа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5563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&lt;, &gt;, &lt;=, &gt;=, ==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Операции сравнения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06789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+=, -=, /=, //=, %=, 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Сокращенное присвоение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43642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модуль </a:t>
                      </a:r>
                      <a:r>
                        <a:rPr lang="en-US" dirty="0"/>
                        <a:t>math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Сложные математические функции модуля </a:t>
                      </a:r>
                      <a:r>
                        <a:rPr lang="en-US" dirty="0"/>
                        <a:t>math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6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4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F5C5-1D27-471F-8012-992CD31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 </a:t>
            </a:r>
            <a:r>
              <a:rPr lang="en-US" dirty="0"/>
              <a:t>(Strings)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9D370-7D3A-4ED2-8C79-D68070D5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последовательность символов, заключенная в кавычки;</a:t>
            </a:r>
            <a:r>
              <a:rPr lang="en-US" dirty="0"/>
              <a:t> </a:t>
            </a:r>
            <a:endParaRPr lang="ru-RU" dirty="0"/>
          </a:p>
          <a:p>
            <a:r>
              <a:rPr lang="ru-RU" b="1" u="sng" dirty="0"/>
              <a:t>неизменяемый упорядоченный </a:t>
            </a:r>
            <a:r>
              <a:rPr lang="ru-RU" dirty="0"/>
              <a:t>тип данных.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A3AAC2-6949-4B8D-8DF9-9568D47D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797174"/>
            <a:ext cx="2619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A6061-52CE-4632-8B81-4F97CC54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91505-6E8F-4A8A-A8ED-2A5C7050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952500"/>
            <a:ext cx="2305050" cy="5905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36A3A-A8E5-4B29-ADDA-6A9E0B10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966788"/>
            <a:ext cx="25812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4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771</Words>
  <Application>Microsoft Office PowerPoint</Application>
  <PresentationFormat>Экран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Типизация языка Python</vt:lpstr>
      <vt:lpstr>Типы данных</vt:lpstr>
      <vt:lpstr>Модель данных</vt:lpstr>
      <vt:lpstr>Модель данных</vt:lpstr>
      <vt:lpstr>Изменяемые типы данных</vt:lpstr>
      <vt:lpstr>Числа</vt:lpstr>
      <vt:lpstr>Строки (Strings)</vt:lpstr>
      <vt:lpstr>Строки</vt:lpstr>
      <vt:lpstr>Функции для строк</vt:lpstr>
      <vt:lpstr>Функции для строк</vt:lpstr>
      <vt:lpstr>Форматирование строк методом format</vt:lpstr>
      <vt:lpstr>Условная конструкция if </vt:lpstr>
      <vt:lpstr>Условная конструкция if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50</cp:revision>
  <dcterms:created xsi:type="dcterms:W3CDTF">2020-08-31T19:09:45Z</dcterms:created>
  <dcterms:modified xsi:type="dcterms:W3CDTF">2020-09-07T22:50:08Z</dcterms:modified>
</cp:coreProperties>
</file>