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7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D6444-4BAC-4C09-BB8E-E4B1965167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A6255B73-06A5-4EB0-A50C-548B1E21097A}">
      <dgm:prSet/>
      <dgm:spPr/>
      <dgm:t>
        <a:bodyPr/>
        <a:lstStyle/>
        <a:p>
          <a:r>
            <a:rPr lang="ru-RU"/>
            <a:t>открытие/закрытие</a:t>
          </a:r>
        </a:p>
      </dgm:t>
    </dgm:pt>
    <dgm:pt modelId="{65CB1847-2F0D-4808-8406-38E885276A5D}" type="parTrans" cxnId="{8BEB6A17-7BF5-4507-A76F-13D626C2734A}">
      <dgm:prSet/>
      <dgm:spPr/>
      <dgm:t>
        <a:bodyPr/>
        <a:lstStyle/>
        <a:p>
          <a:endParaRPr lang="ru-RU"/>
        </a:p>
      </dgm:t>
    </dgm:pt>
    <dgm:pt modelId="{E561C0E6-BC05-4654-BD89-D5849C15154F}" type="sibTrans" cxnId="{8BEB6A17-7BF5-4507-A76F-13D626C2734A}">
      <dgm:prSet/>
      <dgm:spPr/>
      <dgm:t>
        <a:bodyPr/>
        <a:lstStyle/>
        <a:p>
          <a:endParaRPr lang="ru-RU"/>
        </a:p>
      </dgm:t>
    </dgm:pt>
    <dgm:pt modelId="{3337B96D-11BD-4BFA-A336-5E29151139C5}">
      <dgm:prSet/>
      <dgm:spPr/>
      <dgm:t>
        <a:bodyPr/>
        <a:lstStyle/>
        <a:p>
          <a:r>
            <a:rPr lang="ru-RU"/>
            <a:t>чтение</a:t>
          </a:r>
        </a:p>
      </dgm:t>
    </dgm:pt>
    <dgm:pt modelId="{A5C916D8-B9B4-4C39-B9EC-68CEBF774CB4}" type="parTrans" cxnId="{CB409D63-8DFB-43E8-8D9D-A3FB75AE34DF}">
      <dgm:prSet/>
      <dgm:spPr/>
      <dgm:t>
        <a:bodyPr/>
        <a:lstStyle/>
        <a:p>
          <a:endParaRPr lang="ru-RU"/>
        </a:p>
      </dgm:t>
    </dgm:pt>
    <dgm:pt modelId="{6767848B-5757-41DC-9245-C7F75A5AD23D}" type="sibTrans" cxnId="{CB409D63-8DFB-43E8-8D9D-A3FB75AE34DF}">
      <dgm:prSet/>
      <dgm:spPr/>
      <dgm:t>
        <a:bodyPr/>
        <a:lstStyle/>
        <a:p>
          <a:endParaRPr lang="ru-RU"/>
        </a:p>
      </dgm:t>
    </dgm:pt>
    <dgm:pt modelId="{927B6713-F9A1-4511-B912-0453AC7DDE5E}">
      <dgm:prSet/>
      <dgm:spPr/>
      <dgm:t>
        <a:bodyPr/>
        <a:lstStyle/>
        <a:p>
          <a:r>
            <a:rPr lang="ru-RU"/>
            <a:t>запись</a:t>
          </a:r>
        </a:p>
      </dgm:t>
    </dgm:pt>
    <dgm:pt modelId="{22D5E7A2-6469-4ACB-9279-81CB810BEA6E}" type="parTrans" cxnId="{38B48E2F-F179-4C29-9012-F0BB00DD297C}">
      <dgm:prSet/>
      <dgm:spPr/>
      <dgm:t>
        <a:bodyPr/>
        <a:lstStyle/>
        <a:p>
          <a:endParaRPr lang="ru-RU"/>
        </a:p>
      </dgm:t>
    </dgm:pt>
    <dgm:pt modelId="{0FDAB6B4-14B7-49AC-809C-C98566BAEB69}" type="sibTrans" cxnId="{38B48E2F-F179-4C29-9012-F0BB00DD297C}">
      <dgm:prSet/>
      <dgm:spPr/>
      <dgm:t>
        <a:bodyPr/>
        <a:lstStyle/>
        <a:p>
          <a:endParaRPr lang="ru-RU"/>
        </a:p>
      </dgm:t>
    </dgm:pt>
    <dgm:pt modelId="{1114D26C-FAC0-4177-BACF-6743599DB499}" type="pres">
      <dgm:prSet presAssocID="{DCFD6444-4BAC-4C09-BB8E-E4B1965167FB}" presName="linear" presStyleCnt="0">
        <dgm:presLayoutVars>
          <dgm:animLvl val="lvl"/>
          <dgm:resizeHandles val="exact"/>
        </dgm:presLayoutVars>
      </dgm:prSet>
      <dgm:spPr/>
    </dgm:pt>
    <dgm:pt modelId="{B12483A6-6AF6-4142-9833-0A9812B44567}" type="pres">
      <dgm:prSet presAssocID="{A6255B73-06A5-4EB0-A50C-548B1E2109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C04F88-8A7A-472D-AC76-D296611B3BF8}" type="pres">
      <dgm:prSet presAssocID="{E561C0E6-BC05-4654-BD89-D5849C15154F}" presName="spacer" presStyleCnt="0"/>
      <dgm:spPr/>
    </dgm:pt>
    <dgm:pt modelId="{609C527F-B564-4AF3-B0F3-2CC03FC2EE85}" type="pres">
      <dgm:prSet presAssocID="{3337B96D-11BD-4BFA-A336-5E29151139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674383-85A0-42BC-B9F3-923397227FDC}" type="pres">
      <dgm:prSet presAssocID="{6767848B-5757-41DC-9245-C7F75A5AD23D}" presName="spacer" presStyleCnt="0"/>
      <dgm:spPr/>
    </dgm:pt>
    <dgm:pt modelId="{C4EFE9F6-8BB6-4480-8F3E-467F79C406C0}" type="pres">
      <dgm:prSet presAssocID="{927B6713-F9A1-4511-B912-0453AC7DDE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EB6A17-7BF5-4507-A76F-13D626C2734A}" srcId="{DCFD6444-4BAC-4C09-BB8E-E4B1965167FB}" destId="{A6255B73-06A5-4EB0-A50C-548B1E21097A}" srcOrd="0" destOrd="0" parTransId="{65CB1847-2F0D-4808-8406-38E885276A5D}" sibTransId="{E561C0E6-BC05-4654-BD89-D5849C15154F}"/>
    <dgm:cxn modelId="{38B48E2F-F179-4C29-9012-F0BB00DD297C}" srcId="{DCFD6444-4BAC-4C09-BB8E-E4B1965167FB}" destId="{927B6713-F9A1-4511-B912-0453AC7DDE5E}" srcOrd="2" destOrd="0" parTransId="{22D5E7A2-6469-4ACB-9279-81CB810BEA6E}" sibTransId="{0FDAB6B4-14B7-49AC-809C-C98566BAEB69}"/>
    <dgm:cxn modelId="{CB409D63-8DFB-43E8-8D9D-A3FB75AE34DF}" srcId="{DCFD6444-4BAC-4C09-BB8E-E4B1965167FB}" destId="{3337B96D-11BD-4BFA-A336-5E29151139C5}" srcOrd="1" destOrd="0" parTransId="{A5C916D8-B9B4-4C39-B9EC-68CEBF774CB4}" sibTransId="{6767848B-5757-41DC-9245-C7F75A5AD23D}"/>
    <dgm:cxn modelId="{70209266-FE77-43AB-9741-A2F0A6CA599A}" type="presOf" srcId="{A6255B73-06A5-4EB0-A50C-548B1E21097A}" destId="{B12483A6-6AF6-4142-9833-0A9812B44567}" srcOrd="0" destOrd="0" presId="urn:microsoft.com/office/officeart/2005/8/layout/vList2"/>
    <dgm:cxn modelId="{AF7AA974-4AEE-4957-B491-4831B5CE8698}" type="presOf" srcId="{DCFD6444-4BAC-4C09-BB8E-E4B1965167FB}" destId="{1114D26C-FAC0-4177-BACF-6743599DB499}" srcOrd="0" destOrd="0" presId="urn:microsoft.com/office/officeart/2005/8/layout/vList2"/>
    <dgm:cxn modelId="{4DBBA399-52CA-4320-9CE8-0E4705422AB1}" type="presOf" srcId="{927B6713-F9A1-4511-B912-0453AC7DDE5E}" destId="{C4EFE9F6-8BB6-4480-8F3E-467F79C406C0}" srcOrd="0" destOrd="0" presId="urn:microsoft.com/office/officeart/2005/8/layout/vList2"/>
    <dgm:cxn modelId="{4E64A8FB-B340-470B-B57F-EB65283CACEE}" type="presOf" srcId="{3337B96D-11BD-4BFA-A336-5E29151139C5}" destId="{609C527F-B564-4AF3-B0F3-2CC03FC2EE85}" srcOrd="0" destOrd="0" presId="urn:microsoft.com/office/officeart/2005/8/layout/vList2"/>
    <dgm:cxn modelId="{1BFD041A-A1A7-4A14-90E1-7CD30B358542}" type="presParOf" srcId="{1114D26C-FAC0-4177-BACF-6743599DB499}" destId="{B12483A6-6AF6-4142-9833-0A9812B44567}" srcOrd="0" destOrd="0" presId="urn:microsoft.com/office/officeart/2005/8/layout/vList2"/>
    <dgm:cxn modelId="{F3CFE11F-29B1-4112-BACE-8F3CB1FC44FD}" type="presParOf" srcId="{1114D26C-FAC0-4177-BACF-6743599DB499}" destId="{DFC04F88-8A7A-472D-AC76-D296611B3BF8}" srcOrd="1" destOrd="0" presId="urn:microsoft.com/office/officeart/2005/8/layout/vList2"/>
    <dgm:cxn modelId="{A141C971-1209-4718-85D0-831324028D23}" type="presParOf" srcId="{1114D26C-FAC0-4177-BACF-6743599DB499}" destId="{609C527F-B564-4AF3-B0F3-2CC03FC2EE85}" srcOrd="2" destOrd="0" presId="urn:microsoft.com/office/officeart/2005/8/layout/vList2"/>
    <dgm:cxn modelId="{7CD601A6-6BA8-4CD3-9524-BB47BB9570E9}" type="presParOf" srcId="{1114D26C-FAC0-4177-BACF-6743599DB499}" destId="{5E674383-85A0-42BC-B9F3-923397227FDC}" srcOrd="3" destOrd="0" presId="urn:microsoft.com/office/officeart/2005/8/layout/vList2"/>
    <dgm:cxn modelId="{11BA1DB8-775E-4407-B98A-9139CE19C566}" type="presParOf" srcId="{1114D26C-FAC0-4177-BACF-6743599DB499}" destId="{C4EFE9F6-8BB6-4480-8F3E-467F79C406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483A6-6AF6-4142-9833-0A9812B44567}">
      <dsp:nvSpPr>
        <dsp:cNvPr id="0" name=""/>
        <dsp:cNvSpPr/>
      </dsp:nvSpPr>
      <dsp:spPr>
        <a:xfrm>
          <a:off x="0" y="36379"/>
          <a:ext cx="7886700" cy="1487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200" kern="1200"/>
            <a:t>открытие/закрытие</a:t>
          </a:r>
        </a:p>
      </dsp:txBody>
      <dsp:txXfrm>
        <a:off x="72593" y="108972"/>
        <a:ext cx="7741514" cy="1341884"/>
      </dsp:txXfrm>
    </dsp:sp>
    <dsp:sp modelId="{609C527F-B564-4AF3-B0F3-2CC03FC2EE85}">
      <dsp:nvSpPr>
        <dsp:cNvPr id="0" name=""/>
        <dsp:cNvSpPr/>
      </dsp:nvSpPr>
      <dsp:spPr>
        <a:xfrm>
          <a:off x="0" y="1702009"/>
          <a:ext cx="7886700" cy="14870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200" kern="1200"/>
            <a:t>чтение</a:t>
          </a:r>
        </a:p>
      </dsp:txBody>
      <dsp:txXfrm>
        <a:off x="72593" y="1774602"/>
        <a:ext cx="7741514" cy="1341884"/>
      </dsp:txXfrm>
    </dsp:sp>
    <dsp:sp modelId="{C4EFE9F6-8BB6-4480-8F3E-467F79C406C0}">
      <dsp:nvSpPr>
        <dsp:cNvPr id="0" name=""/>
        <dsp:cNvSpPr/>
      </dsp:nvSpPr>
      <dsp:spPr>
        <a:xfrm>
          <a:off x="0" y="3367639"/>
          <a:ext cx="7886700" cy="14870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200" kern="1200"/>
            <a:t>запись</a:t>
          </a:r>
        </a:p>
      </dsp:txBody>
      <dsp:txXfrm>
        <a:off x="72593" y="3440232"/>
        <a:ext cx="7741514" cy="134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-6. «Работа с файлами»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6FCC-CDEB-4CAF-AAD5-3732BF09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 </a:t>
            </a:r>
            <a:r>
              <a:rPr lang="ru-RU" dirty="0"/>
              <a:t>и </a:t>
            </a:r>
            <a:r>
              <a:rPr lang="en-US" dirty="0"/>
              <a:t>split()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A1D4E-4BE0-479E-A4CA-B6F5F432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нужно получить строки файла, но без перевода строки в конце, можно воспользоваться методом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split</a:t>
            </a:r>
            <a:r>
              <a:rPr lang="ru-RU" dirty="0"/>
              <a:t> и как разделитель, указать символ \n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9F7F3E-D05B-4B6A-A707-68B16C96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978944"/>
            <a:ext cx="5895936" cy="31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45B0C-D28E-436E-AC79-C8BE6E1B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83D3E-7B1F-4279-9293-FAF73D90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544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 записи, очень важно определиться с режимом открытия файла, чтобы случайно его не удалить: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ru-RU" dirty="0"/>
              <a:t> - открыть файл для записи. Если файл существует, то его содержимое удаляется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dirty="0"/>
              <a:t> - открыть файл для дополнения записи. Данные добавляются в конец файла</a:t>
            </a:r>
          </a:p>
          <a:p>
            <a:pPr marL="0" indent="0">
              <a:buNone/>
            </a:pPr>
            <a:r>
              <a:rPr lang="ru-RU" dirty="0"/>
              <a:t>При этом оба режима создают файл, если он не существует.</a:t>
            </a:r>
          </a:p>
          <a:p>
            <a:pPr marL="0" indent="0">
              <a:buNone/>
            </a:pPr>
            <a:r>
              <a:rPr lang="ru-RU" dirty="0"/>
              <a:t>Для записи в файл используются такие методы: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dirty="0"/>
              <a:t>- записать в файл одну строку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writelines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/>
              <a:t> - позволяет передавать в качестве аргумента список строк</a:t>
            </a:r>
          </a:p>
        </p:txBody>
      </p:sp>
    </p:spTree>
    <p:extLst>
      <p:ext uri="{BB962C8B-B14F-4D97-AF65-F5344CB8AC3E}">
        <p14:creationId xmlns:p14="http://schemas.microsoft.com/office/powerpoint/2010/main" val="171113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AC828-7615-4BC2-ACAF-4623DBDB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AB414-8792-44C7-B84C-0F0DB650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5"/>
            <a:ext cx="7886700" cy="581025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ru-RU" dirty="0"/>
              <a:t> ожидает строку, для записи.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79280B-C2DD-4CD3-A977-02B8ACA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4352925"/>
            <a:ext cx="5705475" cy="2438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2FD5D6-51A2-4D4E-8F44-FF5F9686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0675"/>
            <a:ext cx="7743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545AC-07DC-4C00-86AF-E58ADDE6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writelines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FBAA1-157C-4456-9528-997F84A7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writelines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dirty="0"/>
              <a:t>ожидает список строк, как аргумент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24CE8E-77A6-4FD2-BAF4-F7DC4617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2" y="4348163"/>
            <a:ext cx="7829550" cy="1828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B71C8A-91B0-4E7E-AA48-71C83E1B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200275"/>
            <a:ext cx="728390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57BE2-23CD-4CA7-A179-604A9D8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5AA35-5E08-4676-9B1E-F7D3757E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ru-RU" dirty="0"/>
              <a:t>После завершения работы с файлом, его нужно закрыть. В некоторых случаях </a:t>
            </a:r>
            <a:r>
              <a:rPr lang="ru-RU" dirty="0" err="1"/>
              <a:t>Python</a:t>
            </a:r>
            <a:r>
              <a:rPr lang="ru-RU" dirty="0"/>
              <a:t> может самостоятельно закрыть файл. Но лучше на это не рассчитывать и закрывать файл явно.</a:t>
            </a:r>
            <a:r>
              <a:rPr lang="en-US" dirty="0"/>
              <a:t> </a:t>
            </a:r>
          </a:p>
          <a:p>
            <a:r>
              <a:rPr lang="ru-RU" dirty="0"/>
              <a:t>У объекта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ru-RU" dirty="0"/>
              <a:t> есть специальный атрибут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closed</a:t>
            </a:r>
            <a:r>
              <a:rPr lang="ru-RU" dirty="0"/>
              <a:t>, который позволяет проверить, закрыт файл или нет. Если файл открыт, он возвращает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ru-RU" dirty="0"/>
              <a:t>Теперь закрываем файл и снова проверяем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closed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F1E845-C326-4B90-86B7-80E865CE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85" y="4117183"/>
            <a:ext cx="2084341" cy="792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D93134-2998-485D-94BE-B883F10C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85" y="5411392"/>
            <a:ext cx="2054518" cy="1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A5211-A5D1-4E6E-964F-438C9A7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with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57E15-9407-4A70-A12B-4A4A0D16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называется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менеджер контекста</a:t>
            </a:r>
            <a:r>
              <a:rPr lang="en-US" dirty="0"/>
              <a:t>.</a:t>
            </a:r>
          </a:p>
          <a:p>
            <a:r>
              <a:rPr lang="ru-RU" dirty="0"/>
              <a:t>Конструкция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гарантирует закрытие </a:t>
            </a:r>
            <a:r>
              <a:rPr lang="ru-RU"/>
              <a:t>файла автоматически.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AFD1A7-7849-4568-AAE3-FBAA46D7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749549"/>
            <a:ext cx="4791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4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7399E-46CE-4959-A4C6-07A83A14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with()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rstrip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62FA1C-B667-4CC5-B9CA-911706561465}"/>
              </a:ext>
            </a:extLst>
          </p:cNvPr>
          <p:cNvSpPr txBox="1">
            <a:spLocks/>
          </p:cNvSpPr>
          <p:nvPr/>
        </p:nvSpPr>
        <p:spPr>
          <a:xfrm>
            <a:off x="628650" y="34607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with() </a:t>
            </a:r>
            <a:r>
              <a:rPr lang="ru-RU"/>
              <a:t>и </a:t>
            </a:r>
            <a:r>
              <a:rPr lang="en-US"/>
              <a:t>rstrip()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6563E4-CC6D-4444-82CB-60FC3867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5" y="1195387"/>
            <a:ext cx="8657389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E85E8-3EC0-489A-9431-8BE1C9F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двух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FDD2F-9B64-41EB-90AB-87AF8B79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914400"/>
          </a:xfrm>
        </p:spPr>
        <p:txBody>
          <a:bodyPr/>
          <a:lstStyle/>
          <a:p>
            <a:r>
              <a:rPr lang="ru-RU" dirty="0"/>
              <a:t>В блоке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можно открывать два файла таким образом: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68BCE2-E371-4F6A-943F-F5102B44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409824"/>
            <a:ext cx="8876651" cy="1323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EF67A-B4C1-4C32-93F2-793702A8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4133850"/>
            <a:ext cx="5724525" cy="1924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9C203B-2608-4918-A60D-E1FC6E8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3981450"/>
            <a:ext cx="5724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A5211-A5D1-4E6E-964F-438C9A7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with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57E15-9407-4A70-A12B-4A4A0D16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называется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менеджер контекста</a:t>
            </a:r>
            <a:r>
              <a:rPr lang="en-US" dirty="0"/>
              <a:t>.</a:t>
            </a:r>
          </a:p>
          <a:p>
            <a:r>
              <a:rPr lang="ru-RU" dirty="0"/>
              <a:t>Конструкция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гарантирует закрытие </a:t>
            </a:r>
            <a:r>
              <a:rPr lang="ru-RU"/>
              <a:t>файла автоматически.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AFD1A7-7849-4568-AAE3-FBAA46D7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749549"/>
            <a:ext cx="4791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4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E85E8-3EC0-489A-9431-8BE1C9F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двух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FDD2F-9B64-41EB-90AB-87AF8B79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914400"/>
          </a:xfrm>
        </p:spPr>
        <p:txBody>
          <a:bodyPr/>
          <a:lstStyle/>
          <a:p>
            <a:r>
              <a:rPr lang="ru-RU" dirty="0"/>
              <a:t>В блоке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можно открывать два файла таким образом: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68BCE2-E371-4F6A-943F-F5102B44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409824"/>
            <a:ext cx="8876651" cy="1323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EF67A-B4C1-4C32-93F2-793702A8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4133850"/>
            <a:ext cx="5724525" cy="1924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9C203B-2608-4918-A60D-E1FC6E8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3981450"/>
            <a:ext cx="5724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9A668-551B-4166-B243-72B79370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работ с файлами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FCD51F-0DE3-41E7-BBA0-90290AABC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08168"/>
              </p:ext>
            </p:extLst>
          </p:nvPr>
        </p:nvGraphicFramePr>
        <p:xfrm>
          <a:off x="628650" y="1285875"/>
          <a:ext cx="7886700" cy="489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0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03DA-30EE-40FD-A1CA-A9049168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D913A-DF71-4B7E-AEED-01BA1441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1457325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/>
              <a:t> создает объект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ru-RU" dirty="0"/>
              <a:t>, к которому потом можно применять различные методы, для работы с ним.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8AAC53-210F-4A51-91CB-1BA76560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2" y="2952750"/>
            <a:ext cx="6390875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90AC3-4A00-4D71-A87D-473A43F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открытия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0EE69-23AB-46AD-A1F1-1BF03A49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5"/>
            <a:ext cx="7886700" cy="4891088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ru-RU" sz="2400" dirty="0"/>
              <a:t> - открыть файл только для чтения (значение по умолчанию)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r+ </a:t>
            </a:r>
            <a:r>
              <a:rPr lang="ru-RU" sz="2400" dirty="0"/>
              <a:t>- открыть файл для чтения и записи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w </a:t>
            </a:r>
            <a:r>
              <a:rPr lang="ru-RU" sz="2400" dirty="0"/>
              <a:t>- открыть файл для записи</a:t>
            </a:r>
          </a:p>
          <a:p>
            <a:pPr lvl="1"/>
            <a:r>
              <a:rPr lang="ru-RU" dirty="0"/>
              <a:t>если файл существует, то его содержимое удаляется</a:t>
            </a:r>
          </a:p>
          <a:p>
            <a:pPr lvl="1"/>
            <a:r>
              <a:rPr lang="ru-RU" dirty="0"/>
              <a:t>если файл не существует, то создается новый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w+ </a:t>
            </a:r>
            <a:r>
              <a:rPr lang="ru-RU" sz="2400" dirty="0"/>
              <a:t>- открыть файл для чтения и записи</a:t>
            </a:r>
          </a:p>
          <a:p>
            <a:pPr lvl="1"/>
            <a:r>
              <a:rPr lang="ru-RU" dirty="0"/>
              <a:t>если файл существует, то его содержимое удаляется</a:t>
            </a:r>
          </a:p>
          <a:p>
            <a:pPr lvl="1"/>
            <a:r>
              <a:rPr lang="ru-RU" dirty="0"/>
              <a:t>если файл не существует, то создается новый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ru-RU" sz="2400" dirty="0"/>
              <a:t>- открыть файл для дополнения записи. Данные добавляются в конец файла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a+ </a:t>
            </a:r>
            <a:r>
              <a:rPr lang="ru-RU" sz="2400" dirty="0"/>
              <a:t>- открыть файл для чтения и записи. Данные добавляются в конец файла</a:t>
            </a:r>
          </a:p>
        </p:txBody>
      </p:sp>
    </p:spTree>
    <p:extLst>
      <p:ext uri="{BB962C8B-B14F-4D97-AF65-F5344CB8AC3E}">
        <p14:creationId xmlns:p14="http://schemas.microsoft.com/office/powerpoint/2010/main" val="32041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27F9B-3555-4211-BF86-8444606B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B2116-FE82-4BA5-A66C-ACD143FF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/>
              <a:t> - считывает содержимое файла в строку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readline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dirty="0"/>
              <a:t>- считывает файл построчно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readlines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dirty="0"/>
              <a:t>- считывает строки файла и создает список из строк</a:t>
            </a:r>
          </a:p>
        </p:txBody>
      </p:sp>
    </p:spTree>
    <p:extLst>
      <p:ext uri="{BB962C8B-B14F-4D97-AF65-F5344CB8AC3E}">
        <p14:creationId xmlns:p14="http://schemas.microsoft.com/office/powerpoint/2010/main" val="34504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F9065-4665-4733-BD41-80043D09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4867"/>
            <a:ext cx="7886700" cy="711199"/>
          </a:xfrm>
        </p:spPr>
        <p:txBody>
          <a:bodyPr/>
          <a:lstStyle/>
          <a:p>
            <a:r>
              <a:rPr lang="en-US" dirty="0"/>
              <a:t>read()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590F3-CE71-4E1C-B0D1-FAB38D7C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1697"/>
            <a:ext cx="7886700" cy="227489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Метод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2400" dirty="0"/>
              <a:t>- считывает весь файл в одну строку.</a:t>
            </a:r>
            <a:endParaRPr lang="en-US" sz="2400" dirty="0"/>
          </a:p>
          <a:p>
            <a:r>
              <a:rPr lang="ru-RU" sz="2400" dirty="0"/>
              <a:t>При повторном чтении файла отображается пустая строка. Так происходит из-за того, что при вызове метода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2400" dirty="0"/>
              <a:t>, считывается весь файл. И после того, как файл был считан, курсор остается в конце файла. Управлять положением курсора можно с помощью метода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seek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/>
              <a:t>Пример использования метода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2400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780D4B-586F-4884-9236-C8E06D22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176588"/>
            <a:ext cx="7521222" cy="19526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B8F588-582E-4D72-A9EA-8F5728FF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4" y="5234844"/>
            <a:ext cx="4162425" cy="1619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8F9089-EF89-4968-89D0-911A5737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5234844"/>
            <a:ext cx="2800350" cy="10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9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F7B8F-FA7A-43FE-A5F1-5455C6EA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readline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6B913-4D4B-42BC-A3FA-1F33114B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1019175"/>
          </a:xfrm>
        </p:spPr>
        <p:txBody>
          <a:bodyPr/>
          <a:lstStyle/>
          <a:p>
            <a:r>
              <a:rPr lang="ru-RU" dirty="0"/>
              <a:t>Построчно файл можно считать с помощью метода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readline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C533AE-CAF8-4F89-A6DE-CAE33F91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16" y="2314575"/>
            <a:ext cx="5802167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2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B7FFF-5C51-4061-BDA7-0C877DB0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файла в цикле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E94BDD-8202-4E4F-AC60-E442D696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37" y="1171575"/>
            <a:ext cx="5203326" cy="50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FE513-5222-4CBA-94E2-C125FAD6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readlines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8918B-3D43-4AC6-AECA-38BFC787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один полезный метод -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readlines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/>
              <a:t>. Он считывает строки файла в список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89BCB-254D-40C4-8106-AB803D4D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"/>
          <a:stretch/>
        </p:blipFill>
        <p:spPr>
          <a:xfrm>
            <a:off x="161925" y="2235102"/>
            <a:ext cx="8686800" cy="16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582</Words>
  <Application>Microsoft Office PowerPoint</Application>
  <PresentationFormat>Экран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Виды работ с файлами</vt:lpstr>
      <vt:lpstr>Открытие файлов</vt:lpstr>
      <vt:lpstr>Режимы открытия файлов</vt:lpstr>
      <vt:lpstr>Чтение файлов</vt:lpstr>
      <vt:lpstr>read()</vt:lpstr>
      <vt:lpstr>readline()</vt:lpstr>
      <vt:lpstr>Просмотр файла в цикле for</vt:lpstr>
      <vt:lpstr>readlines()</vt:lpstr>
      <vt:lpstr>read() и split()</vt:lpstr>
      <vt:lpstr>Запись файлов</vt:lpstr>
      <vt:lpstr>write()</vt:lpstr>
      <vt:lpstr>writelines()</vt:lpstr>
      <vt:lpstr>close()</vt:lpstr>
      <vt:lpstr>Конструкция with</vt:lpstr>
      <vt:lpstr>with() и rstrip()</vt:lpstr>
      <vt:lpstr>Открытие двух файлов</vt:lpstr>
      <vt:lpstr>Конструкция with</vt:lpstr>
      <vt:lpstr>Открытие двух файлов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122</cp:revision>
  <dcterms:created xsi:type="dcterms:W3CDTF">2020-08-31T19:09:45Z</dcterms:created>
  <dcterms:modified xsi:type="dcterms:W3CDTF">2020-12-24T21:18:38Z</dcterms:modified>
</cp:coreProperties>
</file>