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2" r:id="rId3"/>
    <p:sldId id="313" r:id="rId4"/>
    <p:sldId id="314" r:id="rId5"/>
    <p:sldId id="317" r:id="rId6"/>
    <p:sldId id="315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35" r:id="rId17"/>
    <p:sldId id="327" r:id="rId18"/>
    <p:sldId id="328" r:id="rId19"/>
    <p:sldId id="329" r:id="rId20"/>
    <p:sldId id="330" r:id="rId21"/>
    <p:sldId id="331" r:id="rId22"/>
    <p:sldId id="333" r:id="rId23"/>
    <p:sldId id="332" r:id="rId24"/>
    <p:sldId id="334" r:id="rId25"/>
    <p:sldId id="31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9" autoAdjust="0"/>
    <p:restoredTop sz="94660"/>
  </p:normalViewPr>
  <p:slideViewPr>
    <p:cSldViewPr snapToGrid="0">
      <p:cViewPr varScale="1">
        <p:scale>
          <a:sx n="63" d="100"/>
          <a:sy n="63" d="100"/>
        </p:scale>
        <p:origin x="13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12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98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20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10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76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36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9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87399"/>
          </a:xfrm>
        </p:spPr>
        <p:txBody>
          <a:bodyPr>
            <a:normAutofit/>
          </a:bodyPr>
          <a:lstStyle>
            <a:lvl1pPr>
              <a:defRPr sz="4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38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30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49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68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1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85875"/>
            <a:ext cx="7886700" cy="489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9B6A0-3C11-4F3B-B864-8CB4806FC4AF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40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kern="1200" dirty="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JSON" TargetMode="External"/><Relationship Id="rId2" Type="http://schemas.openxmlformats.org/officeDocument/2006/relationships/hyperlink" Target="https://ru.wikipedia.org/wiki/CS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.ini" TargetMode="External"/><Relationship Id="rId5" Type="http://schemas.openxmlformats.org/officeDocument/2006/relationships/hyperlink" Target="https://ru.wikipedia.org/wiki/YAML" TargetMode="External"/><Relationship Id="rId4" Type="http://schemas.openxmlformats.org/officeDocument/2006/relationships/hyperlink" Target="https://ru.wikipedia.org/wiki/X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2E80E-75B3-497F-AEC9-75F9B90D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249" y="157750"/>
            <a:ext cx="7196035" cy="1597290"/>
          </a:xfrm>
        </p:spPr>
        <p:txBody>
          <a:bodyPr>
            <a:noAutofit/>
          </a:bodyPr>
          <a:lstStyle/>
          <a:p>
            <a:pPr defTabSz="914414"/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КАЛУЖСКИЙ ФИЛИАЛ </a:t>
            </a:r>
            <a:br>
              <a:rPr lang="ru-RU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ФЕДЕРАЛЬНОГО ГОСУДАРСТВЕННОГО БЮДЖЕТНОГО </a:t>
            </a:r>
            <a:br>
              <a:rPr lang="ru-RU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ОБРАЗОВАТЕЛЬНОГО УЧРЕЖДЕНИЯ  ВЫСШЕГО ОБРАЗОВАНИЯ </a:t>
            </a:r>
            <a:br>
              <a:rPr lang="ru-RU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«МОСКОВСКИЙ ГОСУДАРСТВЕННЫЙ ТЕХНИЧЕСКИЙ УНИВЕРСИТЕТ ИМЕНИ Н.Э. БАУМАНА</a:t>
            </a:r>
            <a:br>
              <a:rPr lang="en-US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(национальный исследовательский университет)»</a:t>
            </a:r>
            <a:endParaRPr lang="ru-RU" sz="1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32EF29-870A-4195-BE64-E03AEA9F3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906809"/>
            <a:ext cx="6858000" cy="3424119"/>
          </a:xfrm>
        </p:spPr>
        <p:txBody>
          <a:bodyPr anchor="ctr"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Высокоуровневое программирование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«Работа с текстовыми файлами в формате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csv, json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2AD959-30D7-446C-A84B-02B7312F9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285" y="157750"/>
            <a:ext cx="1371719" cy="1597290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747E55E-69D2-47AC-9A96-E59A9DA17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01" y="1983489"/>
            <a:ext cx="8417903" cy="92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defTabSz="914414"/>
            <a:r>
              <a:rPr lang="ru-RU" b="1" dirty="0">
                <a:latin typeface="Times New Roman" pitchFamily="18" charset="0"/>
              </a:rPr>
              <a:t>Факультет</a:t>
            </a:r>
            <a:r>
              <a:rPr lang="en-US" b="1" dirty="0">
                <a:latin typeface="Times New Roman" pitchFamily="18" charset="0"/>
              </a:rPr>
              <a:t>	</a:t>
            </a:r>
            <a:r>
              <a:rPr lang="ru-RU" dirty="0">
                <a:latin typeface="Times New Roman" pitchFamily="18" charset="0"/>
              </a:rPr>
              <a:t>«Информатика и управление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</a:rPr>
              <a:t>»</a:t>
            </a:r>
            <a:endParaRPr lang="ru-RU" dirty="0">
              <a:latin typeface="Times New Roman" pitchFamily="18" charset="0"/>
            </a:endParaRPr>
          </a:p>
          <a:p>
            <a:pPr defTabSz="914414"/>
            <a:endParaRPr lang="ru-RU" dirty="0">
              <a:latin typeface="Times New Roman" pitchFamily="18" charset="0"/>
            </a:endParaRPr>
          </a:p>
          <a:p>
            <a:pPr defTabSz="914414"/>
            <a:r>
              <a:rPr lang="ru-RU" b="1" dirty="0">
                <a:solidFill>
                  <a:srgbClr val="000000"/>
                </a:solidFill>
                <a:latin typeface="Times New Roman" pitchFamily="18" charset="0"/>
              </a:rPr>
              <a:t>Кафедра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</a:rPr>
              <a:t>«Программное обеспечение ЭВМ, информационные технологии»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35F5C02-C727-4CB4-90AB-CCC6BC98C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0791" y="6330928"/>
            <a:ext cx="1642417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 anchor="ctr">
            <a:spAutoFit/>
          </a:bodyPr>
          <a:lstStyle/>
          <a:p>
            <a:pPr algn="ctr" defTabSz="914414"/>
            <a:r>
              <a:rPr lang="ru-RU" dirty="0">
                <a:latin typeface="Times New Roman" pitchFamily="18" charset="0"/>
              </a:rPr>
              <a:t>Калуга</a:t>
            </a:r>
            <a:r>
              <a:rPr lang="en-US" dirty="0">
                <a:latin typeface="Times New Roman" pitchFamily="18" charset="0"/>
              </a:rPr>
              <a:t> - 2020</a:t>
            </a:r>
            <a:r>
              <a:rPr lang="ru-RU" dirty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8168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EFD66-6D9E-4ABB-9D0B-6163F024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</a:t>
            </a:r>
            <a:r>
              <a:rPr lang="ru-RU" dirty="0"/>
              <a:t> – объекты и функции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483E49-A25B-4A2C-BA12-759EB4C4E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1209"/>
            <a:ext cx="9144000" cy="375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42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7E3CBF-54F8-4C69-8C88-B2452156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</a:t>
            </a:r>
            <a:r>
              <a:rPr lang="ru-RU" dirty="0"/>
              <a:t> – объекты и функции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DB330F-1F9E-48AB-9CB3-D2FA4A838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6325"/>
            <a:ext cx="9144000" cy="301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25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DB07C9-1195-4676-ABC3-27D909E50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65126"/>
            <a:ext cx="7886700" cy="711199"/>
          </a:xfrm>
        </p:spPr>
        <p:txBody>
          <a:bodyPr/>
          <a:lstStyle/>
          <a:p>
            <a:r>
              <a:rPr lang="en-US" dirty="0"/>
              <a:t>CSV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8C134B-1D4D-455E-930C-E5322708A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814" y="279400"/>
            <a:ext cx="7886701" cy="649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06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A26009-F007-4C73-9251-92EB3890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– </a:t>
            </a:r>
            <a:r>
              <a:rPr lang="ru-RU" dirty="0"/>
              <a:t>запись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270B65-C5A2-4B8B-B9E5-39235A8A7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6325"/>
            <a:ext cx="9144000" cy="308973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266266-1653-46D1-8E93-8A8D4D035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041" y="3226329"/>
            <a:ext cx="37528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62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10FF8-8A9B-4052-9F58-7CA308435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– </a:t>
            </a:r>
            <a:r>
              <a:rPr lang="ru-RU" dirty="0"/>
              <a:t>чтение из файла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759DDA-1F02-412D-BFF8-D5F1EA8DF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1249892"/>
            <a:ext cx="88487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20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75C6AC-598D-45AC-A388-69455DED0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– </a:t>
            </a:r>
            <a:r>
              <a:rPr lang="ru-RU" dirty="0"/>
              <a:t>метод </a:t>
            </a:r>
            <a:r>
              <a:rPr lang="en-US" dirty="0" err="1"/>
              <a:t>DictWriter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F49205-7937-46EC-AC8F-727026981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6384"/>
            <a:ext cx="9144000" cy="309049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BD083D-4055-4D3C-ABE6-2C435B6AC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540" y="4157027"/>
            <a:ext cx="43434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04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2C7A4-8F63-4203-BEC3-68AF270D3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– </a:t>
            </a:r>
            <a:r>
              <a:rPr lang="ru-RU" dirty="0"/>
              <a:t>чтение </a:t>
            </a:r>
            <a:r>
              <a:rPr lang="en-US" dirty="0" err="1"/>
              <a:t>DictReader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9A8BF0-2A25-4199-BA20-D80DD851F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86840"/>
            <a:ext cx="88392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2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2F95C-EABA-4599-B409-1C661EB9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786B00-475C-4C9D-982A-0DA10BA53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(</a:t>
            </a:r>
            <a:r>
              <a:rPr lang="ru-RU" dirty="0"/>
              <a:t>англ. </a:t>
            </a:r>
            <a:r>
              <a:rPr lang="en-US" dirty="0"/>
              <a:t>JavaScript Object Notation, 1999 </a:t>
            </a:r>
            <a:r>
              <a:rPr lang="ru-RU" dirty="0"/>
              <a:t>г.) - текстовый формат обмена данными, основанный на </a:t>
            </a:r>
            <a:r>
              <a:rPr lang="en-US" dirty="0"/>
              <a:t>JavaScript. </a:t>
            </a:r>
            <a:r>
              <a:rPr lang="ru-RU" dirty="0"/>
              <a:t>Одно из преимуществ - </a:t>
            </a:r>
            <a:r>
              <a:rPr lang="en-US" dirty="0"/>
              <a:t>JSON </a:t>
            </a:r>
            <a:r>
              <a:rPr lang="ru-RU" dirty="0"/>
              <a:t>легко читается людьми (англ. </a:t>
            </a:r>
            <a:r>
              <a:rPr lang="en-US" dirty="0"/>
              <a:t>human-readable)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08E644-E0F1-46B9-A3A9-2C969F763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137" y="2897717"/>
            <a:ext cx="49625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40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40129B-CEEC-4B3D-BB9C-78A9D2CED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813F58-0D25-45DD-9398-2AC07AE7F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6549"/>
            <a:ext cx="7886700" cy="517041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JSON-текст представляет собой одну из двух структур:</a:t>
            </a:r>
          </a:p>
          <a:p>
            <a:pPr>
              <a:spcBef>
                <a:spcPts val="0"/>
              </a:spcBef>
            </a:pPr>
            <a:endParaRPr lang="ru-RU" sz="2000" dirty="0"/>
          </a:p>
          <a:p>
            <a:pPr>
              <a:spcBef>
                <a:spcPts val="0"/>
              </a:spcBef>
            </a:pPr>
            <a:r>
              <a:rPr lang="ru-RU" sz="2000" dirty="0"/>
              <a:t>набор пар ключ: значение (словарь в терминологии </a:t>
            </a:r>
            <a:r>
              <a:rPr lang="ru-RU" sz="2000" dirty="0" err="1"/>
              <a:t>Python</a:t>
            </a:r>
            <a:r>
              <a:rPr lang="ru-RU" sz="2000" dirty="0"/>
              <a:t>), где ключ - строка, значение - любой тип;</a:t>
            </a:r>
          </a:p>
          <a:p>
            <a:pPr>
              <a:spcBef>
                <a:spcPts val="0"/>
              </a:spcBef>
            </a:pPr>
            <a:endParaRPr lang="ru-RU" sz="2000" dirty="0"/>
          </a:p>
          <a:p>
            <a:pPr>
              <a:spcBef>
                <a:spcPts val="0"/>
              </a:spcBef>
            </a:pPr>
            <a:r>
              <a:rPr lang="ru-RU" sz="2000" dirty="0"/>
              <a:t>упорядоченный набор значений (список в терминологии </a:t>
            </a:r>
            <a:r>
              <a:rPr lang="ru-RU" sz="2000" dirty="0" err="1"/>
              <a:t>Python</a:t>
            </a:r>
            <a:r>
              <a:rPr lang="ru-RU" sz="2000" dirty="0"/>
              <a:t>).</a:t>
            </a:r>
          </a:p>
          <a:p>
            <a:pPr>
              <a:spcBef>
                <a:spcPts val="0"/>
              </a:spcBef>
            </a:pPr>
            <a:endParaRPr lang="ru-RU" sz="20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Значением может являться:</a:t>
            </a:r>
          </a:p>
          <a:p>
            <a:pPr>
              <a:spcBef>
                <a:spcPts val="0"/>
              </a:spcBef>
            </a:pPr>
            <a:endParaRPr lang="ru-RU" sz="2000" dirty="0"/>
          </a:p>
          <a:p>
            <a:pPr>
              <a:spcBef>
                <a:spcPts val="0"/>
              </a:spcBef>
            </a:pPr>
            <a:r>
              <a:rPr lang="ru-RU" sz="2000" dirty="0"/>
              <a:t>строка (в кавычках);</a:t>
            </a:r>
          </a:p>
          <a:p>
            <a:pPr>
              <a:spcBef>
                <a:spcPts val="0"/>
              </a:spcBef>
            </a:pPr>
            <a:endParaRPr lang="ru-RU" sz="2000" dirty="0"/>
          </a:p>
          <a:p>
            <a:pPr>
              <a:spcBef>
                <a:spcPts val="0"/>
              </a:spcBef>
            </a:pPr>
            <a:r>
              <a:rPr lang="ru-RU" sz="2000" dirty="0"/>
              <a:t>число;</a:t>
            </a:r>
          </a:p>
          <a:p>
            <a:pPr>
              <a:spcBef>
                <a:spcPts val="0"/>
              </a:spcBef>
            </a:pPr>
            <a:endParaRPr lang="ru-RU" sz="2000" dirty="0"/>
          </a:p>
          <a:p>
            <a:pPr>
              <a:spcBef>
                <a:spcPts val="0"/>
              </a:spcBef>
            </a:pPr>
            <a:r>
              <a:rPr lang="ru-RU" sz="2000" dirty="0"/>
              <a:t>логическое значение (</a:t>
            </a:r>
            <a:r>
              <a:rPr lang="ru-RU" sz="2000" dirty="0" err="1"/>
              <a:t>true</a:t>
            </a:r>
            <a:r>
              <a:rPr lang="ru-RU" sz="2000" dirty="0"/>
              <a:t>/</a:t>
            </a:r>
            <a:r>
              <a:rPr lang="ru-RU" sz="2000" dirty="0" err="1"/>
              <a:t>false</a:t>
            </a:r>
            <a:r>
              <a:rPr lang="ru-RU" sz="2000" dirty="0"/>
              <a:t>);</a:t>
            </a:r>
          </a:p>
          <a:p>
            <a:pPr>
              <a:spcBef>
                <a:spcPts val="0"/>
              </a:spcBef>
            </a:pPr>
            <a:endParaRPr lang="ru-RU" sz="2000" dirty="0"/>
          </a:p>
          <a:p>
            <a:pPr>
              <a:spcBef>
                <a:spcPts val="0"/>
              </a:spcBef>
            </a:pPr>
            <a:r>
              <a:rPr lang="ru-RU" sz="2000" dirty="0" err="1"/>
              <a:t>null</a:t>
            </a:r>
            <a:r>
              <a:rPr lang="ru-RU" sz="2000" dirty="0"/>
              <a:t>;</a:t>
            </a:r>
          </a:p>
          <a:p>
            <a:pPr>
              <a:spcBef>
                <a:spcPts val="0"/>
              </a:spcBef>
            </a:pPr>
            <a:endParaRPr lang="ru-RU" sz="2000" dirty="0"/>
          </a:p>
          <a:p>
            <a:pPr>
              <a:spcBef>
                <a:spcPts val="0"/>
              </a:spcBef>
            </a:pPr>
            <a:r>
              <a:rPr lang="ru-RU" sz="2000" dirty="0"/>
              <a:t>одна из структур.</a:t>
            </a:r>
          </a:p>
        </p:txBody>
      </p:sp>
    </p:spTree>
    <p:extLst>
      <p:ext uri="{BB962C8B-B14F-4D97-AF65-F5344CB8AC3E}">
        <p14:creationId xmlns:p14="http://schemas.microsoft.com/office/powerpoint/2010/main" val="493635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A1E02-6F4C-445C-9161-5383F8CA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2C7B26-B4F5-49CD-971B-1D8FA56E3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Одним из преимуществ JSON является близкое соответствие </a:t>
            </a:r>
            <a:r>
              <a:rPr lang="ru-RU" dirty="0" err="1"/>
              <a:t>Python</a:t>
            </a:r>
            <a:r>
              <a:rPr lang="ru-RU" dirty="0"/>
              <a:t> по типам данных. Работа с JSON-форматом поддерживается стандартным пакетом </a:t>
            </a:r>
            <a:r>
              <a:rPr lang="ru-RU" b="1" u="sng" dirty="0" err="1"/>
              <a:t>json</a:t>
            </a:r>
            <a:r>
              <a:rPr lang="ru-RU" dirty="0"/>
              <a:t>, предоставляющем следующие основные функции: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10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2A5211-A5D1-4E6E-964F-438C9A7A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Конструкция </a:t>
            </a:r>
            <a:r>
              <a:rPr lang="en-US" dirty="0"/>
              <a:t>with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F57E15-9407-4A70-A12B-4A4A0D16D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Конструкция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ru-RU" dirty="0"/>
              <a:t> называется </a:t>
            </a:r>
            <a:r>
              <a:rPr lang="ru-RU" b="1" i="1" dirty="0">
                <a:solidFill>
                  <a:schemeClr val="accent1">
                    <a:lumMod val="75000"/>
                  </a:schemeClr>
                </a:solidFill>
              </a:rPr>
              <a:t>менеджер контекста</a:t>
            </a:r>
            <a:r>
              <a:rPr lang="en-US" dirty="0"/>
              <a:t>.</a:t>
            </a:r>
          </a:p>
          <a:p>
            <a:r>
              <a:rPr lang="ru-RU" dirty="0"/>
              <a:t>Конструкция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ru-RU" dirty="0"/>
              <a:t> гарантирует закрытие </a:t>
            </a:r>
            <a:r>
              <a:rPr lang="ru-RU"/>
              <a:t>файла автоматически.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AFD1A7-7849-4568-AAE3-FBAA46D75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2749549"/>
            <a:ext cx="47910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4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5CAA1-6D25-4811-9249-61FDC790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  <a:r>
              <a:rPr lang="ru-RU" dirty="0"/>
              <a:t> – функция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77E2B5-8E83-409F-B0CF-669ED4EC2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6325"/>
            <a:ext cx="9144000" cy="386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8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F0B5E-8687-496D-91A3-70D93AE2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  <a:r>
              <a:rPr lang="ru-RU" dirty="0"/>
              <a:t> – функции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1ACACD-A8F2-40DE-9EF0-E643D834C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6325"/>
            <a:ext cx="9144000" cy="283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09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B4FDAE-D049-4CC9-A77E-A64CB701A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  <a:r>
              <a:rPr lang="ru-RU" dirty="0"/>
              <a:t> – запись в файл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DD1535-B277-4738-BA95-F150EC304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166812"/>
            <a:ext cx="74104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43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4F259-01C7-4CAE-B10F-42DC0EB2D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  <a:r>
              <a:rPr lang="ru-RU" dirty="0"/>
              <a:t> – пример файла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F3DB2F-4F0A-4428-93EA-C9B9C3217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162" y="1432242"/>
            <a:ext cx="62388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00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4E15C-75BE-467F-94A0-F086E362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</a:t>
            </a:r>
            <a:r>
              <a:rPr lang="ru-RU" dirty="0"/>
              <a:t>– чтение из файла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E17D3B-93C1-4EFB-B9AD-C95C7FED1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477010"/>
            <a:ext cx="85820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35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5FFE5-DE2D-4D1A-A086-95F91ACB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Задачи для самостоятельного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0E6DE7-59E0-453F-9709-9499047AE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>
              <a:buFont typeface="+mj-lt"/>
              <a:buAutoNum type="arabicPeriod"/>
            </a:pPr>
            <a:r>
              <a:rPr lang="ru-RU" dirty="0"/>
              <a:t>С клавиатуры в одной строке вводится произвольное количество вещественных чисел. Запишите их в файл, расположив каждое число на отдельной строке.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355600" indent="-355600">
              <a:buFont typeface="+mj-lt"/>
              <a:buAutoNum type="arabicPeriod"/>
            </a:pPr>
            <a:r>
              <a:rPr lang="ru-RU" dirty="0"/>
              <a:t>Дан файл, полученный на выходе задачи №1:</a:t>
            </a:r>
          </a:p>
          <a:p>
            <a:pPr marL="630238" lvl="1" indent="-274638"/>
            <a:r>
              <a:rPr lang="ru-RU" dirty="0"/>
              <a:t>загрузите список чисел;</a:t>
            </a:r>
          </a:p>
          <a:p>
            <a:pPr marL="630238" lvl="1" indent="-274638"/>
            <a:r>
              <a:rPr lang="ru-RU" dirty="0"/>
              <a:t>вычислите их сумму и максимум и допишите их в файл.</a:t>
            </a:r>
          </a:p>
          <a:p>
            <a:pPr marL="355600" lvl="1" indent="0">
              <a:buNone/>
            </a:pPr>
            <a:r>
              <a:rPr lang="ru-RU" dirty="0"/>
              <a:t>Выполнив программу несколько раз, убедитесь, что новые значения учитываются при подсчете.</a:t>
            </a:r>
          </a:p>
        </p:txBody>
      </p:sp>
    </p:spTree>
    <p:extLst>
      <p:ext uri="{BB962C8B-B14F-4D97-AF65-F5344CB8AC3E}">
        <p14:creationId xmlns:p14="http://schemas.microsoft.com/office/powerpoint/2010/main" val="100144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7399E-46CE-4959-A4C6-07A83A14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with()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 err="1"/>
              <a:t>rstrip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762FA1C-B667-4CC5-B9CA-911706561465}"/>
              </a:ext>
            </a:extLst>
          </p:cNvPr>
          <p:cNvSpPr txBox="1">
            <a:spLocks/>
          </p:cNvSpPr>
          <p:nvPr/>
        </p:nvSpPr>
        <p:spPr>
          <a:xfrm>
            <a:off x="628650" y="346076"/>
            <a:ext cx="7886700" cy="711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/>
              <a:t>with() </a:t>
            </a:r>
            <a:r>
              <a:rPr lang="ru-RU"/>
              <a:t>и </a:t>
            </a:r>
            <a:r>
              <a:rPr lang="en-US"/>
              <a:t>rstrip()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6563E4-CC6D-4444-82CB-60FC3867A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05" y="1195387"/>
            <a:ext cx="8657389" cy="431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4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E85E8-3EC0-489A-9431-8BE1C9F23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Открытие двух файлов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CFDD2F-9B64-41EB-90AB-87AF8B792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5875"/>
            <a:ext cx="7886700" cy="914400"/>
          </a:xfrm>
        </p:spPr>
        <p:txBody>
          <a:bodyPr/>
          <a:lstStyle/>
          <a:p>
            <a:r>
              <a:rPr lang="ru-RU" dirty="0"/>
              <a:t>В блоке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ru-RU" dirty="0"/>
              <a:t> можно открывать два файла таким образом: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68BCE2-E371-4F6A-943F-F5102B444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2409824"/>
            <a:ext cx="8876651" cy="13239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DEF67A-B4C1-4C32-93F2-793702A81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5" y="4133850"/>
            <a:ext cx="5724525" cy="19240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E9C203B-2608-4918-A60D-E1FC6E801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125" y="3981450"/>
            <a:ext cx="57245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5FEFF2-0752-4A50-A4A9-B719B136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DF5E46-F983-40BA-BF66-6CDED42F5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" y="964671"/>
            <a:ext cx="6505575" cy="265747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688C36-FF2C-4EA0-B1F4-09EB90BE3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013" y="2545291"/>
            <a:ext cx="4371975" cy="23907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E7E931B-B6A5-4112-80F3-2F1AA2A9D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11" y="3740678"/>
            <a:ext cx="4150255" cy="219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1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6C1C7A-9550-4EF6-ABA9-F5EDD19F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Иные форматы файлов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C309E6-1E79-46BE-832F-80C8E8BCB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6325"/>
            <a:ext cx="7886700" cy="5100638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b="0" i="0" dirty="0">
                <a:solidFill>
                  <a:srgbClr val="404040"/>
                </a:solidFill>
                <a:effectLst/>
              </a:rPr>
              <a:t>Большое количество данных в совокупности с их разнородностью привело к появлению специальных форматов файлов, позволяющих хранить различные объемы связанной информации и не привязанных к конкретному языку программирования.</a:t>
            </a:r>
          </a:p>
          <a:p>
            <a:pPr marL="0" indent="0" algn="just">
              <a:buNone/>
            </a:pPr>
            <a:r>
              <a:rPr lang="ru-RU" b="0" i="0" dirty="0">
                <a:solidFill>
                  <a:srgbClr val="404040"/>
                </a:solidFill>
                <a:effectLst/>
              </a:rPr>
              <a:t>Среди них одними из наиболее популярных являются:</a:t>
            </a:r>
            <a:endParaRPr lang="en-US" b="0" i="0" dirty="0">
              <a:solidFill>
                <a:srgbClr val="404040"/>
              </a:solidFill>
              <a:effectLst/>
            </a:endParaRPr>
          </a:p>
          <a:p>
            <a:pPr marL="0" indent="0" algn="just">
              <a:buNone/>
            </a:pPr>
            <a:endParaRPr lang="ru-RU" b="0" i="0" dirty="0">
              <a:solidFill>
                <a:srgbClr val="404040"/>
              </a:solidFill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1B7A41"/>
                </a:solidFill>
                <a:effectLst/>
                <a:hlinkClick r:id="rId2"/>
              </a:rPr>
              <a:t>CSV</a:t>
            </a:r>
            <a:r>
              <a:rPr lang="ru-RU" b="0" i="0" dirty="0">
                <a:solidFill>
                  <a:srgbClr val="404040"/>
                </a:solidFill>
                <a:effectLst/>
              </a:rPr>
              <a:t> (</a:t>
            </a:r>
            <a:r>
              <a:rPr lang="ru-RU" b="0" i="1" dirty="0">
                <a:solidFill>
                  <a:srgbClr val="404040"/>
                </a:solidFill>
                <a:effectLst/>
              </a:rPr>
              <a:t>англ.</a:t>
            </a:r>
            <a:r>
              <a:rPr lang="ru-RU" b="0" i="0" dirty="0">
                <a:solidFill>
                  <a:srgbClr val="404040"/>
                </a:solidFill>
                <a:effectLst/>
              </a:rPr>
              <a:t> </a:t>
            </a:r>
            <a:r>
              <a:rPr lang="ru-RU" b="1" i="0" dirty="0" err="1">
                <a:solidFill>
                  <a:srgbClr val="404040"/>
                </a:solidFill>
                <a:effectLst/>
              </a:rPr>
              <a:t>C</a:t>
            </a:r>
            <a:r>
              <a:rPr lang="ru-RU" b="0" i="0" dirty="0" err="1">
                <a:solidFill>
                  <a:srgbClr val="404040"/>
                </a:solidFill>
                <a:effectLst/>
              </a:rPr>
              <a:t>omma-</a:t>
            </a:r>
            <a:r>
              <a:rPr lang="ru-RU" b="1" i="0" dirty="0" err="1">
                <a:solidFill>
                  <a:srgbClr val="404040"/>
                </a:solidFill>
                <a:effectLst/>
              </a:rPr>
              <a:t>S</a:t>
            </a:r>
            <a:r>
              <a:rPr lang="ru-RU" b="0" i="0" dirty="0" err="1">
                <a:solidFill>
                  <a:srgbClr val="404040"/>
                </a:solidFill>
                <a:effectLst/>
              </a:rPr>
              <a:t>eparated</a:t>
            </a:r>
            <a:r>
              <a:rPr lang="ru-RU" b="0" i="0" dirty="0">
                <a:solidFill>
                  <a:srgbClr val="404040"/>
                </a:solidFill>
                <a:effectLst/>
              </a:rPr>
              <a:t> </a:t>
            </a:r>
            <a:r>
              <a:rPr lang="ru-RU" b="1" i="0" dirty="0" err="1">
                <a:solidFill>
                  <a:srgbClr val="404040"/>
                </a:solidFill>
                <a:effectLst/>
              </a:rPr>
              <a:t>V</a:t>
            </a:r>
            <a:r>
              <a:rPr lang="ru-RU" b="0" i="0" dirty="0" err="1">
                <a:solidFill>
                  <a:srgbClr val="404040"/>
                </a:solidFill>
                <a:effectLst/>
              </a:rPr>
              <a:t>alues</a:t>
            </a:r>
            <a:r>
              <a:rPr lang="ru-RU" b="0" i="0" dirty="0">
                <a:solidFill>
                  <a:srgbClr val="404040"/>
                </a:solidFill>
                <a:effectLst/>
              </a:rPr>
              <a:t> - значения, разделенные запятыми);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1B7A41"/>
                </a:solidFill>
                <a:effectLst/>
                <a:hlinkClick r:id="rId3"/>
              </a:rPr>
              <a:t>JSON</a:t>
            </a:r>
            <a:r>
              <a:rPr lang="ru-RU" b="0" i="0" dirty="0">
                <a:solidFill>
                  <a:srgbClr val="404040"/>
                </a:solidFill>
                <a:effectLst/>
              </a:rPr>
              <a:t> (</a:t>
            </a:r>
            <a:r>
              <a:rPr lang="ru-RU" b="0" i="1" dirty="0">
                <a:solidFill>
                  <a:srgbClr val="404040"/>
                </a:solidFill>
                <a:effectLst/>
              </a:rPr>
              <a:t>англ.</a:t>
            </a:r>
            <a:r>
              <a:rPr lang="ru-RU" b="0" i="0" dirty="0">
                <a:solidFill>
                  <a:srgbClr val="404040"/>
                </a:solidFill>
                <a:effectLst/>
              </a:rPr>
              <a:t> </a:t>
            </a:r>
            <a:r>
              <a:rPr lang="ru-RU" b="1" i="0" dirty="0" err="1">
                <a:solidFill>
                  <a:srgbClr val="404040"/>
                </a:solidFill>
                <a:effectLst/>
              </a:rPr>
              <a:t>J</a:t>
            </a:r>
            <a:r>
              <a:rPr lang="ru-RU" b="0" i="0" dirty="0" err="1">
                <a:solidFill>
                  <a:srgbClr val="404040"/>
                </a:solidFill>
                <a:effectLst/>
              </a:rPr>
              <a:t>ava</a:t>
            </a:r>
            <a:r>
              <a:rPr lang="ru-RU" b="1" i="0" dirty="0" err="1">
                <a:solidFill>
                  <a:srgbClr val="404040"/>
                </a:solidFill>
                <a:effectLst/>
              </a:rPr>
              <a:t>S</a:t>
            </a:r>
            <a:r>
              <a:rPr lang="ru-RU" b="0" i="0" dirty="0" err="1">
                <a:solidFill>
                  <a:srgbClr val="404040"/>
                </a:solidFill>
                <a:effectLst/>
              </a:rPr>
              <a:t>cript</a:t>
            </a:r>
            <a:r>
              <a:rPr lang="ru-RU" b="0" i="0" dirty="0">
                <a:solidFill>
                  <a:srgbClr val="404040"/>
                </a:solidFill>
                <a:effectLst/>
              </a:rPr>
              <a:t> </a:t>
            </a:r>
            <a:r>
              <a:rPr lang="ru-RU" b="1" i="0" dirty="0" err="1">
                <a:solidFill>
                  <a:srgbClr val="404040"/>
                </a:solidFill>
                <a:effectLst/>
              </a:rPr>
              <a:t>O</a:t>
            </a:r>
            <a:r>
              <a:rPr lang="ru-RU" b="0" i="0" dirty="0" err="1">
                <a:solidFill>
                  <a:srgbClr val="404040"/>
                </a:solidFill>
                <a:effectLst/>
              </a:rPr>
              <a:t>bject</a:t>
            </a:r>
            <a:r>
              <a:rPr lang="ru-RU" b="0" i="0" dirty="0">
                <a:solidFill>
                  <a:srgbClr val="404040"/>
                </a:solidFill>
                <a:effectLst/>
              </a:rPr>
              <a:t> </a:t>
            </a:r>
            <a:r>
              <a:rPr lang="ru-RU" b="1" i="0" dirty="0" err="1">
                <a:solidFill>
                  <a:srgbClr val="404040"/>
                </a:solidFill>
                <a:effectLst/>
              </a:rPr>
              <a:t>N</a:t>
            </a:r>
            <a:r>
              <a:rPr lang="ru-RU" b="0" i="0" dirty="0" err="1">
                <a:solidFill>
                  <a:srgbClr val="404040"/>
                </a:solidFill>
                <a:effectLst/>
              </a:rPr>
              <a:t>otation</a:t>
            </a:r>
            <a:r>
              <a:rPr lang="ru-RU" b="0" i="0" dirty="0">
                <a:solidFill>
                  <a:srgbClr val="404040"/>
                </a:solidFill>
                <a:effectLst/>
              </a:rPr>
              <a:t>) - текстовый формат обмена данными, основанный на </a:t>
            </a:r>
            <a:r>
              <a:rPr lang="ru-RU" b="0" i="0" dirty="0" err="1">
                <a:solidFill>
                  <a:srgbClr val="404040"/>
                </a:solidFill>
                <a:effectLst/>
              </a:rPr>
              <a:t>JavaScript</a:t>
            </a:r>
            <a:r>
              <a:rPr lang="ru-RU" b="0" i="0" dirty="0">
                <a:solidFill>
                  <a:srgbClr val="404040"/>
                </a:solidFill>
                <a:effectLst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1B7A41"/>
                </a:solidFill>
                <a:effectLst/>
                <a:hlinkClick r:id="rId4"/>
              </a:rPr>
              <a:t>XML</a:t>
            </a:r>
            <a:r>
              <a:rPr lang="ru-RU" b="0" i="0" dirty="0">
                <a:solidFill>
                  <a:srgbClr val="404040"/>
                </a:solidFill>
                <a:effectLst/>
              </a:rPr>
              <a:t> (</a:t>
            </a:r>
            <a:r>
              <a:rPr lang="ru-RU" b="0" i="1" dirty="0">
                <a:solidFill>
                  <a:srgbClr val="404040"/>
                </a:solidFill>
                <a:effectLst/>
              </a:rPr>
              <a:t>англ.</a:t>
            </a:r>
            <a:r>
              <a:rPr lang="ru-RU" b="0" i="0" dirty="0">
                <a:solidFill>
                  <a:srgbClr val="404040"/>
                </a:solidFill>
                <a:effectLst/>
              </a:rPr>
              <a:t> </a:t>
            </a:r>
            <a:r>
              <a:rPr lang="ru-RU" b="0" i="0" dirty="0" err="1">
                <a:solidFill>
                  <a:srgbClr val="404040"/>
                </a:solidFill>
                <a:effectLst/>
              </a:rPr>
              <a:t>e</a:t>
            </a:r>
            <a:r>
              <a:rPr lang="ru-RU" b="1" i="0" dirty="0" err="1">
                <a:solidFill>
                  <a:srgbClr val="404040"/>
                </a:solidFill>
                <a:effectLst/>
              </a:rPr>
              <a:t>X</a:t>
            </a:r>
            <a:r>
              <a:rPr lang="ru-RU" b="0" i="0" dirty="0" err="1">
                <a:solidFill>
                  <a:srgbClr val="404040"/>
                </a:solidFill>
                <a:effectLst/>
              </a:rPr>
              <a:t>tensible</a:t>
            </a:r>
            <a:r>
              <a:rPr lang="ru-RU" b="0" i="0" dirty="0">
                <a:solidFill>
                  <a:srgbClr val="404040"/>
                </a:solidFill>
                <a:effectLst/>
              </a:rPr>
              <a:t> </a:t>
            </a:r>
            <a:r>
              <a:rPr lang="ru-RU" b="1" i="0" dirty="0" err="1">
                <a:solidFill>
                  <a:srgbClr val="404040"/>
                </a:solidFill>
                <a:effectLst/>
              </a:rPr>
              <a:t>M</a:t>
            </a:r>
            <a:r>
              <a:rPr lang="ru-RU" b="0" i="0" dirty="0" err="1">
                <a:solidFill>
                  <a:srgbClr val="404040"/>
                </a:solidFill>
                <a:effectLst/>
              </a:rPr>
              <a:t>arkup</a:t>
            </a:r>
            <a:r>
              <a:rPr lang="ru-RU" b="0" i="0" dirty="0">
                <a:solidFill>
                  <a:srgbClr val="404040"/>
                </a:solidFill>
                <a:effectLst/>
              </a:rPr>
              <a:t> </a:t>
            </a:r>
            <a:r>
              <a:rPr lang="ru-RU" b="1" i="0" dirty="0" err="1">
                <a:solidFill>
                  <a:srgbClr val="404040"/>
                </a:solidFill>
                <a:effectLst/>
              </a:rPr>
              <a:t>L</a:t>
            </a:r>
            <a:r>
              <a:rPr lang="ru-RU" b="0" i="0" dirty="0" err="1">
                <a:solidFill>
                  <a:srgbClr val="404040"/>
                </a:solidFill>
                <a:effectLst/>
              </a:rPr>
              <a:t>anguage</a:t>
            </a:r>
            <a:r>
              <a:rPr lang="ru-RU" b="0" i="0" dirty="0">
                <a:solidFill>
                  <a:srgbClr val="404040"/>
                </a:solidFill>
                <a:effectLst/>
              </a:rPr>
              <a:t> - расширяемый язык разметки);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1B7A41"/>
                </a:solidFill>
                <a:effectLst/>
                <a:hlinkClick r:id="rId5"/>
              </a:rPr>
              <a:t>YAML</a:t>
            </a:r>
            <a:r>
              <a:rPr lang="ru-RU" b="0" i="0" dirty="0">
                <a:solidFill>
                  <a:srgbClr val="404040"/>
                </a:solidFill>
                <a:effectLst/>
              </a:rPr>
              <a:t> (</a:t>
            </a:r>
            <a:r>
              <a:rPr lang="ru-RU" b="0" i="1" dirty="0">
                <a:solidFill>
                  <a:srgbClr val="404040"/>
                </a:solidFill>
                <a:effectLst/>
              </a:rPr>
              <a:t>англ.</a:t>
            </a:r>
            <a:r>
              <a:rPr lang="ru-RU" b="0" i="0" dirty="0">
                <a:solidFill>
                  <a:srgbClr val="404040"/>
                </a:solidFill>
                <a:effectLst/>
              </a:rPr>
              <a:t> </a:t>
            </a:r>
            <a:r>
              <a:rPr lang="ru-RU" b="1" i="0" dirty="0">
                <a:solidFill>
                  <a:srgbClr val="404040"/>
                </a:solidFill>
                <a:effectLst/>
              </a:rPr>
              <a:t>YAML</a:t>
            </a:r>
            <a:r>
              <a:rPr lang="ru-RU" b="0" i="0" dirty="0">
                <a:solidFill>
                  <a:srgbClr val="404040"/>
                </a:solidFill>
                <a:effectLst/>
              </a:rPr>
              <a:t> </a:t>
            </a:r>
            <a:r>
              <a:rPr lang="ru-RU" b="1" i="0" dirty="0" err="1">
                <a:solidFill>
                  <a:srgbClr val="404040"/>
                </a:solidFill>
                <a:effectLst/>
              </a:rPr>
              <a:t>A</a:t>
            </a:r>
            <a:r>
              <a:rPr lang="ru-RU" b="0" i="0" dirty="0" err="1">
                <a:solidFill>
                  <a:srgbClr val="404040"/>
                </a:solidFill>
                <a:effectLst/>
              </a:rPr>
              <a:t>in’t</a:t>
            </a:r>
            <a:r>
              <a:rPr lang="ru-RU" b="0" i="0" dirty="0">
                <a:solidFill>
                  <a:srgbClr val="404040"/>
                </a:solidFill>
                <a:effectLst/>
              </a:rPr>
              <a:t> </a:t>
            </a:r>
            <a:r>
              <a:rPr lang="ru-RU" b="1" i="0" dirty="0" err="1">
                <a:solidFill>
                  <a:srgbClr val="404040"/>
                </a:solidFill>
                <a:effectLst/>
              </a:rPr>
              <a:t>M</a:t>
            </a:r>
            <a:r>
              <a:rPr lang="ru-RU" b="0" i="0" dirty="0" err="1">
                <a:solidFill>
                  <a:srgbClr val="404040"/>
                </a:solidFill>
                <a:effectLst/>
              </a:rPr>
              <a:t>arkup</a:t>
            </a:r>
            <a:r>
              <a:rPr lang="ru-RU" b="0" i="0" dirty="0">
                <a:solidFill>
                  <a:srgbClr val="404040"/>
                </a:solidFill>
                <a:effectLst/>
              </a:rPr>
              <a:t> </a:t>
            </a:r>
            <a:r>
              <a:rPr lang="ru-RU" b="1" i="0" dirty="0" err="1">
                <a:solidFill>
                  <a:srgbClr val="404040"/>
                </a:solidFill>
                <a:effectLst/>
              </a:rPr>
              <a:t>L</a:t>
            </a:r>
            <a:r>
              <a:rPr lang="ru-RU" b="0" i="0" dirty="0" err="1">
                <a:solidFill>
                  <a:srgbClr val="404040"/>
                </a:solidFill>
                <a:effectLst/>
              </a:rPr>
              <a:t>anguage</a:t>
            </a:r>
            <a:r>
              <a:rPr lang="ru-RU" b="0" i="0" dirty="0">
                <a:solidFill>
                  <a:srgbClr val="404040"/>
                </a:solidFill>
                <a:effectLst/>
              </a:rPr>
              <a:t> - «YAML - Не язык разметки»);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1B7A41"/>
                </a:solidFill>
                <a:effectLst/>
                <a:hlinkClick r:id="rId6"/>
              </a:rPr>
              <a:t>INI</a:t>
            </a:r>
            <a:r>
              <a:rPr lang="ru-RU" b="0" i="0" dirty="0">
                <a:solidFill>
                  <a:srgbClr val="404040"/>
                </a:solidFill>
                <a:effectLst/>
              </a:rPr>
              <a:t> (</a:t>
            </a:r>
            <a:r>
              <a:rPr lang="ru-RU" b="0" i="1" dirty="0">
                <a:solidFill>
                  <a:srgbClr val="404040"/>
                </a:solidFill>
                <a:effectLst/>
              </a:rPr>
              <a:t>англ.</a:t>
            </a:r>
            <a:r>
              <a:rPr lang="ru-RU" b="0" i="0" dirty="0">
                <a:solidFill>
                  <a:srgbClr val="404040"/>
                </a:solidFill>
                <a:effectLst/>
              </a:rPr>
              <a:t> </a:t>
            </a:r>
            <a:r>
              <a:rPr lang="ru-RU" b="1" i="0" dirty="0" err="1">
                <a:solidFill>
                  <a:srgbClr val="404040"/>
                </a:solidFill>
                <a:effectLst/>
              </a:rPr>
              <a:t>Ini</a:t>
            </a:r>
            <a:r>
              <a:rPr lang="ru-RU" b="0" i="0" dirty="0" err="1">
                <a:solidFill>
                  <a:srgbClr val="404040"/>
                </a:solidFill>
                <a:effectLst/>
              </a:rPr>
              <a:t>tialization</a:t>
            </a:r>
            <a:r>
              <a:rPr lang="ru-RU" b="0" i="0" dirty="0">
                <a:solidFill>
                  <a:srgbClr val="404040"/>
                </a:solidFill>
                <a:effectLst/>
              </a:rPr>
              <a:t> </a:t>
            </a:r>
            <a:r>
              <a:rPr lang="ru-RU" b="0" i="0" dirty="0" err="1">
                <a:solidFill>
                  <a:srgbClr val="404040"/>
                </a:solidFill>
                <a:effectLst/>
              </a:rPr>
              <a:t>file</a:t>
            </a:r>
            <a:r>
              <a:rPr lang="ru-RU" b="0" i="0" dirty="0">
                <a:solidFill>
                  <a:srgbClr val="404040"/>
                </a:solidFill>
                <a:effectLst/>
              </a:rPr>
              <a:t> - файл инициализации)</a:t>
            </a:r>
            <a:r>
              <a:rPr lang="en-US" b="0" i="0" dirty="0">
                <a:solidFill>
                  <a:srgbClr val="404040"/>
                </a:solidFill>
                <a:effectLst/>
              </a:rPr>
              <a:t> </a:t>
            </a:r>
            <a:r>
              <a:rPr lang="ru-RU" b="0" i="0" dirty="0">
                <a:solidFill>
                  <a:srgbClr val="404040"/>
                </a:solidFill>
                <a:effectLst/>
              </a:rPr>
              <a:t>и др.</a:t>
            </a:r>
            <a:endParaRPr lang="en-US" b="0" i="0" dirty="0">
              <a:solidFill>
                <a:srgbClr val="404040"/>
              </a:solidFill>
              <a:effectLst/>
            </a:endParaRPr>
          </a:p>
          <a:p>
            <a:pPr marL="0" indent="0" algn="just">
              <a:buNone/>
            </a:pPr>
            <a:endParaRPr lang="ru-RU" b="0" i="0" dirty="0">
              <a:solidFill>
                <a:srgbClr val="404040"/>
              </a:solidFill>
              <a:effectLst/>
            </a:endParaRPr>
          </a:p>
          <a:p>
            <a:pPr marL="0" indent="0" algn="just">
              <a:buNone/>
            </a:pPr>
            <a:r>
              <a:rPr lang="ru-RU" b="0" i="0" dirty="0">
                <a:solidFill>
                  <a:srgbClr val="404040"/>
                </a:solidFill>
                <a:effectLst/>
              </a:rPr>
              <a:t>Подавляющее большинство форматов поддерживается </a:t>
            </a:r>
            <a:r>
              <a:rPr lang="ru-RU" b="0" i="0" dirty="0" err="1">
                <a:solidFill>
                  <a:srgbClr val="404040"/>
                </a:solidFill>
                <a:effectLst/>
              </a:rPr>
              <a:t>Python</a:t>
            </a:r>
            <a:r>
              <a:rPr lang="ru-RU" b="0" i="0" dirty="0">
                <a:solidFill>
                  <a:srgbClr val="404040"/>
                </a:solidFill>
                <a:effectLst/>
              </a:rPr>
              <a:t> (стандартными или сторонними модулями и пакетами).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990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FFC50-CDFF-4317-9688-2E972C72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A8B265-F430-4569-BAB4-07B7CA069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u="sng" dirty="0"/>
              <a:t>CSV</a:t>
            </a:r>
            <a:r>
              <a:rPr lang="ru-RU" dirty="0"/>
              <a:t> (англ. </a:t>
            </a:r>
            <a:r>
              <a:rPr lang="ru-RU" dirty="0" err="1"/>
              <a:t>Comma-Separated</a:t>
            </a:r>
            <a:r>
              <a:rPr lang="ru-RU" dirty="0"/>
              <a:t> </a:t>
            </a:r>
            <a:r>
              <a:rPr lang="ru-RU" dirty="0" err="1"/>
              <a:t>Values</a:t>
            </a:r>
            <a:r>
              <a:rPr lang="ru-RU" dirty="0"/>
              <a:t> - значения, разделенные запятыми, 2005 г.) - текстовый формат, предназначенный для представления табличных данных. Каждая строка файла - это одна строка таблицы, где значения отдельных колонок разделяются разделительным символом (англ. </a:t>
            </a:r>
            <a:r>
              <a:rPr lang="ru-RU" dirty="0" err="1"/>
              <a:t>delimiter</a:t>
            </a:r>
            <a:r>
              <a:rPr lang="ru-RU" dirty="0"/>
              <a:t>) запятой , и заключаются в кавычки «</a:t>
            </a:r>
          </a:p>
          <a:p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 работа с CSV-файлами поддерживается стандартным модулем </a:t>
            </a:r>
            <a:r>
              <a:rPr lang="ru-RU" b="1" u="sng" dirty="0" err="1"/>
              <a:t>csv</a:t>
            </a:r>
            <a:r>
              <a:rPr lang="ru-RU" dirty="0"/>
              <a:t>, предоставляющем следующие основные объекты и функции:</a:t>
            </a:r>
          </a:p>
        </p:txBody>
      </p:sp>
    </p:spTree>
    <p:extLst>
      <p:ext uri="{BB962C8B-B14F-4D97-AF65-F5344CB8AC3E}">
        <p14:creationId xmlns:p14="http://schemas.microsoft.com/office/powerpoint/2010/main" val="366045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7BDBA-021E-4DAB-AE56-B3A5DDCDE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</a:t>
            </a:r>
            <a:r>
              <a:rPr lang="ru-RU" dirty="0"/>
              <a:t> – объекты и функции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AB5F55-8141-4C1E-953B-4FC032DFC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4656"/>
            <a:ext cx="9144000" cy="365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00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9DFDDB-AF03-4086-B6FB-0EB95CFB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</a:t>
            </a:r>
            <a:r>
              <a:rPr lang="ru-RU" dirty="0"/>
              <a:t> – объекты и функции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1D8499-52DD-477B-86AD-B2978A75D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154641"/>
            <a:ext cx="84296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549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2766</TotalTime>
  <Words>548</Words>
  <Application>Microsoft Office PowerPoint</Application>
  <PresentationFormat>Экран (4:3)</PresentationFormat>
  <Paragraphs>73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Times New Roman</vt:lpstr>
      <vt:lpstr>Тема Office</vt:lpstr>
      <vt:lpstr>КАЛУЖСКИЙ ФИЛИАЛ  ФЕДЕРАЛЬНОГО ГОСУДАРСТВЕННОГО БЮДЖЕТНОГО  ОБРАЗОВАТЕЛЬНОГО УЧРЕЖДЕНИЯ  ВЫСШЕГО ОБРАЗОВАНИЯ  «МОСКОВСКИЙ ГОСУДАРСТВЕННЫЙ ТЕХНИЧЕСКИЙ УНИВЕРСИТЕТ ИМЕНИ Н.Э. БАУМАНА (национальный исследовательский университет)»</vt:lpstr>
      <vt:lpstr>Конструкция with</vt:lpstr>
      <vt:lpstr>with() и rstrip()</vt:lpstr>
      <vt:lpstr>Открытие двух файлов</vt:lpstr>
      <vt:lpstr>Пример</vt:lpstr>
      <vt:lpstr>Иные форматы файлов</vt:lpstr>
      <vt:lpstr>CSV</vt:lpstr>
      <vt:lpstr>CSV – объекты и функции</vt:lpstr>
      <vt:lpstr>CSV – объекты и функции</vt:lpstr>
      <vt:lpstr>CSV – объекты и функции</vt:lpstr>
      <vt:lpstr>CSV – объекты и функции</vt:lpstr>
      <vt:lpstr>CSV</vt:lpstr>
      <vt:lpstr>CSV – запись</vt:lpstr>
      <vt:lpstr>CSV – чтение из файла</vt:lpstr>
      <vt:lpstr>CSV – метод DictWriter </vt:lpstr>
      <vt:lpstr>CSV – чтение DictReader</vt:lpstr>
      <vt:lpstr>JSON</vt:lpstr>
      <vt:lpstr>JSON</vt:lpstr>
      <vt:lpstr>JSON</vt:lpstr>
      <vt:lpstr>JSON – функция</vt:lpstr>
      <vt:lpstr>JSON – функции</vt:lpstr>
      <vt:lpstr>JSON – запись в файл</vt:lpstr>
      <vt:lpstr>JSON – пример файла</vt:lpstr>
      <vt:lpstr>JSON – чтение из файла</vt:lpstr>
      <vt:lpstr>Задачи для самостоятельного решения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КАЛУЖСКИЙ ФИЛИАЛ  ФЕДЕРАЛЬНОГО ГОСУДАРСТВЕННОГО БЮДЖЕТНОГО  ОБРАЗОВАТЕЛЬНОГО УЧРЕЖДЕНИЯ  ВЫСШЕГО ОБРАЗОВАНИЯ  «МОСКОВСКИЙ ГОСУДАРСТВЕННЫЙ ТЕХНИЧЕСКИЙ УНИВЕРСИТЕТ ИМЕНИ Н.Э. БАУМАНА (национальный исследовательский университет)»</dc:title>
  <dc:creator>Natalya Pchelintseva</dc:creator>
  <cp:lastModifiedBy>Natalya Pchelintseva</cp:lastModifiedBy>
  <cp:revision>135</cp:revision>
  <dcterms:created xsi:type="dcterms:W3CDTF">2020-08-31T19:09:45Z</dcterms:created>
  <dcterms:modified xsi:type="dcterms:W3CDTF">2020-10-12T21:02:33Z</dcterms:modified>
</cp:coreProperties>
</file>