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9" r:id="rId3"/>
    <p:sldId id="350" r:id="rId4"/>
    <p:sldId id="353" r:id="rId5"/>
    <p:sldId id="351" r:id="rId6"/>
    <p:sldId id="358" r:id="rId7"/>
    <p:sldId id="355" r:id="rId8"/>
    <p:sldId id="359" r:id="rId9"/>
    <p:sldId id="356" r:id="rId10"/>
    <p:sldId id="357" r:id="rId11"/>
    <p:sldId id="360" r:id="rId12"/>
    <p:sldId id="361" r:id="rId13"/>
    <p:sldId id="362" r:id="rId14"/>
    <p:sldId id="366" r:id="rId15"/>
    <p:sldId id="364" r:id="rId16"/>
    <p:sldId id="365" r:id="rId17"/>
    <p:sldId id="363" r:id="rId18"/>
    <p:sldId id="367" r:id="rId19"/>
    <p:sldId id="371" r:id="rId20"/>
    <p:sldId id="368" r:id="rId21"/>
    <p:sldId id="372" r:id="rId22"/>
    <p:sldId id="373" r:id="rId23"/>
    <p:sldId id="369" r:id="rId24"/>
    <p:sldId id="370" r:id="rId25"/>
    <p:sldId id="337" r:id="rId26"/>
    <p:sldId id="335" r:id="rId27"/>
  </p:sldIdLst>
  <p:sldSz cx="9144000" cy="6858000" type="screen4x3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b="1" dirty="0"/>
              <a:t>12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/>
              <a:t>Пользовательские </a:t>
            </a:r>
            <a:r>
              <a:rPr lang="ru-RU" b="1"/>
              <a:t>модули в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исключительных ситуаций»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8E139-18D1-41C0-9AA0-86B30B82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Можно ли использовать модуль как самостоятельную программу?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4B3C7-537C-4C23-BCAB-8FB55B87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Этого можно избежать, если проверять, запущен ли скрипт как программа, или импортирован. Это можно сделать с помощью переменной __</a:t>
            </a:r>
            <a:r>
              <a:rPr lang="ru-RU" dirty="0" err="1"/>
              <a:t>name</a:t>
            </a:r>
            <a:r>
              <a:rPr lang="ru-RU" dirty="0"/>
              <a:t>__, которая определена в любой программе, и равна "__</a:t>
            </a:r>
            <a:r>
              <a:rPr lang="ru-RU" dirty="0" err="1"/>
              <a:t>main</a:t>
            </a:r>
            <a:r>
              <a:rPr lang="ru-RU" dirty="0"/>
              <a:t>__", если скрипт запущен в качестве главной программы, и имя, если он импортирован. Например, mymodule.py может выглядеть вот так:</a:t>
            </a:r>
          </a:p>
        </p:txBody>
      </p:sp>
    </p:spTree>
    <p:extLst>
      <p:ext uri="{BB962C8B-B14F-4D97-AF65-F5344CB8AC3E}">
        <p14:creationId xmlns:p14="http://schemas.microsoft.com/office/powerpoint/2010/main" val="16253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8E139-18D1-41C0-9AA0-86B30B82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Можно ли использовать модуль как самостоятельную программу?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F816DB-A104-4878-9A32-6681A0A1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1419859"/>
            <a:ext cx="7188775" cy="50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78816-635E-4F9D-8821-61103179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__</a:t>
            </a:r>
            <a:r>
              <a:rPr lang="ru-RU" dirty="0" err="1"/>
              <a:t>all</a:t>
            </a:r>
            <a:r>
              <a:rPr lang="ru-RU" dirty="0"/>
              <a:t>__ 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4A24F-7D43-43CD-BC87-FC4A38C4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__</a:t>
            </a:r>
            <a:r>
              <a:rPr lang="ru-RU" dirty="0" err="1"/>
              <a:t>all</a:t>
            </a:r>
            <a:r>
              <a:rPr lang="ru-RU" dirty="0"/>
              <a:t>__ в </a:t>
            </a:r>
            <a:r>
              <a:rPr lang="ru-RU" dirty="0" err="1"/>
              <a:t>Pythone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это список публичных объектов данного модуля.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64E54B-72E5-434C-8553-3E1E0DAD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9" y="2090737"/>
            <a:ext cx="5561323" cy="34813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550F15-67B1-4237-8EFE-CA5143D9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4001770"/>
            <a:ext cx="4786232" cy="22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8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E0023-D533-4747-A965-7D726E4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исключительных ситуаций (ОИС)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49E82-6AB7-487C-8939-A97A624C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Виды ошибок:</a:t>
            </a:r>
          </a:p>
          <a:p>
            <a:pPr lvl="1"/>
            <a:r>
              <a:rPr lang="ru-RU" dirty="0"/>
              <a:t>синтаксические;</a:t>
            </a:r>
          </a:p>
          <a:p>
            <a:pPr lvl="1"/>
            <a:r>
              <a:rPr lang="ru-RU" dirty="0"/>
              <a:t>Исключения (</a:t>
            </a:r>
            <a:r>
              <a:rPr lang="en-US" dirty="0"/>
              <a:t>exceptions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2F2CE4-F0F3-45C8-A7FB-A261E4C8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617787"/>
            <a:ext cx="8477250" cy="20288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9720C9-7E04-4B9F-964F-55AE326A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646612"/>
            <a:ext cx="8448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4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A751C-43F5-47EA-A10F-D6E514F7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086"/>
            <a:ext cx="7886700" cy="711199"/>
          </a:xfrm>
        </p:spPr>
        <p:txBody>
          <a:bodyPr/>
          <a:lstStyle/>
          <a:p>
            <a:r>
              <a:rPr lang="ru-RU" dirty="0"/>
              <a:t>ОИС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B9BE2-72BB-405C-AD2A-2948F527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3285"/>
            <a:ext cx="7886700" cy="4891088"/>
          </a:xfrm>
        </p:spPr>
        <p:txBody>
          <a:bodyPr/>
          <a:lstStyle/>
          <a:p>
            <a:r>
              <a:rPr lang="ru-RU" dirty="0"/>
              <a:t>Для работы с исключениями используется конструкция </a:t>
            </a:r>
            <a:r>
              <a:rPr lang="ru-RU" b="1" dirty="0" err="1"/>
              <a:t>try</a:t>
            </a:r>
            <a:r>
              <a:rPr lang="ru-RU" b="1" dirty="0"/>
              <a:t>/</a:t>
            </a:r>
            <a:r>
              <a:rPr lang="ru-RU" b="1" dirty="0" err="1"/>
              <a:t>except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1207B7-1141-432F-81AF-61E377E1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00054"/>
            <a:ext cx="8673907" cy="3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A751C-43F5-47EA-A10F-D6E514F7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086"/>
            <a:ext cx="7886700" cy="711199"/>
          </a:xfrm>
        </p:spPr>
        <p:txBody>
          <a:bodyPr/>
          <a:lstStyle/>
          <a:p>
            <a:r>
              <a:rPr lang="ru-RU" dirty="0"/>
              <a:t>ОИС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B9BE2-72BB-405C-AD2A-2948F527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3284"/>
            <a:ext cx="8301990" cy="58026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работы с исключениями используется конструкция </a:t>
            </a:r>
            <a:r>
              <a:rPr lang="ru-RU" b="1" dirty="0" err="1"/>
              <a:t>try</a:t>
            </a:r>
            <a:r>
              <a:rPr lang="ru-RU" b="1" dirty="0"/>
              <a:t>/</a:t>
            </a:r>
            <a:r>
              <a:rPr lang="ru-RU" b="1" dirty="0" err="1"/>
              <a:t>except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ru-RU" b="1" dirty="0">
                <a:solidFill>
                  <a:srgbClr val="FF0000"/>
                </a:solidFill>
              </a:rPr>
              <a:t>Когда в программе возникает исключение, она сразу завершает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свою работу.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297A96-9AE1-4FA1-8278-2369E112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0212"/>
            <a:ext cx="9052049" cy="39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A751C-43F5-47EA-A10F-D6E514F7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B9BE2-72BB-405C-AD2A-2948F527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10" y="1076325"/>
            <a:ext cx="8332470" cy="5206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Конструкция </a:t>
            </a:r>
            <a:r>
              <a:rPr lang="ru-RU" b="1" dirty="0" err="1"/>
              <a:t>try</a:t>
            </a:r>
            <a:r>
              <a:rPr lang="ru-RU" dirty="0"/>
              <a:t> работает таким образом:</a:t>
            </a:r>
          </a:p>
          <a:p>
            <a:r>
              <a:rPr lang="ru-RU" dirty="0"/>
              <a:t>сначала выполняются выражения, которые записаны в блоке </a:t>
            </a:r>
            <a:r>
              <a:rPr lang="ru-RU" b="1" dirty="0" err="1"/>
              <a:t>try</a:t>
            </a:r>
            <a:r>
              <a:rPr lang="ru-RU" dirty="0"/>
              <a:t>;</a:t>
            </a:r>
          </a:p>
          <a:p>
            <a:r>
              <a:rPr lang="ru-RU" dirty="0"/>
              <a:t>если при выполнения блока </a:t>
            </a:r>
            <a:r>
              <a:rPr lang="ru-RU" b="1" dirty="0" err="1"/>
              <a:t>try</a:t>
            </a:r>
            <a:r>
              <a:rPr lang="ru-RU" dirty="0"/>
              <a:t> не возникло никаких исключений, блок </a:t>
            </a:r>
            <a:r>
              <a:rPr lang="ru-RU" b="1" dirty="0" err="1"/>
              <a:t>except</a:t>
            </a:r>
            <a:r>
              <a:rPr lang="ru-RU" dirty="0"/>
              <a:t> пропускается, и выполняется дальнейший код;</a:t>
            </a:r>
          </a:p>
          <a:p>
            <a:r>
              <a:rPr lang="ru-RU" dirty="0"/>
              <a:t>если во время выполнения блока </a:t>
            </a:r>
            <a:r>
              <a:rPr lang="ru-RU" b="1" dirty="0" err="1"/>
              <a:t>try</a:t>
            </a:r>
            <a:r>
              <a:rPr lang="ru-RU" dirty="0"/>
              <a:t> в каком-то месте возникло исключение, оставшаяся часть блока </a:t>
            </a:r>
            <a:r>
              <a:rPr lang="ru-RU" b="1" dirty="0" err="1"/>
              <a:t>try</a:t>
            </a:r>
            <a:r>
              <a:rPr lang="ru-RU" dirty="0"/>
              <a:t> пропускается;</a:t>
            </a:r>
          </a:p>
          <a:p>
            <a:r>
              <a:rPr lang="ru-RU" dirty="0"/>
              <a:t>если в блоке </a:t>
            </a:r>
            <a:r>
              <a:rPr lang="ru-RU" b="1" dirty="0" err="1"/>
              <a:t>except</a:t>
            </a:r>
            <a:r>
              <a:rPr lang="ru-RU" dirty="0"/>
              <a:t> указано исключение, которое возникло, выполняется код в блоке </a:t>
            </a:r>
            <a:r>
              <a:rPr lang="ru-RU" b="1" dirty="0" err="1"/>
              <a:t>except</a:t>
            </a:r>
            <a:r>
              <a:rPr lang="ru-RU" dirty="0"/>
              <a:t>;</a:t>
            </a:r>
          </a:p>
          <a:p>
            <a:r>
              <a:rPr lang="ru-RU" dirty="0"/>
              <a:t>если исключение, которое возникло, не указано в блоке </a:t>
            </a:r>
            <a:r>
              <a:rPr lang="ru-RU" b="1" dirty="0" err="1"/>
              <a:t>except</a:t>
            </a:r>
            <a:r>
              <a:rPr lang="ru-RU" dirty="0"/>
              <a:t>, выполнение программы прерывается и выдается ошибка.</a:t>
            </a:r>
          </a:p>
        </p:txBody>
      </p:sp>
    </p:spTree>
    <p:extLst>
      <p:ext uri="{BB962C8B-B14F-4D97-AF65-F5344CB8AC3E}">
        <p14:creationId xmlns:p14="http://schemas.microsoft.com/office/powerpoint/2010/main" val="417623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A751C-43F5-47EA-A10F-D6E514F7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AD213E-193D-4249-9D55-5FAF5896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4" y="1076640"/>
            <a:ext cx="4974663" cy="23523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D5E159-5F45-465F-B983-558D3EFD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41" y="3473449"/>
            <a:ext cx="5667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7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5C39B-ED55-4FA6-B670-84438CF7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try/except/else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FC9144-81FD-47CC-B3EF-8ABA497A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конструкции </a:t>
            </a:r>
            <a:r>
              <a:rPr lang="ru-RU" b="1" dirty="0" err="1"/>
              <a:t>try</a:t>
            </a:r>
            <a:r>
              <a:rPr lang="ru-RU" b="1" dirty="0"/>
              <a:t>/</a:t>
            </a:r>
            <a:r>
              <a:rPr lang="ru-RU" b="1" dirty="0" err="1"/>
              <a:t>except</a:t>
            </a:r>
            <a:r>
              <a:rPr lang="ru-RU" b="1" dirty="0"/>
              <a:t> </a:t>
            </a:r>
            <a:r>
              <a:rPr lang="ru-RU" dirty="0"/>
              <a:t>есть опциональный блок </a:t>
            </a:r>
            <a:r>
              <a:rPr lang="ru-RU" b="1" dirty="0" err="1"/>
              <a:t>else</a:t>
            </a:r>
            <a:r>
              <a:rPr lang="ru-RU" dirty="0"/>
              <a:t>. Он выполняется в том случае, если не было исключения.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22DDDD-2487-4E22-9645-7A1BAC2F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73" y="2505075"/>
            <a:ext cx="6933254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7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0BD6B-BDA4-4FEE-B87B-474130EA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try/except/finally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62BDB-D483-4737-AD1E-040F7098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ru-RU" b="1" dirty="0" err="1"/>
              <a:t>finally</a:t>
            </a:r>
            <a:r>
              <a:rPr lang="ru-RU" dirty="0"/>
              <a:t> - это еще один опциональный блок в конструкции </a:t>
            </a:r>
            <a:r>
              <a:rPr lang="ru-RU" b="1" dirty="0" err="1"/>
              <a:t>try</a:t>
            </a:r>
            <a:r>
              <a:rPr lang="ru-RU" dirty="0"/>
              <a:t>. Он выполняется всегда, независимо от того, было ли исключение или нет.</a:t>
            </a:r>
          </a:p>
          <a:p>
            <a:r>
              <a:rPr lang="ru-RU" dirty="0"/>
              <a:t>Сюда ставятся действия, которые надо выполнить в любом случае. Например, это может быть закрытие файла.</a:t>
            </a:r>
          </a:p>
        </p:txBody>
      </p:sp>
    </p:spTree>
    <p:extLst>
      <p:ext uri="{BB962C8B-B14F-4D97-AF65-F5344CB8AC3E}">
        <p14:creationId xmlns:p14="http://schemas.microsoft.com/office/powerpoint/2010/main" val="42723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5543F-3981-4E88-A08B-75C8B07F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420"/>
            <a:ext cx="7886700" cy="711199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модуля из стандартной библиотеки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B8230D-E902-40CF-94F6-21DCD46F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66719"/>
            <a:ext cx="7886700" cy="3210243"/>
          </a:xfrm>
        </p:spPr>
        <p:txBody>
          <a:bodyPr>
            <a:normAutofit/>
          </a:bodyPr>
          <a:lstStyle/>
          <a:p>
            <a:r>
              <a:rPr lang="ru-RU" dirty="0"/>
              <a:t>После импортирования модуля его название становится переменной, через которую можно получить доступ к атрибутам модуля. Например, можно обратиться к константе e, расположенной в модуле </a:t>
            </a:r>
            <a:r>
              <a:rPr lang="ru-RU" dirty="0" err="1"/>
              <a:t>math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9CAB33-DECA-42D6-A02D-127F61BC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85875"/>
            <a:ext cx="3418358" cy="1573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098F95-07D8-4DCC-A038-0CC5416B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987290"/>
            <a:ext cx="2794589" cy="157353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3FC115-5F28-445F-A211-A5780D347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874" y="983933"/>
            <a:ext cx="3948053" cy="20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9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0BD6B-BDA4-4FEE-B87B-474130EA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try/except/finally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905335-ACEA-47E5-9D2C-60290BE9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52207"/>
            <a:ext cx="7842078" cy="51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DDFD3-F883-4E5D-9EDB-3869B628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использовать исключения?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6779B4-A639-4092-A878-611511755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71208" y="1042352"/>
            <a:ext cx="6001583" cy="58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1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DDFD3-F883-4E5D-9EDB-3869B628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использовать исключения?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0C94B9-71C4-480F-A46C-B012D7C9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84" y="954722"/>
            <a:ext cx="6142145" cy="57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DDFD3-F883-4E5D-9EDB-3869B628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1199"/>
          </a:xfrm>
        </p:spPr>
        <p:txBody>
          <a:bodyPr>
            <a:normAutofit fontScale="90000"/>
          </a:bodyPr>
          <a:lstStyle/>
          <a:p>
            <a:r>
              <a:rPr lang="ru-RU" dirty="0"/>
              <a:t>Когда использовать исключения?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5F4B8A-E88D-432C-83D9-A1E0ED2B9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26"/>
          <a:stretch/>
        </p:blipFill>
        <p:spPr>
          <a:xfrm>
            <a:off x="0" y="514032"/>
            <a:ext cx="6001583" cy="329596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0C94B9-71C4-480F-A46C-B012D7C99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83"/>
          <a:stretch/>
        </p:blipFill>
        <p:spPr>
          <a:xfrm>
            <a:off x="2684144" y="3515042"/>
            <a:ext cx="6142145" cy="32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4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FD1FF-971C-4786-8013-9085DB34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использовать исключения?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70A2A-2580-48C2-BD7A-7492E355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Решайте сами!</a:t>
            </a:r>
          </a:p>
          <a:p>
            <a:endParaRPr lang="ru-RU" dirty="0"/>
          </a:p>
          <a:p>
            <a:r>
              <a:rPr lang="ru-RU" dirty="0"/>
              <a:t>Важно в каждой конкретной ситуации оценивать, какой вариант кода более понятный, компактный и универсальный – с исключениями или без.</a:t>
            </a:r>
          </a:p>
        </p:txBody>
      </p:sp>
    </p:spTree>
    <p:extLst>
      <p:ext uri="{BB962C8B-B14F-4D97-AF65-F5344CB8AC3E}">
        <p14:creationId xmlns:p14="http://schemas.microsoft.com/office/powerpoint/2010/main" val="1498259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B670-9EB8-474A-8CB3-D1D8DCC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D57A-8064-448E-A721-595BB29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68925"/>
          </a:xfrm>
        </p:spPr>
        <p:txBody>
          <a:bodyPr>
            <a:normAutofit fontScale="92500"/>
          </a:bodyPr>
          <a:lstStyle/>
          <a:p>
            <a:r>
              <a:rPr lang="ru-RU" dirty="0"/>
              <a:t>Даны n предложений. Определите, сколько из них содержат хотя бы одну цифру.</a:t>
            </a:r>
          </a:p>
          <a:p>
            <a:r>
              <a:rPr lang="ru-RU" dirty="0"/>
              <a:t>Дана строка s и символ k. Реализуйте функцию, рисующую рамку из символа k вокруг данной строки, например: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Для введенного предложения выведите статистику </a:t>
            </a:r>
            <a:r>
              <a:rPr lang="ru-RU" i="1" dirty="0"/>
              <a:t>символ=количество</a:t>
            </a:r>
            <a:r>
              <a:rPr lang="ru-RU" dirty="0"/>
              <a:t>. Регистр букв не учитывается.</a:t>
            </a:r>
          </a:p>
          <a:p>
            <a:r>
              <a:rPr lang="ru-RU" dirty="0"/>
              <a:t>Дата характеризуется тремя натуральными числами: день, месяц и год. Учитывая, что год может быть високосным, реализуйте две функции, которые определяют вчерашнюю и завтрашнюю дату.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D21852-F023-49A0-BA8A-2FC4CFB5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87" y="2983706"/>
            <a:ext cx="1959294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7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B670-9EB8-474A-8CB3-D1D8DCC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D57A-8064-448E-A721-595BB29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68925"/>
          </a:xfrm>
        </p:spPr>
        <p:txBody>
          <a:bodyPr>
            <a:normAutofit fontScale="92500"/>
          </a:bodyPr>
          <a:lstStyle/>
          <a:p>
            <a:r>
              <a:rPr lang="ru-RU" dirty="0"/>
              <a:t>Напишите функцию, которая принимает неограниченное количество числовых аргументов и возвращает кортеж из двух списков:</a:t>
            </a:r>
          </a:p>
          <a:p>
            <a:pPr lvl="1"/>
            <a:r>
              <a:rPr lang="ru-RU" dirty="0"/>
              <a:t>отрицательных значений (отсортирован по убыванию);</a:t>
            </a:r>
          </a:p>
          <a:p>
            <a:pPr lvl="1"/>
            <a:r>
              <a:rPr lang="ru-RU" dirty="0"/>
              <a:t>неотрицательных значений (отсортирован по возрастанию).</a:t>
            </a:r>
          </a:p>
          <a:p>
            <a:r>
              <a:rPr lang="ru-RU" dirty="0"/>
              <a:t>Составьте две функции для возведения числа в степень: один из вариантов реализуйте в рекурсивном стиле.</a:t>
            </a:r>
          </a:p>
          <a:p>
            <a:r>
              <a:rPr lang="ru-RU" dirty="0"/>
              <a:t>Дано натуральное число. Напишите рекурсивные функции для определения:</a:t>
            </a:r>
          </a:p>
          <a:p>
            <a:pPr lvl="1"/>
            <a:r>
              <a:rPr lang="ru-RU" dirty="0"/>
              <a:t>суммы цифр числа;</a:t>
            </a:r>
          </a:p>
          <a:p>
            <a:pPr lvl="1"/>
            <a:r>
              <a:rPr lang="ru-RU" dirty="0"/>
              <a:t>количества цифр в числе.</a:t>
            </a:r>
          </a:p>
        </p:txBody>
      </p:sp>
    </p:spTree>
    <p:extLst>
      <p:ext uri="{BB962C8B-B14F-4D97-AF65-F5344CB8AC3E}">
        <p14:creationId xmlns:p14="http://schemas.microsoft.com/office/powerpoint/2010/main" val="10815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44658-8EE8-4F8C-9F58-2C459BA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псевдонимов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FC6DC-35EE-4CCE-A860-3E34B460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доступ ко всем атрибутам модуля </a:t>
            </a:r>
            <a:r>
              <a:rPr lang="ru-RU" b="1" dirty="0" err="1"/>
              <a:t>math</a:t>
            </a:r>
            <a:r>
              <a:rPr lang="ru-RU" dirty="0"/>
              <a:t> осуществляется только с помощью переменной m, а переменной </a:t>
            </a:r>
            <a:r>
              <a:rPr lang="ru-RU" b="1" dirty="0" err="1"/>
              <a:t>math</a:t>
            </a:r>
            <a:r>
              <a:rPr lang="ru-RU" dirty="0"/>
              <a:t> в этой программе уже не будет (если, конечно, вы после этого не напишете </a:t>
            </a:r>
            <a:r>
              <a:rPr lang="ru-RU" b="1" dirty="0" err="1"/>
              <a:t>import</a:t>
            </a:r>
            <a:r>
              <a:rPr lang="ru-RU" b="1" dirty="0"/>
              <a:t> </a:t>
            </a:r>
            <a:r>
              <a:rPr lang="ru-RU" b="1" dirty="0" err="1"/>
              <a:t>math</a:t>
            </a:r>
            <a:r>
              <a:rPr lang="ru-RU" dirty="0"/>
              <a:t>, тогда модуль будет доступен как под именем </a:t>
            </a:r>
            <a:r>
              <a:rPr lang="ru-RU" b="1" dirty="0"/>
              <a:t>m</a:t>
            </a:r>
            <a:r>
              <a:rPr lang="ru-RU" dirty="0"/>
              <a:t>, так и под именем </a:t>
            </a:r>
            <a:r>
              <a:rPr lang="ru-RU" b="1" dirty="0" err="1"/>
              <a:t>math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51F71-C738-45ED-8852-B6D4DFD4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172210"/>
            <a:ext cx="3600173" cy="16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4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6DBF5-30F0-43CC-9A45-0C11EC9C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from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DC88A-16F5-414A-80B0-9B246FEC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Подключить определенные атрибуты модуля можно с помощью инструкции </a:t>
            </a:r>
            <a:r>
              <a:rPr lang="ru-RU" dirty="0" err="1"/>
              <a:t>from</a:t>
            </a:r>
            <a:r>
              <a:rPr lang="ru-RU" dirty="0"/>
              <a:t>. Она имеет несколько форматов: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формат позволяет подключить из модуля только указанные вами атрибуты. Для длинных имен также можно назначить псевдоним, указав его после ключевого слова </a:t>
            </a:r>
            <a:r>
              <a:rPr lang="ru-RU" dirty="0" err="1"/>
              <a:t>as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5026EE-02C7-442A-9C26-B455A572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523162"/>
            <a:ext cx="9144000" cy="6331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E4DFF-DF92-45F8-B422-77B3594C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" y="4775517"/>
            <a:ext cx="5507358" cy="16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6DBF5-30F0-43CC-9A45-0C11EC9C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from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DC88A-16F5-414A-80B0-9B246FEC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6892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Второй формат инструкции </a:t>
            </a:r>
            <a:r>
              <a:rPr lang="ru-RU" b="1" dirty="0" err="1"/>
              <a:t>from</a:t>
            </a:r>
            <a:r>
              <a:rPr lang="ru-RU" dirty="0"/>
              <a:t> позволяет подключить все (точнее, почти все) переменные из модуля. </a:t>
            </a:r>
            <a:endParaRPr lang="en-US" dirty="0"/>
          </a:p>
          <a:p>
            <a:r>
              <a:rPr lang="ru-RU" dirty="0"/>
              <a:t>Следует заметить, что не все атрибуты будут импортированы. Если в модуле определена переменная </a:t>
            </a:r>
            <a:r>
              <a:rPr lang="ru-RU" b="1" dirty="0"/>
              <a:t>__</a:t>
            </a:r>
            <a:r>
              <a:rPr lang="ru-RU" b="1" dirty="0" err="1"/>
              <a:t>all</a:t>
            </a:r>
            <a:r>
              <a:rPr lang="ru-RU" b="1" dirty="0"/>
              <a:t>__ </a:t>
            </a:r>
            <a:r>
              <a:rPr lang="ru-RU" dirty="0"/>
              <a:t>(список атрибутов, которые могут быть подключены), то будут подключены только атрибуты из этого списка. Если переменная </a:t>
            </a:r>
            <a:r>
              <a:rPr lang="ru-RU" b="1" dirty="0"/>
              <a:t>__</a:t>
            </a:r>
            <a:r>
              <a:rPr lang="ru-RU" b="1" dirty="0" err="1"/>
              <a:t>all</a:t>
            </a:r>
            <a:r>
              <a:rPr lang="ru-RU" b="1" dirty="0"/>
              <a:t>__ </a:t>
            </a:r>
            <a:r>
              <a:rPr lang="ru-RU" dirty="0"/>
              <a:t>не определена, то будут подключены все атрибуты, не начинающиеся с нижнего подчёркивания. Кроме того, необходимо учитывать, что импортирование всех атрибутов из модуля может нарушить пространство имен главной программы, так как переменные, имеющие одинаковые имена, будут перезаписаны.</a:t>
            </a:r>
          </a:p>
        </p:txBody>
      </p:sp>
    </p:spTree>
    <p:extLst>
      <p:ext uri="{BB962C8B-B14F-4D97-AF65-F5344CB8AC3E}">
        <p14:creationId xmlns:p14="http://schemas.microsoft.com/office/powerpoint/2010/main" val="328376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6FBED-2AC2-4711-ADF8-B1C205FA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пользовательского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F5914A-B898-4A54-98B6-33F2078A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файла </a:t>
            </a:r>
            <a:r>
              <a:rPr lang="en-US" dirty="0"/>
              <a:t>*.</a:t>
            </a:r>
            <a:r>
              <a:rPr lang="en-US" dirty="0" err="1"/>
              <a:t>py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этой же папке создать другой файл, например, </a:t>
            </a:r>
            <a:r>
              <a:rPr lang="en-US" dirty="0"/>
              <a:t>main.py: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61DF8D-C913-48E6-81F5-CB1848D7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51" y="1776412"/>
            <a:ext cx="6767295" cy="17570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EE6F89-C2C5-48A1-974E-1643C4A7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35871"/>
            <a:ext cx="4209733" cy="17570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D653DF-F263-43D5-82FB-40D48F6A9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5" y="5219700"/>
            <a:ext cx="3114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586F2-C9E1-4D81-AA96-9EE8E529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32216-0F61-4F34-AC18-46EDD515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ru-RU" dirty="0"/>
              <a:t>Модуль нельзя именовать также, как и ключевое слово.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ru-RU" dirty="0"/>
              <a:t>Имена модулей нельзя начинать с цифры.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ru-RU" dirty="0"/>
              <a:t>Не стоит называть модуль также, как какую-либо из встроенных функций:</a:t>
            </a:r>
          </a:p>
          <a:p>
            <a:pPr lvl="1">
              <a:lnSpc>
                <a:spcPct val="125000"/>
              </a:lnSpc>
            </a:pPr>
            <a:r>
              <a:rPr lang="ru-RU" dirty="0"/>
              <a:t>это создаст большие неудобства при его последующем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259221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FCC3F-8700-48DE-A3CD-26BBBDAE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Можно ли использовать модуль как самостоятельную программу?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DF8D6-0D99-4A12-BE6C-C8BFA291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Можно. Однако надо помнить, что при импортировании модуля его код выполняется полностью, то есть, если программа что-то печатает, то при её импортировании это будет напечатано.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97D946-3EBF-42EB-B3A8-A4BF50F0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38500"/>
            <a:ext cx="5695950" cy="3619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48A379-D7A3-4E2E-BA39-70C0398ED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4"/>
          <a:stretch/>
        </p:blipFill>
        <p:spPr>
          <a:xfrm>
            <a:off x="6421119" y="3238500"/>
            <a:ext cx="261556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FCC3F-8700-48DE-A3CD-26BBBDAE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Можно ли использовать модуль как самостоятельную программу?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DF8D6-0D99-4A12-BE6C-C8BFA291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Можно. Однако надо помнить, что при импортировании модуля его код выполняется полностью, то есть, если программа что-то печатает, то при её импортировании это будет напечатано.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63622C-A650-4D46-ADBC-70973FC4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5" y="3429000"/>
            <a:ext cx="3333750" cy="1524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457C1A-0348-4A3D-8E15-D34AD6416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667" y="3429000"/>
            <a:ext cx="42672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74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</TotalTime>
  <Words>959</Words>
  <Application>Microsoft Office PowerPoint</Application>
  <PresentationFormat>Экран (4:3)</PresentationFormat>
  <Paragraphs>96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Подключение модуля из стандартной библиотеки</vt:lpstr>
      <vt:lpstr>Использование псевдонимов</vt:lpstr>
      <vt:lpstr>Инструкция from</vt:lpstr>
      <vt:lpstr>Инструкция from</vt:lpstr>
      <vt:lpstr>Создание пользовательского модуля</vt:lpstr>
      <vt:lpstr>Название модуля</vt:lpstr>
      <vt:lpstr>Можно ли использовать модуль как самостоятельную программу?</vt:lpstr>
      <vt:lpstr>Можно ли использовать модуль как самостоятельную программу?</vt:lpstr>
      <vt:lpstr>Можно ли использовать модуль как самостоятельную программу?</vt:lpstr>
      <vt:lpstr>Можно ли использовать модуль как самостоятельную программу?</vt:lpstr>
      <vt:lpstr>Что такое __all__ в Python?</vt:lpstr>
      <vt:lpstr>Обработка исключительных ситуаций (ОИС)</vt:lpstr>
      <vt:lpstr>ОИС</vt:lpstr>
      <vt:lpstr>ОИС</vt:lpstr>
      <vt:lpstr>ОИС</vt:lpstr>
      <vt:lpstr>ОИС</vt:lpstr>
      <vt:lpstr>try/except/else</vt:lpstr>
      <vt:lpstr>try/except/finally</vt:lpstr>
      <vt:lpstr>try/except/finally</vt:lpstr>
      <vt:lpstr>Когда использовать исключения?</vt:lpstr>
      <vt:lpstr>Когда использовать исключения?</vt:lpstr>
      <vt:lpstr>Когда использовать исключения?</vt:lpstr>
      <vt:lpstr>Когда использовать исключения?</vt:lpstr>
      <vt:lpstr>Задачи для самостоятельного решения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198</cp:revision>
  <cp:lastPrinted>2020-10-26T22:11:41Z</cp:lastPrinted>
  <dcterms:created xsi:type="dcterms:W3CDTF">2020-08-31T19:09:45Z</dcterms:created>
  <dcterms:modified xsi:type="dcterms:W3CDTF">2020-11-16T21:47:19Z</dcterms:modified>
</cp:coreProperties>
</file>