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4B7EF7-C2E6-4E09-A7B3-A2697F94BCE9}">
  <a:tblStyle styleId="{8F4B7EF7-C2E6-4E09-A7B3-A2697F94BC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774fd9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f774fd9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774fd9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f774fd9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f774fd9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f774fd9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f774fd9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f774fd9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f774fd9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f774fd9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f774fd9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f774fd9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062ffa2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062ffa2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062ffa2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062ffa2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0684eb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0684eb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684eb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684eb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0684eb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0684eb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0684eb0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0684eb0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0684eb0f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0684eb0f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f774fd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f774fd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511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60825"/>
            <a:ext cx="8520600" cy="10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CPSC 4810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 analysis on United States’ County Level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68050"/>
            <a:ext cx="8520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Andrew Liu 100390239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Manmeet Kaur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Patrick Ipac 100385706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B. The Unemployment Dataset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53093" l="0" r="0" t="0"/>
          <a:stretch/>
        </p:blipFill>
        <p:spPr>
          <a:xfrm>
            <a:off x="1247775" y="1968925"/>
            <a:ext cx="6648450" cy="19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C</a:t>
            </a:r>
            <a:r>
              <a:rPr b="1" lang="en">
                <a:solidFill>
                  <a:srgbClr val="D9511F"/>
                </a:solidFill>
              </a:rPr>
              <a:t>. The Disaster Dataset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6850"/>
            <a:ext cx="8839199" cy="312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C. The Disasters Dataset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68375"/>
            <a:ext cx="85206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Missing Data: None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Duplicates: None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Outliers: None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C. The Disasters Dataset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6625"/>
            <a:ext cx="8839199" cy="266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Merging the </a:t>
            </a:r>
            <a:r>
              <a:rPr b="1" lang="en">
                <a:solidFill>
                  <a:srgbClr val="D9511F"/>
                </a:solidFill>
              </a:rPr>
              <a:t>Datasets by Inner Joins</a:t>
            </a: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145450" y="1190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{8F4B7EF7-C2E6-4E09-A7B3-A2697F94BCE9}</a:tableStyleId>
              </a:tblPr>
              <a:tblGrid>
                <a:gridCol w="4343425"/>
                <a:gridCol w="4343425"/>
              </a:tblGrid>
              <a:tr h="7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Dataset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Index Available for Merging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Population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STATE, COUNTY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Unemployment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STATE, COUNTY, FIPS_code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Disaster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STATE, FIPS_code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Final Dataset</a:t>
            </a:r>
            <a:endParaRPr b="1">
              <a:solidFill>
                <a:srgbClr val="D9511F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850"/>
            <a:ext cx="8839199" cy="246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Merging the Datasets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17050"/>
            <a:ext cx="85206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Variable Selection and Subsetting the Raw Datasets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Data Cleaning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Missing Values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Duplicated Rows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Abnormal Values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Selecting Index Columns and Data Manipulation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A. </a:t>
            </a:r>
            <a:r>
              <a:rPr b="1" lang="en">
                <a:solidFill>
                  <a:srgbClr val="D9511F"/>
                </a:solidFill>
              </a:rPr>
              <a:t>The Population Dataset</a:t>
            </a:r>
            <a:endParaRPr b="1">
              <a:solidFill>
                <a:srgbClr val="D9511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5800"/>
            <a:ext cx="8839200" cy="62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1903" t="0"/>
          <a:stretch/>
        </p:blipFill>
        <p:spPr>
          <a:xfrm>
            <a:off x="236400" y="2102800"/>
            <a:ext cx="8671200" cy="28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559550" y="2561000"/>
            <a:ext cx="1721700" cy="236700"/>
          </a:xfrm>
          <a:prstGeom prst="rect">
            <a:avLst/>
          </a:prstGeom>
          <a:noFill/>
          <a:ln cap="flat" cmpd="sng" w="38100">
            <a:solidFill>
              <a:srgbClr val="D95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-1334300" y="2388825"/>
            <a:ext cx="91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A. The Population Dataset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No Missing Values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Duplicates: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5" y="2410350"/>
            <a:ext cx="8839851" cy="1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A. The Population 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3. Outlier Values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13" y="1655300"/>
            <a:ext cx="4981774" cy="32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A. The Population Dataset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123275"/>
            <a:ext cx="46577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B</a:t>
            </a:r>
            <a:r>
              <a:rPr b="1" lang="en">
                <a:solidFill>
                  <a:srgbClr val="D9511F"/>
                </a:solidFill>
              </a:rPr>
              <a:t>. The Unemployment Dataset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2925"/>
            <a:ext cx="8839199" cy="32221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3345650" y="3077500"/>
            <a:ext cx="1494600" cy="236700"/>
          </a:xfrm>
          <a:prstGeom prst="rect">
            <a:avLst/>
          </a:prstGeom>
          <a:noFill/>
          <a:ln cap="flat" cmpd="sng" w="38100">
            <a:solidFill>
              <a:srgbClr val="D95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453700" y="2956600"/>
            <a:ext cx="1721700" cy="433800"/>
          </a:xfrm>
          <a:prstGeom prst="rect">
            <a:avLst/>
          </a:prstGeom>
          <a:noFill/>
          <a:ln cap="flat" cmpd="sng" w="38100">
            <a:solidFill>
              <a:srgbClr val="D95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64350" y="3744650"/>
            <a:ext cx="1223100" cy="433800"/>
          </a:xfrm>
          <a:prstGeom prst="rect">
            <a:avLst/>
          </a:prstGeom>
          <a:noFill/>
          <a:ln cap="flat" cmpd="sng" w="38100">
            <a:solidFill>
              <a:srgbClr val="D95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B. The Unemployment Dataset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Missing Data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If the response is a string, remove the ‘,’ and turn it into an integer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Impute by median (because of national and state values)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Duplicates: None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Outliers: None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B. The Unemployment Dataset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Index Columns: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Created a new County column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Used string splicing to retrieve county names before ‘,’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Rename corresponding index columns names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Replacing state responses by mapping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3695263"/>
            <a:ext cx="63722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