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5913F3-260B-4249-A914-AF72B0CFA1A0}">
  <a:tblStyle styleId="{905913F3-260B-4249-A914-AF72B0CFA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1ca51b46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1ca51b46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1ca51b46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1ca51b46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1ca51b4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1ca51b4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f4751d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f4751d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1ca51b4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1ca51b4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1f4751d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1f4751d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1ca51b46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1ca51b46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1e649116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1e649116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1f4751d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1f4751d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0c3c2d2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0c3c2d2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7214330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7214330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7214330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7214330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041d9c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041d9c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1f4751d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1f4751d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41d9c7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41d9c7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7214330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7214330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7214330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7214330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72143303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72143303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2143303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2143303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7214330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7214330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7214330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7214330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72143303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72143303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72143303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72143303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himahima/house-sales-prediction/data?select=kc_house_data.csv" TargetMode="External"/><Relationship Id="rId4" Type="http://schemas.openxmlformats.org/officeDocument/2006/relationships/hyperlink" Target="https://www.kaggle.com/code/himahima/house-sales-prediction/data?select=kc_house_data.csv" TargetMode="Externa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King_County,_Washingt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511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0425"/>
            <a:ext cx="8520600" cy="1011000"/>
          </a:xfrm>
          <a:prstGeom prst="rect">
            <a:avLst/>
          </a:prstGeom>
          <a:ln cap="flat" cmpd="sng" w="9525">
            <a:solidFill>
              <a:srgbClr val="D95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House Sales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13500" y="2390650"/>
            <a:ext cx="73170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Andrew Liu 100390239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Bruno Schwartz 100389514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Guilherme Machado 100373159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Manmeet Kaur  100389371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Oscar Jime</a:t>
            </a:r>
            <a:r>
              <a:rPr lang="en">
                <a:solidFill>
                  <a:schemeClr val="lt1"/>
                </a:solidFill>
              </a:rPr>
              <a:t>nez 100385707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441422"/>
            <a:ext cx="8520600" cy="711900"/>
          </a:xfrm>
          <a:prstGeom prst="rect">
            <a:avLst/>
          </a:prstGeom>
          <a:ln cap="flat" cmpd="sng" w="9525">
            <a:solidFill>
              <a:srgbClr val="D95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 multivariate regression model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Residuals vs Prediction - Adjusted model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51071" t="0"/>
          <a:stretch/>
        </p:blipFill>
        <p:spPr>
          <a:xfrm>
            <a:off x="4701825" y="1178175"/>
            <a:ext cx="3142673" cy="37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51107" t="0"/>
          <a:stretch/>
        </p:blipFill>
        <p:spPr>
          <a:xfrm>
            <a:off x="1183500" y="1199600"/>
            <a:ext cx="3104227" cy="3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Residuals vs Prediction - Adjusted model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48234" r="0" t="0"/>
          <a:stretch/>
        </p:blipFill>
        <p:spPr>
          <a:xfrm>
            <a:off x="4572000" y="1222750"/>
            <a:ext cx="3325023" cy="37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47630" r="0" t="0"/>
          <a:stretch/>
        </p:blipFill>
        <p:spPr>
          <a:xfrm>
            <a:off x="1246976" y="1185575"/>
            <a:ext cx="3325023" cy="3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Correlation Matrix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14497" r="13700" t="0"/>
          <a:stretch/>
        </p:blipFill>
        <p:spPr>
          <a:xfrm>
            <a:off x="2094851" y="1017725"/>
            <a:ext cx="5009774" cy="40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Variance Inflation Factor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1263675"/>
            <a:ext cx="4211950" cy="33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Removal of influential points: Cook’s Distance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25" y="1678025"/>
            <a:ext cx="3659975" cy="12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25" y="3249950"/>
            <a:ext cx="8319575" cy="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3538" y="4145825"/>
            <a:ext cx="58769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6">
            <a:alphaModFix/>
          </a:blip>
          <a:srcRect b="0" l="0" r="63950" t="0"/>
          <a:stretch/>
        </p:blipFill>
        <p:spPr>
          <a:xfrm>
            <a:off x="850125" y="1204500"/>
            <a:ext cx="3385774" cy="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4193275" y="13312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Influential Points        </a:t>
            </a:r>
            <a:r>
              <a:rPr lang="en">
                <a:solidFill>
                  <a:schemeClr val="dk1"/>
                </a:solidFill>
              </a:rPr>
              <a:t>Influential Points</a:t>
            </a:r>
            <a:endParaRPr/>
          </a:p>
        </p:txBody>
      </p:sp>
      <p:cxnSp>
        <p:nvCxnSpPr>
          <p:cNvPr id="155" name="Google Shape;155;p26"/>
          <p:cNvCxnSpPr/>
          <p:nvPr/>
        </p:nvCxnSpPr>
        <p:spPr>
          <a:xfrm>
            <a:off x="6563725" y="1384925"/>
            <a:ext cx="0" cy="16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Residuals vs Prediction - Readjusted model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50965" t="0"/>
          <a:stretch/>
        </p:blipFill>
        <p:spPr>
          <a:xfrm>
            <a:off x="4710150" y="1134588"/>
            <a:ext cx="335637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0" r="51071" t="0"/>
          <a:stretch/>
        </p:blipFill>
        <p:spPr>
          <a:xfrm>
            <a:off x="1087950" y="1187000"/>
            <a:ext cx="3142673" cy="37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Residuals vs Prediction - Readjusted model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46549" r="0" t="0"/>
          <a:stretch/>
        </p:blipFill>
        <p:spPr>
          <a:xfrm>
            <a:off x="3990024" y="1115400"/>
            <a:ext cx="365869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0" l="48572" r="0" t="0"/>
          <a:stretch/>
        </p:blipFill>
        <p:spPr>
          <a:xfrm>
            <a:off x="686800" y="1115400"/>
            <a:ext cx="3303227" cy="37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122775"/>
            <a:ext cx="8124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Interactions: </a:t>
            </a:r>
            <a:r>
              <a:rPr lang="en" sz="2400">
                <a:solidFill>
                  <a:schemeClr val="dk2"/>
                </a:solidFill>
              </a:rPr>
              <a:t>The interaction term (floors:yr_built) 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50" y="885225"/>
            <a:ext cx="4695925" cy="37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14497" r="13700" t="0"/>
          <a:stretch/>
        </p:blipFill>
        <p:spPr>
          <a:xfrm>
            <a:off x="194250" y="885225"/>
            <a:ext cx="4032099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Interaction </a:t>
            </a:r>
            <a:endParaRPr b="1">
              <a:solidFill>
                <a:srgbClr val="D951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Output</a:t>
            </a:r>
            <a:endParaRPr b="1">
              <a:solidFill>
                <a:srgbClr val="D9511F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750" y="284550"/>
            <a:ext cx="3790400" cy="46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6617550" y="4574050"/>
            <a:ext cx="8586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6376350" y="4006225"/>
            <a:ext cx="8586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Interactions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706450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511F"/>
                </a:solidFill>
              </a:rPr>
              <a:t>Partial F-Test Result: The interaction term (floors:yr_built)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H0 : Model without interaction is better(interaction terms are not significant to the model)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Ha : Model with interaction is better(</a:t>
            </a:r>
            <a:r>
              <a:rPr lang="en" sz="1600">
                <a:solidFill>
                  <a:schemeClr val="dk1"/>
                </a:solidFill>
              </a:rPr>
              <a:t>interaction terms are significant to the model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260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5" y="2788650"/>
            <a:ext cx="5322150" cy="21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6271325" y="3767775"/>
            <a:ext cx="21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 &lt;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 to accept H0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3168100" y="4383375"/>
            <a:ext cx="10968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Data Source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ttps://www.kaggle.com/code/himahima/house-sales-prediction/data?select=kc_house_data.csv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About: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2019 King County, Washington State,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 Housing Price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21 Columns, 21614 Rows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700" y="2711488"/>
            <a:ext cx="2857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Comparison between Model with interaction and model without interaction</a:t>
            </a:r>
            <a:endParaRPr b="1"/>
          </a:p>
        </p:txBody>
      </p:sp>
      <p:graphicFrame>
        <p:nvGraphicFramePr>
          <p:cNvPr id="199" name="Google Shape;199;p32"/>
          <p:cNvGraphicFramePr/>
          <p:nvPr/>
        </p:nvGraphicFramePr>
        <p:xfrm>
          <a:off x="538300" y="19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{905913F3-260B-4249-A914-AF72B0CFA1A0}</a:tableStyleId>
              </a:tblPr>
              <a:tblGrid>
                <a:gridCol w="22570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Model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RMSE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MAPE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R2adj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Non-Interaction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127,333.8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0.1789524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0.7889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Interaction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127,528.5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0.1787059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0.7890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Final Model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0379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33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{905913F3-260B-4249-A914-AF72B0CFA1A0}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r>
                        <a:rPr lang="en" sz="1800"/>
                        <a:t>APE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17.82%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91175.23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17061117974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RMSE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130618.2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Final Output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00" y="150375"/>
            <a:ext cx="3853000" cy="4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475750" y="1967400"/>
            <a:ext cx="4192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D9511F"/>
                </a:solidFill>
              </a:rPr>
              <a:t>Thank You</a:t>
            </a:r>
            <a:endParaRPr b="1" sz="6000">
              <a:solidFill>
                <a:srgbClr val="D9511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https://en.wikipedia.org/wiki/King_County,_Washington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Dataset Description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967750" y="107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Numerical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778800" y="1652325"/>
            <a:ext cx="21324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bedrooms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bathrooms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sqft_living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sqft_lot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floors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sqft_above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sqft_basement 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4631550" y="1652325"/>
            <a:ext cx="26979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yr_built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yr_renovated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lat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sqft_living15 </a:t>
            </a:r>
            <a:endParaRPr sz="1600"/>
          </a:p>
          <a:p>
            <a:pPr indent="-3302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sqft_lot15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Dataset Description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967750" y="107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Categorical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778800" y="1652325"/>
            <a:ext cx="2132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waterfront </a:t>
            </a:r>
            <a:endParaRPr sz="1600"/>
          </a:p>
          <a:p>
            <a:pPr indent="-3556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view </a:t>
            </a:r>
            <a:endParaRPr sz="1600"/>
          </a:p>
          <a:p>
            <a:pPr indent="-3556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condition </a:t>
            </a:r>
            <a:endParaRPr sz="1600"/>
          </a:p>
          <a:p>
            <a:pPr indent="-3556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grade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Data Cleaning 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005900" y="1189900"/>
            <a:ext cx="71322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No missing values found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No duplicates found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No unexpected values found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Variable Selection </a:t>
            </a:r>
            <a:endParaRPr b="1">
              <a:solidFill>
                <a:srgbClr val="D9511F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005900" y="1189900"/>
            <a:ext cx="71322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Dropped Columns: id, date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Converted the following variables to nominal data type: 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Waterfront</a:t>
            </a:r>
            <a:r>
              <a:rPr lang="en" sz="2500"/>
              <a:t> (0, 1)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View (0, 1, 2, 3, 4)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Condition (1, 2, 3, 4, 5)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Grade (1 to 13, integer)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D9511F"/>
                </a:solidFill>
              </a:rPr>
              <a:t>Stepwise Variable Selection: Results</a:t>
            </a:r>
            <a:endParaRPr b="1">
              <a:solidFill>
                <a:srgbClr val="D9511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05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3" y="2379288"/>
            <a:ext cx="8143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188" y="3446088"/>
            <a:ext cx="53816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830225" y="3039800"/>
            <a:ext cx="25941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5961100" y="2762600"/>
            <a:ext cx="25941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658675" y="4302375"/>
            <a:ext cx="25941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11F"/>
                </a:solidFill>
              </a:rPr>
              <a:t>Residuals vs Prediction - initial model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50" y="1123175"/>
            <a:ext cx="6349101" cy="3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D9511F"/>
                </a:solidFill>
              </a:rPr>
              <a:t>Fixing heteroscedasticity: response variable transformation</a:t>
            </a:r>
            <a:endParaRPr b="1" sz="2420">
              <a:solidFill>
                <a:srgbClr val="D9511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85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8" y="2288738"/>
            <a:ext cx="81629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388" y="3472663"/>
            <a:ext cx="75152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591875" y="4302375"/>
            <a:ext cx="18951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961100" y="2610200"/>
            <a:ext cx="25941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830225" y="2887400"/>
            <a:ext cx="2594100" cy="27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