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6" r:id="rId11"/>
    <p:sldId id="268" r:id="rId12"/>
    <p:sldId id="269" r:id="rId13"/>
    <p:sldId id="272" r:id="rId14"/>
    <p:sldId id="273" r:id="rId15"/>
    <p:sldId id="267" r:id="rId16"/>
    <p:sldId id="274" r:id="rId17"/>
    <p:sldId id="275" r:id="rId18"/>
    <p:sldId id="285" r:id="rId19"/>
    <p:sldId id="276" r:id="rId20"/>
    <p:sldId id="277" r:id="rId21"/>
    <p:sldId id="278" r:id="rId22"/>
    <p:sldId id="29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4" r:id="rId36"/>
    <p:sldId id="295" r:id="rId37"/>
    <p:sldId id="296" r:id="rId38"/>
    <p:sldId id="298" r:id="rId39"/>
    <p:sldId id="29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E5F4A-FB9B-CF76-AE3A-60D56ECA0380}" v="269" dt="2022-11-30T23:37:45.249"/>
    <p1510:client id="{18CEA7BC-5B72-A17C-835B-FE240622310A}" v="7" dt="2022-12-01T01:30:40.497"/>
    <p1510:client id="{5039DA6B-168B-C4E6-B03F-36CA333D0D75}" v="1" dt="2022-11-30T16:54:28.078"/>
    <p1510:client id="{6A686346-B042-1857-8B8D-B6F3779AD084}" v="3" dt="2022-12-01T00:08:48.217"/>
    <p1510:client id="{CA51B3B2-F172-D94D-DFA8-DB38ABB0D024}" v="102" dt="2022-11-30T22:58:29.251"/>
    <p1510:client id="{D8C1AAAB-F864-3144-255A-7CA3CD8B4062}" v="119" dt="2022-12-01T00:49:26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539DB-AAA9-48F9-9454-F1C8C4B000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9C0749-BE06-490C-9FF0-8805756C08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Futura PT Medium" panose="020B0602020204020303" pitchFamily="34" charset="0"/>
            </a:rPr>
            <a:t>Useful dataset, reflected real life scenarios​</a:t>
          </a:r>
          <a:endParaRPr lang="en-US">
            <a:latin typeface="Futura PT Medium" panose="020B0602020204020303" pitchFamily="34" charset="0"/>
          </a:endParaRPr>
        </a:p>
      </dgm:t>
    </dgm:pt>
    <dgm:pt modelId="{E86D6D55-B014-4DDA-8DBA-9A4E4122F71E}" type="parTrans" cxnId="{F1C53686-F137-4ABE-8CB2-F502A4BC9E35}">
      <dgm:prSet/>
      <dgm:spPr/>
      <dgm:t>
        <a:bodyPr/>
        <a:lstStyle/>
        <a:p>
          <a:endParaRPr lang="en-US"/>
        </a:p>
      </dgm:t>
    </dgm:pt>
    <dgm:pt modelId="{FB69F892-C6DB-488E-BFE4-82B16A8ADEDB}" type="sibTrans" cxnId="{F1C53686-F137-4ABE-8CB2-F502A4BC9E35}">
      <dgm:prSet/>
      <dgm:spPr/>
      <dgm:t>
        <a:bodyPr/>
        <a:lstStyle/>
        <a:p>
          <a:endParaRPr lang="en-US"/>
        </a:p>
      </dgm:t>
    </dgm:pt>
    <dgm:pt modelId="{7B6F5B21-759A-4611-8460-55B963C17E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Futura PT Medium" panose="020B0602020204020303" pitchFamily="34" charset="0"/>
            </a:rPr>
            <a:t>Initial variable selection was based on domain knowledge</a:t>
          </a:r>
          <a:r>
            <a:rPr lang="en-US" b="0" i="0"/>
            <a:t>​</a:t>
          </a:r>
          <a:endParaRPr lang="en-US"/>
        </a:p>
      </dgm:t>
    </dgm:pt>
    <dgm:pt modelId="{3E7259B4-E40D-46B6-B9A2-1864318255CA}" type="parTrans" cxnId="{A6A489BF-CDE0-406D-8AB4-B800C9C7340A}">
      <dgm:prSet/>
      <dgm:spPr/>
      <dgm:t>
        <a:bodyPr/>
        <a:lstStyle/>
        <a:p>
          <a:endParaRPr lang="en-US"/>
        </a:p>
      </dgm:t>
    </dgm:pt>
    <dgm:pt modelId="{74E92DF7-8FC6-46FE-9538-14C46FC23241}" type="sibTrans" cxnId="{A6A489BF-CDE0-406D-8AB4-B800C9C7340A}">
      <dgm:prSet/>
      <dgm:spPr/>
      <dgm:t>
        <a:bodyPr/>
        <a:lstStyle/>
        <a:p>
          <a:endParaRPr lang="en-US"/>
        </a:p>
      </dgm:t>
    </dgm:pt>
    <dgm:pt modelId="{E47D0282-18FE-4531-B8AE-F302E76F05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Futura PT Medium" panose="020B0602020204020303" pitchFamily="34" charset="0"/>
            </a:rPr>
            <a:t>Less than 10% missing and outlier data</a:t>
          </a:r>
          <a:endParaRPr lang="en-US">
            <a:latin typeface="Futura PT Medium" panose="020B0602020204020303" pitchFamily="34" charset="0"/>
          </a:endParaRPr>
        </a:p>
      </dgm:t>
    </dgm:pt>
    <dgm:pt modelId="{C99736E7-DC16-423D-8C93-7910E92E8FC5}" type="parTrans" cxnId="{C126E233-C907-4D95-A258-6280BE64613C}">
      <dgm:prSet/>
      <dgm:spPr/>
      <dgm:t>
        <a:bodyPr/>
        <a:lstStyle/>
        <a:p>
          <a:endParaRPr lang="en-US"/>
        </a:p>
      </dgm:t>
    </dgm:pt>
    <dgm:pt modelId="{DA68FA60-9B51-4F76-B359-E98E34C423C6}" type="sibTrans" cxnId="{C126E233-C907-4D95-A258-6280BE64613C}">
      <dgm:prSet/>
      <dgm:spPr/>
      <dgm:t>
        <a:bodyPr/>
        <a:lstStyle/>
        <a:p>
          <a:endParaRPr lang="en-US"/>
        </a:p>
      </dgm:t>
    </dgm:pt>
    <dgm:pt modelId="{569D6587-AFD1-4876-B43D-229614874A8E}" type="pres">
      <dgm:prSet presAssocID="{35D539DB-AAA9-48F9-9454-F1C8C4B000AA}" presName="vert0" presStyleCnt="0">
        <dgm:presLayoutVars>
          <dgm:dir/>
          <dgm:animOne val="branch"/>
          <dgm:animLvl val="lvl"/>
        </dgm:presLayoutVars>
      </dgm:prSet>
      <dgm:spPr/>
    </dgm:pt>
    <dgm:pt modelId="{AB45A252-9539-482D-BB79-6C3AAE4957E1}" type="pres">
      <dgm:prSet presAssocID="{549C0749-BE06-490C-9FF0-8805756C08ED}" presName="thickLine" presStyleLbl="alignNode1" presStyleIdx="0" presStyleCnt="3"/>
      <dgm:spPr/>
    </dgm:pt>
    <dgm:pt modelId="{E9007856-A44F-44A7-A898-2271962E5344}" type="pres">
      <dgm:prSet presAssocID="{549C0749-BE06-490C-9FF0-8805756C08ED}" presName="horz1" presStyleCnt="0"/>
      <dgm:spPr/>
    </dgm:pt>
    <dgm:pt modelId="{37C8C984-B732-49E4-AD89-5EE7F23EE7E8}" type="pres">
      <dgm:prSet presAssocID="{549C0749-BE06-490C-9FF0-8805756C08ED}" presName="tx1" presStyleLbl="revTx" presStyleIdx="0" presStyleCnt="3"/>
      <dgm:spPr/>
    </dgm:pt>
    <dgm:pt modelId="{D447CEF6-59EF-4D1E-A0E7-5E4E2D2242D1}" type="pres">
      <dgm:prSet presAssocID="{549C0749-BE06-490C-9FF0-8805756C08ED}" presName="vert1" presStyleCnt="0"/>
      <dgm:spPr/>
    </dgm:pt>
    <dgm:pt modelId="{8725025D-2EDB-433B-9895-80E7CFF08793}" type="pres">
      <dgm:prSet presAssocID="{7B6F5B21-759A-4611-8460-55B963C17EFC}" presName="thickLine" presStyleLbl="alignNode1" presStyleIdx="1" presStyleCnt="3"/>
      <dgm:spPr/>
    </dgm:pt>
    <dgm:pt modelId="{E0E8D0B6-F434-48EB-8BD1-78F3602884C3}" type="pres">
      <dgm:prSet presAssocID="{7B6F5B21-759A-4611-8460-55B963C17EFC}" presName="horz1" presStyleCnt="0"/>
      <dgm:spPr/>
    </dgm:pt>
    <dgm:pt modelId="{EF20F713-BD09-4170-B3FE-57C8C52ABBB0}" type="pres">
      <dgm:prSet presAssocID="{7B6F5B21-759A-4611-8460-55B963C17EFC}" presName="tx1" presStyleLbl="revTx" presStyleIdx="1" presStyleCnt="3"/>
      <dgm:spPr/>
    </dgm:pt>
    <dgm:pt modelId="{DBE4A6C0-FAC0-4058-B9A6-12A3EED0B77D}" type="pres">
      <dgm:prSet presAssocID="{7B6F5B21-759A-4611-8460-55B963C17EFC}" presName="vert1" presStyleCnt="0"/>
      <dgm:spPr/>
    </dgm:pt>
    <dgm:pt modelId="{75DBCBA3-27DA-4F9B-916A-F2ED7ABBB6A7}" type="pres">
      <dgm:prSet presAssocID="{E47D0282-18FE-4531-B8AE-F302E76F0519}" presName="thickLine" presStyleLbl="alignNode1" presStyleIdx="2" presStyleCnt="3"/>
      <dgm:spPr/>
    </dgm:pt>
    <dgm:pt modelId="{93BA0237-AA73-4D61-99B6-17DBBE05BF08}" type="pres">
      <dgm:prSet presAssocID="{E47D0282-18FE-4531-B8AE-F302E76F0519}" presName="horz1" presStyleCnt="0"/>
      <dgm:spPr/>
    </dgm:pt>
    <dgm:pt modelId="{69407CAA-A645-4AE6-B5FF-1154066F30D5}" type="pres">
      <dgm:prSet presAssocID="{E47D0282-18FE-4531-B8AE-F302E76F0519}" presName="tx1" presStyleLbl="revTx" presStyleIdx="2" presStyleCnt="3"/>
      <dgm:spPr/>
    </dgm:pt>
    <dgm:pt modelId="{D39C6846-970B-433D-8B06-D3605F3AA01C}" type="pres">
      <dgm:prSet presAssocID="{E47D0282-18FE-4531-B8AE-F302E76F0519}" presName="vert1" presStyleCnt="0"/>
      <dgm:spPr/>
    </dgm:pt>
  </dgm:ptLst>
  <dgm:cxnLst>
    <dgm:cxn modelId="{C126E233-C907-4D95-A258-6280BE64613C}" srcId="{35D539DB-AAA9-48F9-9454-F1C8C4B000AA}" destId="{E47D0282-18FE-4531-B8AE-F302E76F0519}" srcOrd="2" destOrd="0" parTransId="{C99736E7-DC16-423D-8C93-7910E92E8FC5}" sibTransId="{DA68FA60-9B51-4F76-B359-E98E34C423C6}"/>
    <dgm:cxn modelId="{366D355E-45D6-437D-9AF1-A2E4A74269BB}" type="presOf" srcId="{549C0749-BE06-490C-9FF0-8805756C08ED}" destId="{37C8C984-B732-49E4-AD89-5EE7F23EE7E8}" srcOrd="0" destOrd="0" presId="urn:microsoft.com/office/officeart/2008/layout/LinedList"/>
    <dgm:cxn modelId="{F1C53686-F137-4ABE-8CB2-F502A4BC9E35}" srcId="{35D539DB-AAA9-48F9-9454-F1C8C4B000AA}" destId="{549C0749-BE06-490C-9FF0-8805756C08ED}" srcOrd="0" destOrd="0" parTransId="{E86D6D55-B014-4DDA-8DBA-9A4E4122F71E}" sibTransId="{FB69F892-C6DB-488E-BFE4-82B16A8ADEDB}"/>
    <dgm:cxn modelId="{A6A489BF-CDE0-406D-8AB4-B800C9C7340A}" srcId="{35D539DB-AAA9-48F9-9454-F1C8C4B000AA}" destId="{7B6F5B21-759A-4611-8460-55B963C17EFC}" srcOrd="1" destOrd="0" parTransId="{3E7259B4-E40D-46B6-B9A2-1864318255CA}" sibTransId="{74E92DF7-8FC6-46FE-9538-14C46FC23241}"/>
    <dgm:cxn modelId="{D97EEFE0-9784-4C4A-93FB-B36B5510C231}" type="presOf" srcId="{7B6F5B21-759A-4611-8460-55B963C17EFC}" destId="{EF20F713-BD09-4170-B3FE-57C8C52ABBB0}" srcOrd="0" destOrd="0" presId="urn:microsoft.com/office/officeart/2008/layout/LinedList"/>
    <dgm:cxn modelId="{530E14F2-CA69-40B5-BD05-DA4C3B8EF0B9}" type="presOf" srcId="{35D539DB-AAA9-48F9-9454-F1C8C4B000AA}" destId="{569D6587-AFD1-4876-B43D-229614874A8E}" srcOrd="0" destOrd="0" presId="urn:microsoft.com/office/officeart/2008/layout/LinedList"/>
    <dgm:cxn modelId="{A58E05F6-5456-47D6-BB58-8E091EE28884}" type="presOf" srcId="{E47D0282-18FE-4531-B8AE-F302E76F0519}" destId="{69407CAA-A645-4AE6-B5FF-1154066F30D5}" srcOrd="0" destOrd="0" presId="urn:microsoft.com/office/officeart/2008/layout/LinedList"/>
    <dgm:cxn modelId="{59B0C4D0-2811-4DC1-ACA6-42E551A593D2}" type="presParOf" srcId="{569D6587-AFD1-4876-B43D-229614874A8E}" destId="{AB45A252-9539-482D-BB79-6C3AAE4957E1}" srcOrd="0" destOrd="0" presId="urn:microsoft.com/office/officeart/2008/layout/LinedList"/>
    <dgm:cxn modelId="{B58E5066-4D92-4850-B834-35D65B910A25}" type="presParOf" srcId="{569D6587-AFD1-4876-B43D-229614874A8E}" destId="{E9007856-A44F-44A7-A898-2271962E5344}" srcOrd="1" destOrd="0" presId="urn:microsoft.com/office/officeart/2008/layout/LinedList"/>
    <dgm:cxn modelId="{956D6E68-147F-4756-A9A9-2D2319C36BEF}" type="presParOf" srcId="{E9007856-A44F-44A7-A898-2271962E5344}" destId="{37C8C984-B732-49E4-AD89-5EE7F23EE7E8}" srcOrd="0" destOrd="0" presId="urn:microsoft.com/office/officeart/2008/layout/LinedList"/>
    <dgm:cxn modelId="{25B6ACF3-7219-4437-AEDD-73AEAD4EDC87}" type="presParOf" srcId="{E9007856-A44F-44A7-A898-2271962E5344}" destId="{D447CEF6-59EF-4D1E-A0E7-5E4E2D2242D1}" srcOrd="1" destOrd="0" presId="urn:microsoft.com/office/officeart/2008/layout/LinedList"/>
    <dgm:cxn modelId="{42A4D2E0-FE63-4C3B-B1CD-339A514F4095}" type="presParOf" srcId="{569D6587-AFD1-4876-B43D-229614874A8E}" destId="{8725025D-2EDB-433B-9895-80E7CFF08793}" srcOrd="2" destOrd="0" presId="urn:microsoft.com/office/officeart/2008/layout/LinedList"/>
    <dgm:cxn modelId="{8EA7EB74-B614-4D7A-9D0D-B50ABD45B132}" type="presParOf" srcId="{569D6587-AFD1-4876-B43D-229614874A8E}" destId="{E0E8D0B6-F434-48EB-8BD1-78F3602884C3}" srcOrd="3" destOrd="0" presId="urn:microsoft.com/office/officeart/2008/layout/LinedList"/>
    <dgm:cxn modelId="{418295A1-9A0B-46CF-AF75-E197CFE3BF6F}" type="presParOf" srcId="{E0E8D0B6-F434-48EB-8BD1-78F3602884C3}" destId="{EF20F713-BD09-4170-B3FE-57C8C52ABBB0}" srcOrd="0" destOrd="0" presId="urn:microsoft.com/office/officeart/2008/layout/LinedList"/>
    <dgm:cxn modelId="{C56EEB56-306C-4462-A809-138989B22A28}" type="presParOf" srcId="{E0E8D0B6-F434-48EB-8BD1-78F3602884C3}" destId="{DBE4A6C0-FAC0-4058-B9A6-12A3EED0B77D}" srcOrd="1" destOrd="0" presId="urn:microsoft.com/office/officeart/2008/layout/LinedList"/>
    <dgm:cxn modelId="{9DF76F91-900C-4CEE-9366-2BD7CA6ACBCF}" type="presParOf" srcId="{569D6587-AFD1-4876-B43D-229614874A8E}" destId="{75DBCBA3-27DA-4F9B-916A-F2ED7ABBB6A7}" srcOrd="4" destOrd="0" presId="urn:microsoft.com/office/officeart/2008/layout/LinedList"/>
    <dgm:cxn modelId="{9FC598F5-1390-40CA-9504-5A8AC2820990}" type="presParOf" srcId="{569D6587-AFD1-4876-B43D-229614874A8E}" destId="{93BA0237-AA73-4D61-99B6-17DBBE05BF08}" srcOrd="5" destOrd="0" presId="urn:microsoft.com/office/officeart/2008/layout/LinedList"/>
    <dgm:cxn modelId="{98DE5DF7-C73E-430C-AE88-BD17679F82DA}" type="presParOf" srcId="{93BA0237-AA73-4D61-99B6-17DBBE05BF08}" destId="{69407CAA-A645-4AE6-B5FF-1154066F30D5}" srcOrd="0" destOrd="0" presId="urn:microsoft.com/office/officeart/2008/layout/LinedList"/>
    <dgm:cxn modelId="{AB20DEA1-E973-474E-B857-2431C0CBC372}" type="presParOf" srcId="{93BA0237-AA73-4D61-99B6-17DBBE05BF08}" destId="{D39C6846-970B-433D-8B06-D3605F3AA0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3F673-7AEE-42A6-8033-51BBDC462B4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9CFAFD-05CD-4D88-BE88-146C60F6398F}">
      <dgm:prSet/>
      <dgm:spPr/>
      <dgm:t>
        <a:bodyPr/>
        <a:lstStyle/>
        <a:p>
          <a:r>
            <a:rPr lang="en-US" b="0" i="0">
              <a:latin typeface="Futura PT Medium"/>
            </a:rPr>
            <a:t>Useful data after imputation and outlier cleaning​</a:t>
          </a:r>
          <a:endParaRPr lang="en-US">
            <a:latin typeface="Futura PT Medium"/>
          </a:endParaRPr>
        </a:p>
      </dgm:t>
    </dgm:pt>
    <dgm:pt modelId="{EED75446-941B-463F-99C3-7AFFDCFB5971}" type="parTrans" cxnId="{22D5735A-EB17-45D3-BB1E-200D8CDC5ACA}">
      <dgm:prSet/>
      <dgm:spPr/>
      <dgm:t>
        <a:bodyPr/>
        <a:lstStyle/>
        <a:p>
          <a:endParaRPr lang="en-US">
            <a:latin typeface="Futura PT Medium" panose="020B0602020204020303" pitchFamily="34" charset="0"/>
          </a:endParaRPr>
        </a:p>
      </dgm:t>
    </dgm:pt>
    <dgm:pt modelId="{5A211E89-7E67-4565-859B-F1CE6346861D}" type="sibTrans" cxnId="{22D5735A-EB17-45D3-BB1E-200D8CDC5ACA}">
      <dgm:prSet/>
      <dgm:spPr/>
      <dgm:t>
        <a:bodyPr/>
        <a:lstStyle/>
        <a:p>
          <a:endParaRPr lang="en-US">
            <a:latin typeface="Futura PT Medium" panose="020B0602020204020303" pitchFamily="34" charset="0"/>
          </a:endParaRPr>
        </a:p>
      </dgm:t>
    </dgm:pt>
    <dgm:pt modelId="{0893BB96-8D8B-436C-AFD3-818E0216AA7C}">
      <dgm:prSet/>
      <dgm:spPr/>
      <dgm:t>
        <a:bodyPr/>
        <a:lstStyle/>
        <a:p>
          <a:r>
            <a:rPr lang="en-US" b="0" i="0">
              <a:latin typeface="Futura PT Medium"/>
            </a:rPr>
            <a:t>Initial model (9 variables) produces 7 significant variables​</a:t>
          </a:r>
          <a:endParaRPr lang="en-US">
            <a:latin typeface="Futura PT Medium"/>
          </a:endParaRPr>
        </a:p>
      </dgm:t>
    </dgm:pt>
    <dgm:pt modelId="{3112247E-357B-476F-A5CD-8B90267FB4A5}" type="parTrans" cxnId="{74F4ADB7-6AFB-4754-B714-86B0F93D04B5}">
      <dgm:prSet/>
      <dgm:spPr/>
      <dgm:t>
        <a:bodyPr/>
        <a:lstStyle/>
        <a:p>
          <a:endParaRPr lang="en-US">
            <a:latin typeface="Futura PT Medium" panose="020B0602020204020303" pitchFamily="34" charset="0"/>
          </a:endParaRPr>
        </a:p>
      </dgm:t>
    </dgm:pt>
    <dgm:pt modelId="{14AB4393-B4BA-4778-A282-C7E296575CE2}" type="sibTrans" cxnId="{74F4ADB7-6AFB-4754-B714-86B0F93D04B5}">
      <dgm:prSet/>
      <dgm:spPr/>
      <dgm:t>
        <a:bodyPr/>
        <a:lstStyle/>
        <a:p>
          <a:endParaRPr lang="en-US">
            <a:latin typeface="Futura PT Medium" panose="020B0602020204020303" pitchFamily="34" charset="0"/>
          </a:endParaRPr>
        </a:p>
      </dgm:t>
    </dgm:pt>
    <dgm:pt modelId="{BD2D54A8-D3D8-48BE-A4BC-3A3763D982BF}">
      <dgm:prSet/>
      <dgm:spPr/>
      <dgm:t>
        <a:bodyPr/>
        <a:lstStyle/>
        <a:p>
          <a:r>
            <a:rPr lang="en-US" b="0" i="0">
              <a:latin typeface="Futura PT Medium"/>
            </a:rPr>
            <a:t>Model with significant variables produced valid interactions​</a:t>
          </a:r>
          <a:endParaRPr lang="en-US">
            <a:latin typeface="Futura PT Medium"/>
          </a:endParaRPr>
        </a:p>
      </dgm:t>
    </dgm:pt>
    <dgm:pt modelId="{9FF9115A-6B46-4046-9D1F-94ABFB115092}" type="parTrans" cxnId="{7B45BF69-3EEF-44B2-B6ED-F61565E0FA84}">
      <dgm:prSet/>
      <dgm:spPr/>
      <dgm:t>
        <a:bodyPr/>
        <a:lstStyle/>
        <a:p>
          <a:endParaRPr lang="en-US">
            <a:latin typeface="Futura PT Medium" panose="020B0602020204020303" pitchFamily="34" charset="0"/>
          </a:endParaRPr>
        </a:p>
      </dgm:t>
    </dgm:pt>
    <dgm:pt modelId="{128402AA-0737-4149-A7C3-F07BD803D71C}" type="sibTrans" cxnId="{7B45BF69-3EEF-44B2-B6ED-F61565E0FA84}">
      <dgm:prSet/>
      <dgm:spPr/>
      <dgm:t>
        <a:bodyPr/>
        <a:lstStyle/>
        <a:p>
          <a:endParaRPr lang="en-US">
            <a:latin typeface="Futura PT Medium" panose="020B0602020204020303" pitchFamily="34" charset="0"/>
          </a:endParaRPr>
        </a:p>
      </dgm:t>
    </dgm:pt>
    <dgm:pt modelId="{E54BABDD-1A0B-4DCF-BEA8-1CC21DE2E69D}">
      <dgm:prSet/>
      <dgm:spPr/>
      <dgm:t>
        <a:bodyPr/>
        <a:lstStyle/>
        <a:p>
          <a:pPr rtl="0"/>
          <a:r>
            <a:rPr lang="en-US" b="0" i="0">
              <a:latin typeface="Futura PT Medium"/>
            </a:rPr>
            <a:t>Tests indicated that the model with interaction is better model</a:t>
          </a:r>
          <a:endParaRPr lang="en-US">
            <a:latin typeface="Futura PT Medium"/>
          </a:endParaRPr>
        </a:p>
      </dgm:t>
    </dgm:pt>
    <dgm:pt modelId="{389ACB16-CBAA-4479-B9B0-5116F7027CAF}" type="parTrans" cxnId="{6ABAB14F-CE99-4763-81D5-217F2987126F}">
      <dgm:prSet/>
      <dgm:spPr/>
      <dgm:t>
        <a:bodyPr/>
        <a:lstStyle/>
        <a:p>
          <a:endParaRPr lang="en-US">
            <a:latin typeface="Futura PT Medium" panose="020B0602020204020303" pitchFamily="34" charset="0"/>
          </a:endParaRPr>
        </a:p>
      </dgm:t>
    </dgm:pt>
    <dgm:pt modelId="{952E9FAD-3415-42D9-AA23-A44575568814}" type="sibTrans" cxnId="{6ABAB14F-CE99-4763-81D5-217F2987126F}">
      <dgm:prSet/>
      <dgm:spPr/>
      <dgm:t>
        <a:bodyPr/>
        <a:lstStyle/>
        <a:p>
          <a:endParaRPr lang="en-US">
            <a:latin typeface="Futura PT Medium" panose="020B0602020204020303" pitchFamily="34" charset="0"/>
          </a:endParaRPr>
        </a:p>
      </dgm:t>
    </dgm:pt>
    <dgm:pt modelId="{D9181BDC-92EB-42D9-8D6C-5C820CAAA2A5}" type="pres">
      <dgm:prSet presAssocID="{DC93F673-7AEE-42A6-8033-51BBDC462B49}" presName="vert0" presStyleCnt="0">
        <dgm:presLayoutVars>
          <dgm:dir/>
          <dgm:animOne val="branch"/>
          <dgm:animLvl val="lvl"/>
        </dgm:presLayoutVars>
      </dgm:prSet>
      <dgm:spPr/>
    </dgm:pt>
    <dgm:pt modelId="{1A18D2FA-DAAD-4A76-8884-613DB5E6DBAC}" type="pres">
      <dgm:prSet presAssocID="{0B9CFAFD-05CD-4D88-BE88-146C60F6398F}" presName="thickLine" presStyleLbl="alignNode1" presStyleIdx="0" presStyleCnt="4"/>
      <dgm:spPr/>
    </dgm:pt>
    <dgm:pt modelId="{E56D6C47-48A3-4C1F-9814-41F5A96C0BFC}" type="pres">
      <dgm:prSet presAssocID="{0B9CFAFD-05CD-4D88-BE88-146C60F6398F}" presName="horz1" presStyleCnt="0"/>
      <dgm:spPr/>
    </dgm:pt>
    <dgm:pt modelId="{37ABE747-CEEF-42C8-AFD4-4CF6E6910186}" type="pres">
      <dgm:prSet presAssocID="{0B9CFAFD-05CD-4D88-BE88-146C60F6398F}" presName="tx1" presStyleLbl="revTx" presStyleIdx="0" presStyleCnt="4"/>
      <dgm:spPr/>
    </dgm:pt>
    <dgm:pt modelId="{E922D5BD-F706-45AE-831B-48FFAECA7B8D}" type="pres">
      <dgm:prSet presAssocID="{0B9CFAFD-05CD-4D88-BE88-146C60F6398F}" presName="vert1" presStyleCnt="0"/>
      <dgm:spPr/>
    </dgm:pt>
    <dgm:pt modelId="{264B393C-2090-460D-9FFD-A549C623ABA0}" type="pres">
      <dgm:prSet presAssocID="{0893BB96-8D8B-436C-AFD3-818E0216AA7C}" presName="thickLine" presStyleLbl="alignNode1" presStyleIdx="1" presStyleCnt="4"/>
      <dgm:spPr/>
    </dgm:pt>
    <dgm:pt modelId="{5432BDD6-0AB7-4598-B463-BBF05B59204A}" type="pres">
      <dgm:prSet presAssocID="{0893BB96-8D8B-436C-AFD3-818E0216AA7C}" presName="horz1" presStyleCnt="0"/>
      <dgm:spPr/>
    </dgm:pt>
    <dgm:pt modelId="{ADEF22D6-F727-44AA-AB98-8A9CE351D249}" type="pres">
      <dgm:prSet presAssocID="{0893BB96-8D8B-436C-AFD3-818E0216AA7C}" presName="tx1" presStyleLbl="revTx" presStyleIdx="1" presStyleCnt="4"/>
      <dgm:spPr/>
    </dgm:pt>
    <dgm:pt modelId="{EE0E0FB2-268F-4D89-B691-5D2EB80778EF}" type="pres">
      <dgm:prSet presAssocID="{0893BB96-8D8B-436C-AFD3-818E0216AA7C}" presName="vert1" presStyleCnt="0"/>
      <dgm:spPr/>
    </dgm:pt>
    <dgm:pt modelId="{61097A70-A6FF-4484-A3E1-259B59975FF4}" type="pres">
      <dgm:prSet presAssocID="{BD2D54A8-D3D8-48BE-A4BC-3A3763D982BF}" presName="thickLine" presStyleLbl="alignNode1" presStyleIdx="2" presStyleCnt="4"/>
      <dgm:spPr/>
    </dgm:pt>
    <dgm:pt modelId="{69B3EFC0-8025-4E6A-A2E4-48B5AD7772F4}" type="pres">
      <dgm:prSet presAssocID="{BD2D54A8-D3D8-48BE-A4BC-3A3763D982BF}" presName="horz1" presStyleCnt="0"/>
      <dgm:spPr/>
    </dgm:pt>
    <dgm:pt modelId="{385DE994-F4DB-43A2-87B9-8B73A697895F}" type="pres">
      <dgm:prSet presAssocID="{BD2D54A8-D3D8-48BE-A4BC-3A3763D982BF}" presName="tx1" presStyleLbl="revTx" presStyleIdx="2" presStyleCnt="4"/>
      <dgm:spPr/>
    </dgm:pt>
    <dgm:pt modelId="{F46A1D10-E2C3-43B3-AE36-FC7C63CFCA98}" type="pres">
      <dgm:prSet presAssocID="{BD2D54A8-D3D8-48BE-A4BC-3A3763D982BF}" presName="vert1" presStyleCnt="0"/>
      <dgm:spPr/>
    </dgm:pt>
    <dgm:pt modelId="{ADED644C-201B-459D-B29B-C89EED5FE3D2}" type="pres">
      <dgm:prSet presAssocID="{E54BABDD-1A0B-4DCF-BEA8-1CC21DE2E69D}" presName="thickLine" presStyleLbl="alignNode1" presStyleIdx="3" presStyleCnt="4"/>
      <dgm:spPr/>
    </dgm:pt>
    <dgm:pt modelId="{8B02128E-762B-4E86-B54F-ED3F2840672F}" type="pres">
      <dgm:prSet presAssocID="{E54BABDD-1A0B-4DCF-BEA8-1CC21DE2E69D}" presName="horz1" presStyleCnt="0"/>
      <dgm:spPr/>
    </dgm:pt>
    <dgm:pt modelId="{D39ACB15-8587-4E60-BD06-9840A01F1408}" type="pres">
      <dgm:prSet presAssocID="{E54BABDD-1A0B-4DCF-BEA8-1CC21DE2E69D}" presName="tx1" presStyleLbl="revTx" presStyleIdx="3" presStyleCnt="4"/>
      <dgm:spPr/>
    </dgm:pt>
    <dgm:pt modelId="{9A96E897-2443-4823-ABC9-4E00A9781B7A}" type="pres">
      <dgm:prSet presAssocID="{E54BABDD-1A0B-4DCF-BEA8-1CC21DE2E69D}" presName="vert1" presStyleCnt="0"/>
      <dgm:spPr/>
    </dgm:pt>
  </dgm:ptLst>
  <dgm:cxnLst>
    <dgm:cxn modelId="{197DD344-F03B-4E27-9661-9EB7EE5761E4}" type="presOf" srcId="{0B9CFAFD-05CD-4D88-BE88-146C60F6398F}" destId="{37ABE747-CEEF-42C8-AFD4-4CF6E6910186}" srcOrd="0" destOrd="0" presId="urn:microsoft.com/office/officeart/2008/layout/LinedList"/>
    <dgm:cxn modelId="{7B45BF69-3EEF-44B2-B6ED-F61565E0FA84}" srcId="{DC93F673-7AEE-42A6-8033-51BBDC462B49}" destId="{BD2D54A8-D3D8-48BE-A4BC-3A3763D982BF}" srcOrd="2" destOrd="0" parTransId="{9FF9115A-6B46-4046-9D1F-94ABFB115092}" sibTransId="{128402AA-0737-4149-A7C3-F07BD803D71C}"/>
    <dgm:cxn modelId="{6ABAB14F-CE99-4763-81D5-217F2987126F}" srcId="{DC93F673-7AEE-42A6-8033-51BBDC462B49}" destId="{E54BABDD-1A0B-4DCF-BEA8-1CC21DE2E69D}" srcOrd="3" destOrd="0" parTransId="{389ACB16-CBAA-4479-B9B0-5116F7027CAF}" sibTransId="{952E9FAD-3415-42D9-AA23-A44575568814}"/>
    <dgm:cxn modelId="{22D5735A-EB17-45D3-BB1E-200D8CDC5ACA}" srcId="{DC93F673-7AEE-42A6-8033-51BBDC462B49}" destId="{0B9CFAFD-05CD-4D88-BE88-146C60F6398F}" srcOrd="0" destOrd="0" parTransId="{EED75446-941B-463F-99C3-7AFFDCFB5971}" sibTransId="{5A211E89-7E67-4565-859B-F1CE6346861D}"/>
    <dgm:cxn modelId="{27759484-C7A8-4D03-944F-2092661D182D}" type="presOf" srcId="{BD2D54A8-D3D8-48BE-A4BC-3A3763D982BF}" destId="{385DE994-F4DB-43A2-87B9-8B73A697895F}" srcOrd="0" destOrd="0" presId="urn:microsoft.com/office/officeart/2008/layout/LinedList"/>
    <dgm:cxn modelId="{A844F3A2-B469-4AB7-8040-42C3D3A2EC5E}" type="presOf" srcId="{E54BABDD-1A0B-4DCF-BEA8-1CC21DE2E69D}" destId="{D39ACB15-8587-4E60-BD06-9840A01F1408}" srcOrd="0" destOrd="0" presId="urn:microsoft.com/office/officeart/2008/layout/LinedList"/>
    <dgm:cxn modelId="{56F011AB-07F6-4C2A-95CB-68E93C3927AE}" type="presOf" srcId="{DC93F673-7AEE-42A6-8033-51BBDC462B49}" destId="{D9181BDC-92EB-42D9-8D6C-5C820CAAA2A5}" srcOrd="0" destOrd="0" presId="urn:microsoft.com/office/officeart/2008/layout/LinedList"/>
    <dgm:cxn modelId="{1D4514AF-7401-4658-A4B2-1C03CD05F261}" type="presOf" srcId="{0893BB96-8D8B-436C-AFD3-818E0216AA7C}" destId="{ADEF22D6-F727-44AA-AB98-8A9CE351D249}" srcOrd="0" destOrd="0" presId="urn:microsoft.com/office/officeart/2008/layout/LinedList"/>
    <dgm:cxn modelId="{74F4ADB7-6AFB-4754-B714-86B0F93D04B5}" srcId="{DC93F673-7AEE-42A6-8033-51BBDC462B49}" destId="{0893BB96-8D8B-436C-AFD3-818E0216AA7C}" srcOrd="1" destOrd="0" parTransId="{3112247E-357B-476F-A5CD-8B90267FB4A5}" sibTransId="{14AB4393-B4BA-4778-A282-C7E296575CE2}"/>
    <dgm:cxn modelId="{CC35FB85-CD9C-4BCF-86CF-92759BA88E37}" type="presParOf" srcId="{D9181BDC-92EB-42D9-8D6C-5C820CAAA2A5}" destId="{1A18D2FA-DAAD-4A76-8884-613DB5E6DBAC}" srcOrd="0" destOrd="0" presId="urn:microsoft.com/office/officeart/2008/layout/LinedList"/>
    <dgm:cxn modelId="{7D71937E-EC00-4362-B333-87003DA40EA0}" type="presParOf" srcId="{D9181BDC-92EB-42D9-8D6C-5C820CAAA2A5}" destId="{E56D6C47-48A3-4C1F-9814-41F5A96C0BFC}" srcOrd="1" destOrd="0" presId="urn:microsoft.com/office/officeart/2008/layout/LinedList"/>
    <dgm:cxn modelId="{5FE98393-888E-4833-AAFA-61C1ED58626B}" type="presParOf" srcId="{E56D6C47-48A3-4C1F-9814-41F5A96C0BFC}" destId="{37ABE747-CEEF-42C8-AFD4-4CF6E6910186}" srcOrd="0" destOrd="0" presId="urn:microsoft.com/office/officeart/2008/layout/LinedList"/>
    <dgm:cxn modelId="{F948D5D6-BF66-4D4C-AE32-229328C6FB4B}" type="presParOf" srcId="{E56D6C47-48A3-4C1F-9814-41F5A96C0BFC}" destId="{E922D5BD-F706-45AE-831B-48FFAECA7B8D}" srcOrd="1" destOrd="0" presId="urn:microsoft.com/office/officeart/2008/layout/LinedList"/>
    <dgm:cxn modelId="{42470259-6E2C-4183-9AB2-95AC7704BD85}" type="presParOf" srcId="{D9181BDC-92EB-42D9-8D6C-5C820CAAA2A5}" destId="{264B393C-2090-460D-9FFD-A549C623ABA0}" srcOrd="2" destOrd="0" presId="urn:microsoft.com/office/officeart/2008/layout/LinedList"/>
    <dgm:cxn modelId="{41123AE8-5499-4D05-84E8-425A8D11743A}" type="presParOf" srcId="{D9181BDC-92EB-42D9-8D6C-5C820CAAA2A5}" destId="{5432BDD6-0AB7-4598-B463-BBF05B59204A}" srcOrd="3" destOrd="0" presId="urn:microsoft.com/office/officeart/2008/layout/LinedList"/>
    <dgm:cxn modelId="{17FD5A52-DF97-4EE6-9B02-C5B67D11CA32}" type="presParOf" srcId="{5432BDD6-0AB7-4598-B463-BBF05B59204A}" destId="{ADEF22D6-F727-44AA-AB98-8A9CE351D249}" srcOrd="0" destOrd="0" presId="urn:microsoft.com/office/officeart/2008/layout/LinedList"/>
    <dgm:cxn modelId="{7C1C670E-CC4D-4A67-B390-CFF153CB4BCB}" type="presParOf" srcId="{5432BDD6-0AB7-4598-B463-BBF05B59204A}" destId="{EE0E0FB2-268F-4D89-B691-5D2EB80778EF}" srcOrd="1" destOrd="0" presId="urn:microsoft.com/office/officeart/2008/layout/LinedList"/>
    <dgm:cxn modelId="{38C53191-24A2-4B22-9386-934E34CF3031}" type="presParOf" srcId="{D9181BDC-92EB-42D9-8D6C-5C820CAAA2A5}" destId="{61097A70-A6FF-4484-A3E1-259B59975FF4}" srcOrd="4" destOrd="0" presId="urn:microsoft.com/office/officeart/2008/layout/LinedList"/>
    <dgm:cxn modelId="{FD75566E-556E-4C89-BC9A-7391E2A06948}" type="presParOf" srcId="{D9181BDC-92EB-42D9-8D6C-5C820CAAA2A5}" destId="{69B3EFC0-8025-4E6A-A2E4-48B5AD7772F4}" srcOrd="5" destOrd="0" presId="urn:microsoft.com/office/officeart/2008/layout/LinedList"/>
    <dgm:cxn modelId="{6BFE8DEB-323E-475D-811C-C86ABA983E19}" type="presParOf" srcId="{69B3EFC0-8025-4E6A-A2E4-48B5AD7772F4}" destId="{385DE994-F4DB-43A2-87B9-8B73A697895F}" srcOrd="0" destOrd="0" presId="urn:microsoft.com/office/officeart/2008/layout/LinedList"/>
    <dgm:cxn modelId="{3DE57A26-4B6C-4C65-900C-5B30D2146094}" type="presParOf" srcId="{69B3EFC0-8025-4E6A-A2E4-48B5AD7772F4}" destId="{F46A1D10-E2C3-43B3-AE36-FC7C63CFCA98}" srcOrd="1" destOrd="0" presId="urn:microsoft.com/office/officeart/2008/layout/LinedList"/>
    <dgm:cxn modelId="{7077F0BC-402D-42D8-BC43-6A2F78CF0B98}" type="presParOf" srcId="{D9181BDC-92EB-42D9-8D6C-5C820CAAA2A5}" destId="{ADED644C-201B-459D-B29B-C89EED5FE3D2}" srcOrd="6" destOrd="0" presId="urn:microsoft.com/office/officeart/2008/layout/LinedList"/>
    <dgm:cxn modelId="{87193F24-4179-409B-B798-F80802A339AE}" type="presParOf" srcId="{D9181BDC-92EB-42D9-8D6C-5C820CAAA2A5}" destId="{8B02128E-762B-4E86-B54F-ED3F2840672F}" srcOrd="7" destOrd="0" presId="urn:microsoft.com/office/officeart/2008/layout/LinedList"/>
    <dgm:cxn modelId="{09C8C941-8C36-4F3E-B001-50FC9425663E}" type="presParOf" srcId="{8B02128E-762B-4E86-B54F-ED3F2840672F}" destId="{D39ACB15-8587-4E60-BD06-9840A01F1408}" srcOrd="0" destOrd="0" presId="urn:microsoft.com/office/officeart/2008/layout/LinedList"/>
    <dgm:cxn modelId="{D810CE19-3139-45FD-B7AC-E03E8BC57108}" type="presParOf" srcId="{8B02128E-762B-4E86-B54F-ED3F2840672F}" destId="{9A96E897-2443-4823-ABC9-4E00A9781B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93F673-7AEE-42A6-8033-51BBDC462B4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9CFAFD-05CD-4D88-BE88-146C60F6398F}">
      <dgm:prSet/>
      <dgm:spPr/>
      <dgm:t>
        <a:bodyPr/>
        <a:lstStyle/>
        <a:p>
          <a:r>
            <a:rPr lang="en-US">
              <a:latin typeface="Futura PT Medium"/>
            </a:rPr>
            <a:t>All factors were in influential in the model</a:t>
          </a:r>
          <a:endParaRPr lang="en-US"/>
        </a:p>
      </dgm:t>
    </dgm:pt>
    <dgm:pt modelId="{EED75446-941B-463F-99C3-7AFFDCFB5971}" type="parTrans" cxnId="{22D5735A-EB17-45D3-BB1E-200D8CDC5ACA}">
      <dgm:prSet/>
      <dgm:spPr/>
      <dgm:t>
        <a:bodyPr/>
        <a:lstStyle/>
        <a:p>
          <a:endParaRPr lang="en-US">
            <a:latin typeface="Futura PT Medium" panose="020B0602020204020303" pitchFamily="34" charset="0"/>
          </a:endParaRPr>
        </a:p>
      </dgm:t>
    </dgm:pt>
    <dgm:pt modelId="{5A211E89-7E67-4565-859B-F1CE6346861D}" type="sibTrans" cxnId="{22D5735A-EB17-45D3-BB1E-200D8CDC5ACA}">
      <dgm:prSet/>
      <dgm:spPr/>
      <dgm:t>
        <a:bodyPr/>
        <a:lstStyle/>
        <a:p>
          <a:endParaRPr lang="en-US">
            <a:latin typeface="Futura PT Medium" panose="020B0602020204020303" pitchFamily="34" charset="0"/>
          </a:endParaRPr>
        </a:p>
      </dgm:t>
    </dgm:pt>
    <dgm:pt modelId="{E54BABDD-1A0B-4DCF-BEA8-1CC21DE2E69D}">
      <dgm:prSet phldr="0"/>
      <dgm:spPr/>
      <dgm:t>
        <a:bodyPr/>
        <a:lstStyle/>
        <a:p>
          <a:pPr rtl="0"/>
          <a:r>
            <a:rPr lang="en-US">
              <a:latin typeface="Futura PT Medium"/>
            </a:rPr>
            <a:t>The model was ineffective in predicting loan default status</a:t>
          </a:r>
        </a:p>
      </dgm:t>
    </dgm:pt>
    <dgm:pt modelId="{389ACB16-CBAA-4479-B9B0-5116F7027CAF}" type="parTrans" cxnId="{6ABAB14F-CE99-4763-81D5-217F2987126F}">
      <dgm:prSet/>
      <dgm:spPr/>
      <dgm:t>
        <a:bodyPr/>
        <a:lstStyle/>
        <a:p>
          <a:endParaRPr lang="en-US">
            <a:latin typeface="Futura PT Medium" panose="020B0602020204020303" pitchFamily="34" charset="0"/>
          </a:endParaRPr>
        </a:p>
      </dgm:t>
    </dgm:pt>
    <dgm:pt modelId="{952E9FAD-3415-42D9-AA23-A44575568814}" type="sibTrans" cxnId="{6ABAB14F-CE99-4763-81D5-217F2987126F}">
      <dgm:prSet/>
      <dgm:spPr/>
      <dgm:t>
        <a:bodyPr/>
        <a:lstStyle/>
        <a:p>
          <a:endParaRPr lang="en-US">
            <a:latin typeface="Futura PT Medium" panose="020B0602020204020303" pitchFamily="34" charset="0"/>
          </a:endParaRPr>
        </a:p>
      </dgm:t>
    </dgm:pt>
    <dgm:pt modelId="{C90B530E-25BD-43DB-8598-6ADD32319CCE}">
      <dgm:prSet phldr="0"/>
      <dgm:spPr/>
      <dgm:t>
        <a:bodyPr/>
        <a:lstStyle/>
        <a:p>
          <a:pPr rtl="0"/>
          <a:r>
            <a:rPr lang="en-US">
              <a:latin typeface="Futura PT Medium"/>
            </a:rPr>
            <a:t>However, due to the spread of the data points, there was a lack of fit</a:t>
          </a:r>
          <a:endParaRPr lang="en-US"/>
        </a:p>
      </dgm:t>
    </dgm:pt>
    <dgm:pt modelId="{1724DAF1-7C0A-4C3C-8829-4E435E67A0E9}" type="parTrans" cxnId="{6EF1E20C-20A5-4A27-8515-452136ED6AEA}">
      <dgm:prSet/>
      <dgm:spPr/>
    </dgm:pt>
    <dgm:pt modelId="{58EF7526-ABC7-428F-BE30-6F7877D773AC}" type="sibTrans" cxnId="{6EF1E20C-20A5-4A27-8515-452136ED6AEA}">
      <dgm:prSet/>
      <dgm:spPr/>
    </dgm:pt>
    <dgm:pt modelId="{75E5AA9C-5EE9-45FB-AB34-15AFAA425FEE}">
      <dgm:prSet phldr="0"/>
      <dgm:spPr/>
      <dgm:t>
        <a:bodyPr/>
        <a:lstStyle/>
        <a:p>
          <a:pPr rtl="0"/>
          <a:r>
            <a:rPr lang="en-US">
              <a:latin typeface="Futura PT Medium"/>
            </a:rPr>
            <a:t>Initially selected variables passed t-tests and chi-square tests</a:t>
          </a:r>
        </a:p>
      </dgm:t>
    </dgm:pt>
    <dgm:pt modelId="{40ADD2CA-5646-4CE3-AFBA-65979C83BEC9}" type="parTrans" cxnId="{C94F4F86-C641-4212-9E5A-DC5C3D1181B1}">
      <dgm:prSet/>
      <dgm:spPr/>
    </dgm:pt>
    <dgm:pt modelId="{0D84072A-4952-414A-8722-566DABF89017}" type="sibTrans" cxnId="{C94F4F86-C641-4212-9E5A-DC5C3D1181B1}">
      <dgm:prSet/>
      <dgm:spPr/>
    </dgm:pt>
    <dgm:pt modelId="{D9181BDC-92EB-42D9-8D6C-5C820CAAA2A5}" type="pres">
      <dgm:prSet presAssocID="{DC93F673-7AEE-42A6-8033-51BBDC462B49}" presName="vert0" presStyleCnt="0">
        <dgm:presLayoutVars>
          <dgm:dir/>
          <dgm:animOne val="branch"/>
          <dgm:animLvl val="lvl"/>
        </dgm:presLayoutVars>
      </dgm:prSet>
      <dgm:spPr/>
    </dgm:pt>
    <dgm:pt modelId="{FF2DABBF-9853-4861-99A4-4527004910C8}" type="pres">
      <dgm:prSet presAssocID="{75E5AA9C-5EE9-45FB-AB34-15AFAA425FEE}" presName="thickLine" presStyleLbl="alignNode1" presStyleIdx="0" presStyleCnt="4"/>
      <dgm:spPr/>
    </dgm:pt>
    <dgm:pt modelId="{B8B43239-B7CB-4336-ACEC-28FACE54060F}" type="pres">
      <dgm:prSet presAssocID="{75E5AA9C-5EE9-45FB-AB34-15AFAA425FEE}" presName="horz1" presStyleCnt="0"/>
      <dgm:spPr/>
    </dgm:pt>
    <dgm:pt modelId="{8DA48746-ADCC-4206-AD25-5500B5925352}" type="pres">
      <dgm:prSet presAssocID="{75E5AA9C-5EE9-45FB-AB34-15AFAA425FEE}" presName="tx1" presStyleLbl="revTx" presStyleIdx="0" presStyleCnt="4"/>
      <dgm:spPr/>
    </dgm:pt>
    <dgm:pt modelId="{9B914E13-115E-4D94-B1F2-B45B9FA2F1E2}" type="pres">
      <dgm:prSet presAssocID="{75E5AA9C-5EE9-45FB-AB34-15AFAA425FEE}" presName="vert1" presStyleCnt="0"/>
      <dgm:spPr/>
    </dgm:pt>
    <dgm:pt modelId="{1A18D2FA-DAAD-4A76-8884-613DB5E6DBAC}" type="pres">
      <dgm:prSet presAssocID="{0B9CFAFD-05CD-4D88-BE88-146C60F6398F}" presName="thickLine" presStyleLbl="alignNode1" presStyleIdx="1" presStyleCnt="4"/>
      <dgm:spPr/>
    </dgm:pt>
    <dgm:pt modelId="{E56D6C47-48A3-4C1F-9814-41F5A96C0BFC}" type="pres">
      <dgm:prSet presAssocID="{0B9CFAFD-05CD-4D88-BE88-146C60F6398F}" presName="horz1" presStyleCnt="0"/>
      <dgm:spPr/>
    </dgm:pt>
    <dgm:pt modelId="{37ABE747-CEEF-42C8-AFD4-4CF6E6910186}" type="pres">
      <dgm:prSet presAssocID="{0B9CFAFD-05CD-4D88-BE88-146C60F6398F}" presName="tx1" presStyleLbl="revTx" presStyleIdx="1" presStyleCnt="4"/>
      <dgm:spPr/>
    </dgm:pt>
    <dgm:pt modelId="{E922D5BD-F706-45AE-831B-48FFAECA7B8D}" type="pres">
      <dgm:prSet presAssocID="{0B9CFAFD-05CD-4D88-BE88-146C60F6398F}" presName="vert1" presStyleCnt="0"/>
      <dgm:spPr/>
    </dgm:pt>
    <dgm:pt modelId="{F1F61E25-0490-4D6F-ACF6-66E9F33A1C0B}" type="pres">
      <dgm:prSet presAssocID="{C90B530E-25BD-43DB-8598-6ADD32319CCE}" presName="thickLine" presStyleLbl="alignNode1" presStyleIdx="2" presStyleCnt="4"/>
      <dgm:spPr/>
    </dgm:pt>
    <dgm:pt modelId="{2041F869-3FFE-4C6F-AD55-F244BDFCC033}" type="pres">
      <dgm:prSet presAssocID="{C90B530E-25BD-43DB-8598-6ADD32319CCE}" presName="horz1" presStyleCnt="0"/>
      <dgm:spPr/>
    </dgm:pt>
    <dgm:pt modelId="{BECE9BE5-4B22-4AE2-A530-6AB8526286E6}" type="pres">
      <dgm:prSet presAssocID="{C90B530E-25BD-43DB-8598-6ADD32319CCE}" presName="tx1" presStyleLbl="revTx" presStyleIdx="2" presStyleCnt="4"/>
      <dgm:spPr/>
    </dgm:pt>
    <dgm:pt modelId="{D3487FB8-86D3-485C-A53E-F50027D78839}" type="pres">
      <dgm:prSet presAssocID="{C90B530E-25BD-43DB-8598-6ADD32319CCE}" presName="vert1" presStyleCnt="0"/>
      <dgm:spPr/>
    </dgm:pt>
    <dgm:pt modelId="{ADED644C-201B-459D-B29B-C89EED5FE3D2}" type="pres">
      <dgm:prSet presAssocID="{E54BABDD-1A0B-4DCF-BEA8-1CC21DE2E69D}" presName="thickLine" presStyleLbl="alignNode1" presStyleIdx="3" presStyleCnt="4"/>
      <dgm:spPr/>
    </dgm:pt>
    <dgm:pt modelId="{8B02128E-762B-4E86-B54F-ED3F2840672F}" type="pres">
      <dgm:prSet presAssocID="{E54BABDD-1A0B-4DCF-BEA8-1CC21DE2E69D}" presName="horz1" presStyleCnt="0"/>
      <dgm:spPr/>
    </dgm:pt>
    <dgm:pt modelId="{D39ACB15-8587-4E60-BD06-9840A01F1408}" type="pres">
      <dgm:prSet presAssocID="{E54BABDD-1A0B-4DCF-BEA8-1CC21DE2E69D}" presName="tx1" presStyleLbl="revTx" presStyleIdx="3" presStyleCnt="4"/>
      <dgm:spPr/>
    </dgm:pt>
    <dgm:pt modelId="{9A96E897-2443-4823-ABC9-4E00A9781B7A}" type="pres">
      <dgm:prSet presAssocID="{E54BABDD-1A0B-4DCF-BEA8-1CC21DE2E69D}" presName="vert1" presStyleCnt="0"/>
      <dgm:spPr/>
    </dgm:pt>
  </dgm:ptLst>
  <dgm:cxnLst>
    <dgm:cxn modelId="{6EF1E20C-20A5-4A27-8515-452136ED6AEA}" srcId="{DC93F673-7AEE-42A6-8033-51BBDC462B49}" destId="{C90B530E-25BD-43DB-8598-6ADD32319CCE}" srcOrd="2" destOrd="0" parTransId="{1724DAF1-7C0A-4C3C-8829-4E435E67A0E9}" sibTransId="{58EF7526-ABC7-428F-BE30-6F7877D773AC}"/>
    <dgm:cxn modelId="{E3D1FC18-8F50-4D9A-A917-FBFCCA9A23CA}" type="presOf" srcId="{E54BABDD-1A0B-4DCF-BEA8-1CC21DE2E69D}" destId="{D39ACB15-8587-4E60-BD06-9840A01F1408}" srcOrd="0" destOrd="0" presId="urn:microsoft.com/office/officeart/2008/layout/LinedList"/>
    <dgm:cxn modelId="{7E078731-D1E8-4DFF-ACC2-07C1B21B5114}" type="presOf" srcId="{0B9CFAFD-05CD-4D88-BE88-146C60F6398F}" destId="{37ABE747-CEEF-42C8-AFD4-4CF6E6910186}" srcOrd="0" destOrd="0" presId="urn:microsoft.com/office/officeart/2008/layout/LinedList"/>
    <dgm:cxn modelId="{9B9E6262-D2D6-4A96-9C3E-3F4C3F210B0C}" type="presOf" srcId="{75E5AA9C-5EE9-45FB-AB34-15AFAA425FEE}" destId="{8DA48746-ADCC-4206-AD25-5500B5925352}" srcOrd="0" destOrd="0" presId="urn:microsoft.com/office/officeart/2008/layout/LinedList"/>
    <dgm:cxn modelId="{6ABAB14F-CE99-4763-81D5-217F2987126F}" srcId="{DC93F673-7AEE-42A6-8033-51BBDC462B49}" destId="{E54BABDD-1A0B-4DCF-BEA8-1CC21DE2E69D}" srcOrd="3" destOrd="0" parTransId="{389ACB16-CBAA-4479-B9B0-5116F7027CAF}" sibTransId="{952E9FAD-3415-42D9-AA23-A44575568814}"/>
    <dgm:cxn modelId="{22D5735A-EB17-45D3-BB1E-200D8CDC5ACA}" srcId="{DC93F673-7AEE-42A6-8033-51BBDC462B49}" destId="{0B9CFAFD-05CD-4D88-BE88-146C60F6398F}" srcOrd="1" destOrd="0" parTransId="{EED75446-941B-463F-99C3-7AFFDCFB5971}" sibTransId="{5A211E89-7E67-4565-859B-F1CE6346861D}"/>
    <dgm:cxn modelId="{C94F4F86-C641-4212-9E5A-DC5C3D1181B1}" srcId="{DC93F673-7AEE-42A6-8033-51BBDC462B49}" destId="{75E5AA9C-5EE9-45FB-AB34-15AFAA425FEE}" srcOrd="0" destOrd="0" parTransId="{40ADD2CA-5646-4CE3-AFBA-65979C83BEC9}" sibTransId="{0D84072A-4952-414A-8722-566DABF89017}"/>
    <dgm:cxn modelId="{9E0DB0A8-8BAE-4E19-8DD7-470C615AF19C}" type="presOf" srcId="{C90B530E-25BD-43DB-8598-6ADD32319CCE}" destId="{BECE9BE5-4B22-4AE2-A530-6AB8526286E6}" srcOrd="0" destOrd="0" presId="urn:microsoft.com/office/officeart/2008/layout/LinedList"/>
    <dgm:cxn modelId="{56F011AB-07F6-4C2A-95CB-68E93C3927AE}" type="presOf" srcId="{DC93F673-7AEE-42A6-8033-51BBDC462B49}" destId="{D9181BDC-92EB-42D9-8D6C-5C820CAAA2A5}" srcOrd="0" destOrd="0" presId="urn:microsoft.com/office/officeart/2008/layout/LinedList"/>
    <dgm:cxn modelId="{1E7605D9-055A-4C19-B5ED-EC3EB056903F}" type="presParOf" srcId="{D9181BDC-92EB-42D9-8D6C-5C820CAAA2A5}" destId="{FF2DABBF-9853-4861-99A4-4527004910C8}" srcOrd="0" destOrd="0" presId="urn:microsoft.com/office/officeart/2008/layout/LinedList"/>
    <dgm:cxn modelId="{08E4998E-719B-481A-9E11-9F17B935A5CA}" type="presParOf" srcId="{D9181BDC-92EB-42D9-8D6C-5C820CAAA2A5}" destId="{B8B43239-B7CB-4336-ACEC-28FACE54060F}" srcOrd="1" destOrd="0" presId="urn:microsoft.com/office/officeart/2008/layout/LinedList"/>
    <dgm:cxn modelId="{CE09B2D3-2549-492E-9C9E-EA8F2F937D67}" type="presParOf" srcId="{B8B43239-B7CB-4336-ACEC-28FACE54060F}" destId="{8DA48746-ADCC-4206-AD25-5500B5925352}" srcOrd="0" destOrd="0" presId="urn:microsoft.com/office/officeart/2008/layout/LinedList"/>
    <dgm:cxn modelId="{D8045CC3-7928-4329-B890-4D1862BFEA70}" type="presParOf" srcId="{B8B43239-B7CB-4336-ACEC-28FACE54060F}" destId="{9B914E13-115E-4D94-B1F2-B45B9FA2F1E2}" srcOrd="1" destOrd="0" presId="urn:microsoft.com/office/officeart/2008/layout/LinedList"/>
    <dgm:cxn modelId="{5EB6BE0F-51F8-4882-BB05-53F7928F01EA}" type="presParOf" srcId="{D9181BDC-92EB-42D9-8D6C-5C820CAAA2A5}" destId="{1A18D2FA-DAAD-4A76-8884-613DB5E6DBAC}" srcOrd="2" destOrd="0" presId="urn:microsoft.com/office/officeart/2008/layout/LinedList"/>
    <dgm:cxn modelId="{8745D300-36F2-42EC-85C4-CBE529FA597F}" type="presParOf" srcId="{D9181BDC-92EB-42D9-8D6C-5C820CAAA2A5}" destId="{E56D6C47-48A3-4C1F-9814-41F5A96C0BFC}" srcOrd="3" destOrd="0" presId="urn:microsoft.com/office/officeart/2008/layout/LinedList"/>
    <dgm:cxn modelId="{2AF2C9E3-DC93-4827-8117-06B1E91D71F8}" type="presParOf" srcId="{E56D6C47-48A3-4C1F-9814-41F5A96C0BFC}" destId="{37ABE747-CEEF-42C8-AFD4-4CF6E6910186}" srcOrd="0" destOrd="0" presId="urn:microsoft.com/office/officeart/2008/layout/LinedList"/>
    <dgm:cxn modelId="{7A184D0A-0DA0-4F07-AE93-ABC41C19968C}" type="presParOf" srcId="{E56D6C47-48A3-4C1F-9814-41F5A96C0BFC}" destId="{E922D5BD-F706-45AE-831B-48FFAECA7B8D}" srcOrd="1" destOrd="0" presId="urn:microsoft.com/office/officeart/2008/layout/LinedList"/>
    <dgm:cxn modelId="{B71E7A1A-7F06-4CA3-893B-4D0918B96838}" type="presParOf" srcId="{D9181BDC-92EB-42D9-8D6C-5C820CAAA2A5}" destId="{F1F61E25-0490-4D6F-ACF6-66E9F33A1C0B}" srcOrd="4" destOrd="0" presId="urn:microsoft.com/office/officeart/2008/layout/LinedList"/>
    <dgm:cxn modelId="{5359A2AF-6C2C-4298-AE84-1FBA85446ACA}" type="presParOf" srcId="{D9181BDC-92EB-42D9-8D6C-5C820CAAA2A5}" destId="{2041F869-3FFE-4C6F-AD55-F244BDFCC033}" srcOrd="5" destOrd="0" presId="urn:microsoft.com/office/officeart/2008/layout/LinedList"/>
    <dgm:cxn modelId="{31D3514C-AD34-46CF-9673-B08A4C1DA333}" type="presParOf" srcId="{2041F869-3FFE-4C6F-AD55-F244BDFCC033}" destId="{BECE9BE5-4B22-4AE2-A530-6AB8526286E6}" srcOrd="0" destOrd="0" presId="urn:microsoft.com/office/officeart/2008/layout/LinedList"/>
    <dgm:cxn modelId="{E2501FCF-3519-4F61-A31B-A05906290D3E}" type="presParOf" srcId="{2041F869-3FFE-4C6F-AD55-F244BDFCC033}" destId="{D3487FB8-86D3-485C-A53E-F50027D78839}" srcOrd="1" destOrd="0" presId="urn:microsoft.com/office/officeart/2008/layout/LinedList"/>
    <dgm:cxn modelId="{A6A6DF2D-1A96-47E3-9C1B-8C2C08901422}" type="presParOf" srcId="{D9181BDC-92EB-42D9-8D6C-5C820CAAA2A5}" destId="{ADED644C-201B-459D-B29B-C89EED5FE3D2}" srcOrd="6" destOrd="0" presId="urn:microsoft.com/office/officeart/2008/layout/LinedList"/>
    <dgm:cxn modelId="{60325777-E594-4AF2-A19F-C23F42F466C3}" type="presParOf" srcId="{D9181BDC-92EB-42D9-8D6C-5C820CAAA2A5}" destId="{8B02128E-762B-4E86-B54F-ED3F2840672F}" srcOrd="7" destOrd="0" presId="urn:microsoft.com/office/officeart/2008/layout/LinedList"/>
    <dgm:cxn modelId="{DE756C54-E75A-48A7-A2BB-D721FC87E979}" type="presParOf" srcId="{8B02128E-762B-4E86-B54F-ED3F2840672F}" destId="{D39ACB15-8587-4E60-BD06-9840A01F1408}" srcOrd="0" destOrd="0" presId="urn:microsoft.com/office/officeart/2008/layout/LinedList"/>
    <dgm:cxn modelId="{3DCAED41-ADB7-49F0-ADF1-07266EB1E44B}" type="presParOf" srcId="{8B02128E-762B-4E86-B54F-ED3F2840672F}" destId="{9A96E897-2443-4823-ABC9-4E00A9781B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5A252-9539-482D-BB79-6C3AAE4957E1}">
      <dsp:nvSpPr>
        <dsp:cNvPr id="0" name=""/>
        <dsp:cNvSpPr/>
      </dsp:nvSpPr>
      <dsp:spPr>
        <a:xfrm>
          <a:off x="0" y="1943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8C984-B732-49E4-AD89-5EE7F23EE7E8}">
      <dsp:nvSpPr>
        <dsp:cNvPr id="0" name=""/>
        <dsp:cNvSpPr/>
      </dsp:nvSpPr>
      <dsp:spPr>
        <a:xfrm>
          <a:off x="0" y="1943"/>
          <a:ext cx="11090274" cy="1325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>
              <a:latin typeface="Futura PT Medium" panose="020B0602020204020303" pitchFamily="34" charset="0"/>
            </a:rPr>
            <a:t>Useful dataset, reflected real life scenarios​</a:t>
          </a:r>
          <a:endParaRPr lang="en-US" sz="3400" kern="1200">
            <a:latin typeface="Futura PT Medium" panose="020B0602020204020303" pitchFamily="34" charset="0"/>
          </a:endParaRPr>
        </a:p>
      </dsp:txBody>
      <dsp:txXfrm>
        <a:off x="0" y="1943"/>
        <a:ext cx="11090274" cy="1325246"/>
      </dsp:txXfrm>
    </dsp:sp>
    <dsp:sp modelId="{8725025D-2EDB-433B-9895-80E7CFF08793}">
      <dsp:nvSpPr>
        <dsp:cNvPr id="0" name=""/>
        <dsp:cNvSpPr/>
      </dsp:nvSpPr>
      <dsp:spPr>
        <a:xfrm>
          <a:off x="0" y="1327189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0F713-BD09-4170-B3FE-57C8C52ABBB0}">
      <dsp:nvSpPr>
        <dsp:cNvPr id="0" name=""/>
        <dsp:cNvSpPr/>
      </dsp:nvSpPr>
      <dsp:spPr>
        <a:xfrm>
          <a:off x="0" y="1327189"/>
          <a:ext cx="11090274" cy="1325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>
              <a:latin typeface="Futura PT Medium" panose="020B0602020204020303" pitchFamily="34" charset="0"/>
            </a:rPr>
            <a:t>Initial variable selection was based on domain knowledge</a:t>
          </a:r>
          <a:r>
            <a:rPr lang="en-US" sz="3400" b="0" i="0" kern="1200"/>
            <a:t>​</a:t>
          </a:r>
          <a:endParaRPr lang="en-US" sz="3400" kern="1200"/>
        </a:p>
      </dsp:txBody>
      <dsp:txXfrm>
        <a:off x="0" y="1327189"/>
        <a:ext cx="11090274" cy="1325246"/>
      </dsp:txXfrm>
    </dsp:sp>
    <dsp:sp modelId="{75DBCBA3-27DA-4F9B-916A-F2ED7ABBB6A7}">
      <dsp:nvSpPr>
        <dsp:cNvPr id="0" name=""/>
        <dsp:cNvSpPr/>
      </dsp:nvSpPr>
      <dsp:spPr>
        <a:xfrm>
          <a:off x="0" y="2652435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07CAA-A645-4AE6-B5FF-1154066F30D5}">
      <dsp:nvSpPr>
        <dsp:cNvPr id="0" name=""/>
        <dsp:cNvSpPr/>
      </dsp:nvSpPr>
      <dsp:spPr>
        <a:xfrm>
          <a:off x="0" y="2652435"/>
          <a:ext cx="11090274" cy="1325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>
              <a:latin typeface="Futura PT Medium" panose="020B0602020204020303" pitchFamily="34" charset="0"/>
            </a:rPr>
            <a:t>Less than 10% missing and outlier data</a:t>
          </a:r>
          <a:endParaRPr lang="en-US" sz="3400" kern="1200">
            <a:latin typeface="Futura PT Medium" panose="020B0602020204020303" pitchFamily="34" charset="0"/>
          </a:endParaRPr>
        </a:p>
      </dsp:txBody>
      <dsp:txXfrm>
        <a:off x="0" y="2652435"/>
        <a:ext cx="11090274" cy="1325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8D2FA-DAAD-4A76-8884-613DB5E6DBAC}">
      <dsp:nvSpPr>
        <dsp:cNvPr id="0" name=""/>
        <dsp:cNvSpPr/>
      </dsp:nvSpPr>
      <dsp:spPr>
        <a:xfrm>
          <a:off x="0" y="0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BE747-CEEF-42C8-AFD4-4CF6E6910186}">
      <dsp:nvSpPr>
        <dsp:cNvPr id="0" name=""/>
        <dsp:cNvSpPr/>
      </dsp:nvSpPr>
      <dsp:spPr>
        <a:xfrm>
          <a:off x="0" y="0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>
              <a:latin typeface="Futura PT Medium"/>
            </a:rPr>
            <a:t>Useful data after imputation and outlier cleaning​</a:t>
          </a:r>
          <a:endParaRPr lang="en-US" sz="2800" kern="1200">
            <a:latin typeface="Futura PT Medium"/>
          </a:endParaRPr>
        </a:p>
      </dsp:txBody>
      <dsp:txXfrm>
        <a:off x="0" y="0"/>
        <a:ext cx="11090274" cy="994906"/>
      </dsp:txXfrm>
    </dsp:sp>
    <dsp:sp modelId="{264B393C-2090-460D-9FFD-A549C623ABA0}">
      <dsp:nvSpPr>
        <dsp:cNvPr id="0" name=""/>
        <dsp:cNvSpPr/>
      </dsp:nvSpPr>
      <dsp:spPr>
        <a:xfrm>
          <a:off x="0" y="994906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F22D6-F727-44AA-AB98-8A9CE351D249}">
      <dsp:nvSpPr>
        <dsp:cNvPr id="0" name=""/>
        <dsp:cNvSpPr/>
      </dsp:nvSpPr>
      <dsp:spPr>
        <a:xfrm>
          <a:off x="0" y="994906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>
              <a:latin typeface="Futura PT Medium"/>
            </a:rPr>
            <a:t>Initial model (9 variables) produces 7 significant variables​</a:t>
          </a:r>
          <a:endParaRPr lang="en-US" sz="2800" kern="1200">
            <a:latin typeface="Futura PT Medium"/>
          </a:endParaRPr>
        </a:p>
      </dsp:txBody>
      <dsp:txXfrm>
        <a:off x="0" y="994906"/>
        <a:ext cx="11090274" cy="994906"/>
      </dsp:txXfrm>
    </dsp:sp>
    <dsp:sp modelId="{61097A70-A6FF-4484-A3E1-259B59975FF4}">
      <dsp:nvSpPr>
        <dsp:cNvPr id="0" name=""/>
        <dsp:cNvSpPr/>
      </dsp:nvSpPr>
      <dsp:spPr>
        <a:xfrm>
          <a:off x="0" y="1989812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DE994-F4DB-43A2-87B9-8B73A697895F}">
      <dsp:nvSpPr>
        <dsp:cNvPr id="0" name=""/>
        <dsp:cNvSpPr/>
      </dsp:nvSpPr>
      <dsp:spPr>
        <a:xfrm>
          <a:off x="0" y="1989812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>
              <a:latin typeface="Futura PT Medium"/>
            </a:rPr>
            <a:t>Model with significant variables produced valid interactions​</a:t>
          </a:r>
          <a:endParaRPr lang="en-US" sz="2800" kern="1200">
            <a:latin typeface="Futura PT Medium"/>
          </a:endParaRPr>
        </a:p>
      </dsp:txBody>
      <dsp:txXfrm>
        <a:off x="0" y="1989812"/>
        <a:ext cx="11090274" cy="994906"/>
      </dsp:txXfrm>
    </dsp:sp>
    <dsp:sp modelId="{ADED644C-201B-459D-B29B-C89EED5FE3D2}">
      <dsp:nvSpPr>
        <dsp:cNvPr id="0" name=""/>
        <dsp:cNvSpPr/>
      </dsp:nvSpPr>
      <dsp:spPr>
        <a:xfrm>
          <a:off x="0" y="2984718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ACB15-8587-4E60-BD06-9840A01F1408}">
      <dsp:nvSpPr>
        <dsp:cNvPr id="0" name=""/>
        <dsp:cNvSpPr/>
      </dsp:nvSpPr>
      <dsp:spPr>
        <a:xfrm>
          <a:off x="0" y="2984718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>
              <a:latin typeface="Futura PT Medium"/>
            </a:rPr>
            <a:t>Tests indicated that the model with interaction is better model</a:t>
          </a:r>
          <a:endParaRPr lang="en-US" sz="2800" kern="1200">
            <a:latin typeface="Futura PT Medium"/>
          </a:endParaRPr>
        </a:p>
      </dsp:txBody>
      <dsp:txXfrm>
        <a:off x="0" y="2984718"/>
        <a:ext cx="11090274" cy="9949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DABBF-9853-4861-99A4-4527004910C8}">
      <dsp:nvSpPr>
        <dsp:cNvPr id="0" name=""/>
        <dsp:cNvSpPr/>
      </dsp:nvSpPr>
      <dsp:spPr>
        <a:xfrm>
          <a:off x="0" y="0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48746-ADCC-4206-AD25-5500B5925352}">
      <dsp:nvSpPr>
        <dsp:cNvPr id="0" name=""/>
        <dsp:cNvSpPr/>
      </dsp:nvSpPr>
      <dsp:spPr>
        <a:xfrm>
          <a:off x="0" y="0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Futura PT Medium"/>
            </a:rPr>
            <a:t>Initially selected variables passed t-tests and chi-square tests</a:t>
          </a:r>
        </a:p>
      </dsp:txBody>
      <dsp:txXfrm>
        <a:off x="0" y="0"/>
        <a:ext cx="11090274" cy="994906"/>
      </dsp:txXfrm>
    </dsp:sp>
    <dsp:sp modelId="{1A18D2FA-DAAD-4A76-8884-613DB5E6DBAC}">
      <dsp:nvSpPr>
        <dsp:cNvPr id="0" name=""/>
        <dsp:cNvSpPr/>
      </dsp:nvSpPr>
      <dsp:spPr>
        <a:xfrm>
          <a:off x="0" y="994906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BE747-CEEF-42C8-AFD4-4CF6E6910186}">
      <dsp:nvSpPr>
        <dsp:cNvPr id="0" name=""/>
        <dsp:cNvSpPr/>
      </dsp:nvSpPr>
      <dsp:spPr>
        <a:xfrm>
          <a:off x="0" y="994906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Futura PT Medium"/>
            </a:rPr>
            <a:t>All factors were in influential in the model</a:t>
          </a:r>
          <a:endParaRPr lang="en-US" sz="2800" kern="1200"/>
        </a:p>
      </dsp:txBody>
      <dsp:txXfrm>
        <a:off x="0" y="994906"/>
        <a:ext cx="11090274" cy="994906"/>
      </dsp:txXfrm>
    </dsp:sp>
    <dsp:sp modelId="{F1F61E25-0490-4D6F-ACF6-66E9F33A1C0B}">
      <dsp:nvSpPr>
        <dsp:cNvPr id="0" name=""/>
        <dsp:cNvSpPr/>
      </dsp:nvSpPr>
      <dsp:spPr>
        <a:xfrm>
          <a:off x="0" y="1989812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E9BE5-4B22-4AE2-A530-6AB8526286E6}">
      <dsp:nvSpPr>
        <dsp:cNvPr id="0" name=""/>
        <dsp:cNvSpPr/>
      </dsp:nvSpPr>
      <dsp:spPr>
        <a:xfrm>
          <a:off x="0" y="1989812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Futura PT Medium"/>
            </a:rPr>
            <a:t>However, due to the spread of the data points, there was a lack of fit</a:t>
          </a:r>
          <a:endParaRPr lang="en-US" sz="2800" kern="1200"/>
        </a:p>
      </dsp:txBody>
      <dsp:txXfrm>
        <a:off x="0" y="1989812"/>
        <a:ext cx="11090274" cy="994906"/>
      </dsp:txXfrm>
    </dsp:sp>
    <dsp:sp modelId="{ADED644C-201B-459D-B29B-C89EED5FE3D2}">
      <dsp:nvSpPr>
        <dsp:cNvPr id="0" name=""/>
        <dsp:cNvSpPr/>
      </dsp:nvSpPr>
      <dsp:spPr>
        <a:xfrm>
          <a:off x="0" y="2984718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ACB15-8587-4E60-BD06-9840A01F1408}">
      <dsp:nvSpPr>
        <dsp:cNvPr id="0" name=""/>
        <dsp:cNvSpPr/>
      </dsp:nvSpPr>
      <dsp:spPr>
        <a:xfrm>
          <a:off x="0" y="2984718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Futura PT Medium"/>
            </a:rPr>
            <a:t>The model was ineffective in predicting loan default status</a:t>
          </a:r>
        </a:p>
      </dsp:txBody>
      <dsp:txXfrm>
        <a:off x="0" y="2984718"/>
        <a:ext cx="11090274" cy="994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9:35:29.7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24575,'26'0'0,"9"1"0,6-1 0,6 1 0,5 0 0,3 0 0,-3-1 0,-12 0 0,-8 1 0,3-1 0,5 0 0,2 0 0,0 0 0,6 0 0,7 0 0,6-1 0,2 1 0,-3-1 0,-5 1 0,-4-1 0,-5 1 0,-6-1 0,-6 1 0,-3 0 0,4 1 0,5 0 0,4 0 0,0 0 0,-7 0 0,-10-2 0,-8 0 0,1 0 0,8 1 0,18 0 0,9 1 0,-3-1 0,-12-1 0,-20 1 0,-8 0 0,2 0 0,2 0 0,7 0 0,1 0 0,-2 0 0,-5-1 0,-8 1 0,-5-1 0,-3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BD5D8-D5E5-4B5A-9300-2008EBAB1C4E}" type="datetimeFigureOut">
              <a:rPr lang="en-PH" smtClean="0"/>
              <a:t>30/05/2023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C0EDB-C77B-4AB4-A985-9445686BF5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073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0EDB-C77B-4AB4-A985-9445686BF502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0998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Double check correct beta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0EDB-C77B-4AB4-A985-9445686BF502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4012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>
                <a:ea typeface="Calibri"/>
                <a:cs typeface="Calibri"/>
              </a:rPr>
              <a:t>Model2 is </a:t>
            </a:r>
            <a:r>
              <a:rPr lang="en-PH" err="1">
                <a:ea typeface="Calibri"/>
                <a:cs typeface="Calibri"/>
              </a:rPr>
              <a:t>betetr</a:t>
            </a:r>
            <a:r>
              <a:rPr lang="en-PH">
                <a:ea typeface="Calibri"/>
                <a:cs typeface="Calibri"/>
              </a:rPr>
              <a:t>, which our </a:t>
            </a:r>
            <a:r>
              <a:rPr lang="en-PH" err="1">
                <a:ea typeface="Calibri"/>
                <a:cs typeface="Calibri"/>
              </a:rPr>
              <a:t>intraction</a:t>
            </a:r>
            <a:r>
              <a:rPr lang="en-PH">
                <a:ea typeface="Calibri"/>
                <a:cs typeface="Calibri"/>
              </a:rPr>
              <a:t> model</a:t>
            </a:r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0EDB-C77B-4AB4-A985-9445686BF502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9369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0EDB-C77B-4AB4-A985-9445686BF502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2034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0EDB-C77B-4AB4-A985-9445686BF502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9895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>
                <a:ea typeface="Calibri"/>
                <a:cs typeface="Calibri"/>
              </a:rPr>
              <a:t>We have a lack of fit, but between the two </a:t>
            </a:r>
            <a:r>
              <a:rPr lang="en-PH" err="1">
                <a:ea typeface="Calibri"/>
                <a:cs typeface="Calibri"/>
              </a:rPr>
              <a:t>mdoels</a:t>
            </a:r>
            <a:r>
              <a:rPr lang="en-PH">
                <a:ea typeface="Calibri"/>
                <a:cs typeface="Calibri"/>
              </a:rPr>
              <a:t> the </a:t>
            </a:r>
            <a:r>
              <a:rPr lang="en-PH" err="1">
                <a:ea typeface="Calibri"/>
                <a:cs typeface="Calibri"/>
              </a:rPr>
              <a:t>inetractive</a:t>
            </a:r>
            <a:r>
              <a:rPr lang="en-PH">
                <a:ea typeface="Calibri"/>
                <a:cs typeface="Calibri"/>
              </a:rPr>
              <a:t> </a:t>
            </a:r>
            <a:r>
              <a:rPr lang="en-PH" err="1">
                <a:ea typeface="Calibri"/>
                <a:cs typeface="Calibri"/>
              </a:rPr>
              <a:t>mdeol</a:t>
            </a:r>
            <a:r>
              <a:rPr lang="en-PH">
                <a:ea typeface="Calibri"/>
                <a:cs typeface="Calibri"/>
              </a:rPr>
              <a:t> is better</a:t>
            </a:r>
          </a:p>
          <a:p>
            <a:r>
              <a:rPr lang="en-PH">
                <a:ea typeface="Calibri"/>
                <a:cs typeface="Calibri"/>
              </a:rPr>
              <a:t>Interactve model is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0EDB-C77B-4AB4-A985-9445686BF502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2091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0EDB-C77B-4AB4-A985-9445686BF502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8672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0EDB-C77B-4AB4-A985-9445686BF502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547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0EDB-C77B-4AB4-A985-9445686BF502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151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0EDB-C77B-4AB4-A985-9445686BF502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279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0EDB-C77B-4AB4-A985-9445686BF502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6806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0EDB-C77B-4AB4-A985-9445686BF502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9159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0EDB-C77B-4AB4-A985-9445686BF502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6780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Double-check correct equation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0EDB-C77B-4AB4-A985-9445686BF502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3981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Double check correct beta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0EDB-C77B-4AB4-A985-9445686BF502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0071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Double-check correct equation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0EDB-C77B-4AB4-A985-9445686BF502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627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May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136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May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4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May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5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May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8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May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5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May 30,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May 30,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May 30,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90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May 30,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4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May 30,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6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May 30,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4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May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22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yasserh/loan-default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688E0-63C5-2678-3CAF-B9D89162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826" y="1065350"/>
            <a:ext cx="4081521" cy="3222776"/>
          </a:xfrm>
        </p:spPr>
        <p:txBody>
          <a:bodyPr anchor="b">
            <a:normAutofit fontScale="90000"/>
          </a:bodyPr>
          <a:lstStyle/>
          <a:p>
            <a:br>
              <a:rPr lang="en-PH" sz="4800">
                <a:latin typeface="Futura PT Heavy" panose="020B0802020204020303" pitchFamily="34" charset="0"/>
              </a:rPr>
            </a:br>
            <a:br>
              <a:rPr lang="en-PH" sz="4800">
                <a:latin typeface="Futura PT Heavy" panose="020B0802020204020303" pitchFamily="34" charset="0"/>
              </a:rPr>
            </a:br>
            <a:r>
              <a:rPr lang="en-PH" sz="4800">
                <a:latin typeface="Futura PT Heavy"/>
              </a:rPr>
              <a:t>LOAN APPROVAL PREDICTIVE MODEL</a:t>
            </a:r>
            <a:br>
              <a:rPr lang="en-PH" sz="4800"/>
            </a:br>
            <a:endParaRPr lang="en-PH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113B8-84D7-5B1D-7C51-4165179DD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806" y="4907901"/>
            <a:ext cx="3565525" cy="1731656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1600" b="0" i="0" u="none" strike="noStrike">
                <a:solidFill>
                  <a:srgbClr val="FFFFFF"/>
                </a:solidFill>
                <a:effectLst/>
                <a:latin typeface="Futura PT Medium" panose="020B0602020204020303" pitchFamily="34" charset="0"/>
              </a:rPr>
              <a:t>Andrew Liu 	100390239</a:t>
            </a:r>
            <a:r>
              <a:rPr lang="en-US" sz="1600" b="0" i="0">
                <a:solidFill>
                  <a:srgbClr val="000000"/>
                </a:solidFill>
                <a:effectLst/>
                <a:latin typeface="Futura PT Medium" panose="020B0602020204020303" pitchFamily="34" charset="0"/>
              </a:rPr>
              <a:t>​</a:t>
            </a:r>
          </a:p>
          <a:p>
            <a:pPr algn="l" rtl="0" fontAlgn="base"/>
            <a:r>
              <a:rPr lang="en-US" sz="1600" b="0" i="0" u="none" strike="noStrike" err="1">
                <a:solidFill>
                  <a:srgbClr val="FFFFFF"/>
                </a:solidFill>
                <a:effectLst/>
                <a:latin typeface="Futura PT Medium" panose="020B0602020204020303" pitchFamily="34" charset="0"/>
              </a:rPr>
              <a:t>Aswinee</a:t>
            </a:r>
            <a:r>
              <a:rPr lang="en-US" sz="1600" b="0" i="0" u="none" strike="noStrike">
                <a:solidFill>
                  <a:srgbClr val="FFFFFF"/>
                </a:solidFill>
                <a:effectLst/>
                <a:latin typeface="Futura PT Medium" panose="020B0602020204020303" pitchFamily="34" charset="0"/>
              </a:rPr>
              <a:t> Rath 	100389210</a:t>
            </a:r>
            <a:r>
              <a:rPr lang="en-US" sz="1600" b="0" i="0">
                <a:solidFill>
                  <a:srgbClr val="000000"/>
                </a:solidFill>
                <a:effectLst/>
                <a:latin typeface="Futura PT Medium" panose="020B0602020204020303" pitchFamily="34" charset="0"/>
              </a:rPr>
              <a:t>​</a:t>
            </a:r>
          </a:p>
          <a:p>
            <a:pPr algn="l" rtl="0" fontAlgn="base"/>
            <a:r>
              <a:rPr lang="en-US" sz="1600" b="0" i="0" u="none" strike="noStrike">
                <a:solidFill>
                  <a:srgbClr val="FFFFFF"/>
                </a:solidFill>
                <a:effectLst/>
                <a:latin typeface="Futura PT Medium" panose="020B0602020204020303" pitchFamily="34" charset="0"/>
              </a:rPr>
              <a:t>Patrick Ipac 	100385706</a:t>
            </a:r>
            <a:endParaRPr lang="en-US" sz="1600" b="0" i="0">
              <a:solidFill>
                <a:srgbClr val="000000"/>
              </a:solidFill>
              <a:effectLst/>
              <a:latin typeface="Futura PT Medium" panose="020B0602020204020303" pitchFamily="34" charset="0"/>
            </a:endParaRPr>
          </a:p>
          <a:p>
            <a:endParaRPr lang="en-PH" sz="200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0497357-0FCB-79D1-8C30-F3DA624BF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74" r="19244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0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360E-EA3C-85FB-9958-F2FFC55B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BEAEF-FB05-8989-C27E-A1CB4B9B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en-US" b="0" i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PROJECT</a:t>
            </a:r>
            <a:r>
              <a:rPr lang="en-US">
                <a:solidFill>
                  <a:schemeClr val="bg2">
                    <a:lumMod val="75000"/>
                    <a:lumOff val="25000"/>
                  </a:schemeClr>
                </a:solidFill>
                <a:latin typeface="Futura PT Medium" panose="020B0602020204020303" pitchFamily="34" charset="0"/>
              </a:rPr>
              <a:t> BACKGROUND</a:t>
            </a:r>
          </a:p>
          <a:p>
            <a:pPr marL="0" indent="0" algn="l" rtl="0" fontAlgn="base">
              <a:buNone/>
            </a:pPr>
            <a:r>
              <a:rPr lang="en-US" b="0" i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EXPLORATOR</a:t>
            </a:r>
            <a:r>
              <a:rPr lang="en-US">
                <a:solidFill>
                  <a:schemeClr val="bg2">
                    <a:lumMod val="75000"/>
                    <a:lumOff val="25000"/>
                  </a:schemeClr>
                </a:solidFill>
                <a:latin typeface="Futura PT Medium" panose="020B0602020204020303" pitchFamily="34" charset="0"/>
              </a:rPr>
              <a:t>Y DATA ANALYSIS(EDA) AND CLEANUP</a:t>
            </a:r>
          </a:p>
          <a:p>
            <a:pPr marL="0" indent="0" algn="l" rtl="0" fontAlgn="base"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Futura PT Medium" panose="020B0602020204020303" pitchFamily="34" charset="0"/>
              </a:rPr>
              <a:t>VARIABLE SELECTION</a:t>
            </a:r>
          </a:p>
          <a:p>
            <a:pPr marL="0" indent="0" algn="l" rtl="0" fontAlgn="base">
              <a:buNone/>
            </a:pPr>
            <a:r>
              <a:rPr lang="en-US" b="0" i="0" u="none" strike="noStrike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LOGISTIC &amp; INTERACTION MODEL</a:t>
            </a:r>
            <a:endParaRPr lang="en-US" b="0" i="0">
              <a:solidFill>
                <a:schemeClr val="bg2">
                  <a:lumMod val="75000"/>
                  <a:lumOff val="25000"/>
                </a:schemeClr>
              </a:solidFill>
              <a:effectLst/>
              <a:latin typeface="Futura PT Medium" panose="020B0602020204020303" pitchFamily="34" charset="0"/>
            </a:endParaRPr>
          </a:p>
          <a:p>
            <a:pPr marL="0" indent="0" algn="l" rtl="0" fontAlgn="base">
              <a:buNone/>
            </a:pPr>
            <a:r>
              <a:rPr lang="en-US" b="0" i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MODEL COMPARISON </a:t>
            </a:r>
          </a:p>
          <a:p>
            <a:pPr marL="0" indent="0" algn="l" rtl="0" fontAlgn="base">
              <a:buNone/>
            </a:pPr>
            <a:r>
              <a:rPr lang="en-US">
                <a:solidFill>
                  <a:schemeClr val="bg2">
                    <a:lumMod val="75000"/>
                    <a:lumOff val="25000"/>
                  </a:schemeClr>
                </a:solidFill>
                <a:latin typeface="Futura PT Medium" panose="020B0602020204020303" pitchFamily="34" charset="0"/>
              </a:rPr>
              <a:t>CONCLUSION</a:t>
            </a:r>
            <a:endParaRPr lang="en-US" b="0" i="0">
              <a:solidFill>
                <a:schemeClr val="bg2">
                  <a:lumMod val="75000"/>
                  <a:lumOff val="25000"/>
                </a:schemeClr>
              </a:solidFill>
              <a:effectLst/>
              <a:latin typeface="Futura PT Medium" panose="020B0602020204020303" pitchFamily="34" charset="0"/>
            </a:endParaRPr>
          </a:p>
          <a:p>
            <a:pPr marL="0" indent="0">
              <a:buNone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749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72C1-FC7B-7F94-A4B9-401BB001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DATA DESCRIPTION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3D99BC-4D5B-F352-CE99-EB38F45D2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255270"/>
              </p:ext>
            </p:extLst>
          </p:nvPr>
        </p:nvGraphicFramePr>
        <p:xfrm>
          <a:off x="473650" y="2014363"/>
          <a:ext cx="977871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571">
                  <a:extLst>
                    <a:ext uri="{9D8B030D-6E8A-4147-A177-3AD203B41FA5}">
                      <a16:colId xmlns:a16="http://schemas.microsoft.com/office/drawing/2014/main" val="875359165"/>
                    </a:ext>
                  </a:extLst>
                </a:gridCol>
                <a:gridCol w="3259571">
                  <a:extLst>
                    <a:ext uri="{9D8B030D-6E8A-4147-A177-3AD203B41FA5}">
                      <a16:colId xmlns:a16="http://schemas.microsoft.com/office/drawing/2014/main" val="2788348192"/>
                    </a:ext>
                  </a:extLst>
                </a:gridCol>
                <a:gridCol w="3259571">
                  <a:extLst>
                    <a:ext uri="{9D8B030D-6E8A-4147-A177-3AD203B41FA5}">
                      <a16:colId xmlns:a16="http://schemas.microsoft.com/office/drawing/2014/main" val="889147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/>
                        <a:t>EXPLANATORY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/>
                        <a:t>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1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Loan_type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NOMINAL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Loan_amount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NOMINAL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5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Rate_of_interest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17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DISCRETE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5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Property_value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1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Credit_Score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91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ORDINAL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Debt-to-income ratio (dtir1)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020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178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5598-32CB-5D7D-F0C9-78ED950B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D114E-046F-124E-DEFE-261484875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736" y="1576475"/>
            <a:ext cx="5231100" cy="1332000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sz="5400" b="0" i="0">
                <a:solidFill>
                  <a:schemeClr val="tx1"/>
                </a:solidFill>
                <a:effectLst/>
                <a:latin typeface="Futura PT Medium" panose="020B0602020204020303" pitchFamily="34" charset="0"/>
              </a:rPr>
              <a:t>CATEGORICAL</a:t>
            </a:r>
          </a:p>
          <a:p>
            <a:endParaRPr lang="en-PH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06A28A-F315-9F20-21B4-B23C608B8F22}"/>
              </a:ext>
            </a:extLst>
          </p:cNvPr>
          <p:cNvSpPr txBox="1">
            <a:spLocks/>
          </p:cNvSpPr>
          <p:nvPr/>
        </p:nvSpPr>
        <p:spPr>
          <a:xfrm>
            <a:off x="467736" y="3283526"/>
            <a:ext cx="5231100" cy="13320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sz="5400">
                <a:solidFill>
                  <a:schemeClr val="tx1"/>
                </a:solidFill>
                <a:latin typeface="Futura PT Medium" panose="020B0602020204020303" pitchFamily="34" charset="0"/>
              </a:rPr>
              <a:t>NUMERICAL</a:t>
            </a:r>
          </a:p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4652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5598-32CB-5D7D-F0C9-78ED950B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D114E-046F-124E-DEFE-261484875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736" y="1576475"/>
            <a:ext cx="5231100" cy="1332000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sz="5400" b="0" i="0">
                <a:solidFill>
                  <a:schemeClr val="tx1"/>
                </a:solidFill>
                <a:effectLst/>
                <a:latin typeface="Futura PT Medium" panose="020B0602020204020303" pitchFamily="34" charset="0"/>
              </a:rPr>
              <a:t>CATEGORICAL</a:t>
            </a:r>
          </a:p>
          <a:p>
            <a:endParaRPr lang="en-PH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06A28A-F315-9F20-21B4-B23C608B8F22}"/>
              </a:ext>
            </a:extLst>
          </p:cNvPr>
          <p:cNvSpPr txBox="1">
            <a:spLocks/>
          </p:cNvSpPr>
          <p:nvPr/>
        </p:nvSpPr>
        <p:spPr>
          <a:xfrm>
            <a:off x="467736" y="4752108"/>
            <a:ext cx="5231100" cy="13320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sz="5400">
                <a:solidFill>
                  <a:schemeClr val="bg2">
                    <a:lumMod val="50000"/>
                    <a:lumOff val="50000"/>
                  </a:schemeClr>
                </a:solidFill>
                <a:latin typeface="Futura PT Medium" panose="020B0602020204020303" pitchFamily="34" charset="0"/>
              </a:rPr>
              <a:t>NUMERICAL</a:t>
            </a:r>
          </a:p>
          <a:p>
            <a:endParaRPr lang="en-PH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72006F-712E-6F94-CB35-5BC503F450C6}"/>
              </a:ext>
            </a:extLst>
          </p:cNvPr>
          <p:cNvSpPr txBox="1">
            <a:spLocks/>
          </p:cNvSpPr>
          <p:nvPr/>
        </p:nvSpPr>
        <p:spPr>
          <a:xfrm>
            <a:off x="467735" y="2763000"/>
            <a:ext cx="9313573" cy="666000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sz="3600">
                <a:solidFill>
                  <a:schemeClr val="tx1"/>
                </a:solidFill>
                <a:latin typeface="Futura PT Medium" panose="020B0602020204020303" pitchFamily="34" charset="0"/>
              </a:rPr>
              <a:t>TEST: CHI-SQUARE TEST OF INDEPENDENCE</a:t>
            </a:r>
          </a:p>
          <a:p>
            <a:pPr marL="0" indent="0">
              <a:buNone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1419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5598-32CB-5D7D-F0C9-78ED950B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D114E-046F-124E-DEFE-261484875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736" y="1576475"/>
            <a:ext cx="5231100" cy="1332000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sz="5400" b="0" i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Futura PT Medium" panose="020B0602020204020303" pitchFamily="34" charset="0"/>
              </a:rPr>
              <a:t>CATEGORICAL</a:t>
            </a:r>
          </a:p>
          <a:p>
            <a:endParaRPr lang="en-PH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06A28A-F315-9F20-21B4-B23C608B8F22}"/>
              </a:ext>
            </a:extLst>
          </p:cNvPr>
          <p:cNvSpPr txBox="1">
            <a:spLocks/>
          </p:cNvSpPr>
          <p:nvPr/>
        </p:nvSpPr>
        <p:spPr>
          <a:xfrm>
            <a:off x="467736" y="3283526"/>
            <a:ext cx="5231100" cy="13320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sz="5400">
                <a:solidFill>
                  <a:schemeClr val="tx1"/>
                </a:solidFill>
                <a:latin typeface="Futura PT Medium" panose="020B0602020204020303" pitchFamily="34" charset="0"/>
              </a:rPr>
              <a:t>NUMERICAL</a:t>
            </a:r>
          </a:p>
          <a:p>
            <a:endParaRPr lang="en-PH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7C4390-C0C9-5779-C4DD-5371FB48D402}"/>
              </a:ext>
            </a:extLst>
          </p:cNvPr>
          <p:cNvSpPr txBox="1">
            <a:spLocks/>
          </p:cNvSpPr>
          <p:nvPr/>
        </p:nvSpPr>
        <p:spPr>
          <a:xfrm>
            <a:off x="403081" y="5153889"/>
            <a:ext cx="5092557" cy="13320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sz="3600">
                <a:solidFill>
                  <a:schemeClr val="tx1"/>
                </a:solidFill>
                <a:latin typeface="Futura PT Medium" panose="020B0602020204020303" pitchFamily="34" charset="0"/>
              </a:rPr>
              <a:t>TEST: TWO-SAMPLE T-TEST</a:t>
            </a:r>
            <a:endParaRPr lang="en-US" sz="3200">
              <a:solidFill>
                <a:schemeClr val="tx1"/>
              </a:solidFill>
              <a:latin typeface="Futura PT Medium" panose="020B0602020204020303" pitchFamily="34" charset="0"/>
            </a:endParaRPr>
          </a:p>
          <a:p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052AC-07D9-2C61-2567-799AA068988D}"/>
              </a:ext>
            </a:extLst>
          </p:cNvPr>
          <p:cNvSpPr/>
          <p:nvPr/>
        </p:nvSpPr>
        <p:spPr>
          <a:xfrm>
            <a:off x="7282898" y="4113125"/>
            <a:ext cx="3602182" cy="502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>
                <a:latin typeface="Futura PT Medium" panose="020B0602020204020303" pitchFamily="34" charset="0"/>
              </a:rPr>
              <a:t>Normal Data Distribution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2F53D-60B8-98E9-E642-8624DC2BC3FD}"/>
              </a:ext>
            </a:extLst>
          </p:cNvPr>
          <p:cNvSpPr/>
          <p:nvPr/>
        </p:nvSpPr>
        <p:spPr>
          <a:xfrm>
            <a:off x="7282898" y="4797597"/>
            <a:ext cx="3602182" cy="502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>
                <a:latin typeface="Futura PT Medium" panose="020B0602020204020303" pitchFamily="34" charset="0"/>
              </a:rPr>
              <a:t>Large Sample Size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2446CC-3C30-1EA5-5E09-E72020D0D6AE}"/>
              </a:ext>
            </a:extLst>
          </p:cNvPr>
          <p:cNvSpPr/>
          <p:nvPr/>
        </p:nvSpPr>
        <p:spPr>
          <a:xfrm>
            <a:off x="7282898" y="5480394"/>
            <a:ext cx="3602182" cy="502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>
                <a:latin typeface="Futura PT Medium" panose="020B0602020204020303" pitchFamily="34" charset="0"/>
              </a:rPr>
              <a:t>Continuous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0ADFC6-FB1E-A265-05B1-77FB1D4A068E}"/>
              </a:ext>
            </a:extLst>
          </p:cNvPr>
          <p:cNvSpPr/>
          <p:nvPr/>
        </p:nvSpPr>
        <p:spPr>
          <a:xfrm>
            <a:off x="7282898" y="6163191"/>
            <a:ext cx="3602182" cy="502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>
                <a:latin typeface="Futura PT Medium" panose="020B0602020204020303" pitchFamily="34" charset="0"/>
              </a:rPr>
              <a:t>Random Sample</a:t>
            </a:r>
          </a:p>
        </p:txBody>
      </p:sp>
    </p:spTree>
    <p:extLst>
      <p:ext uri="{BB962C8B-B14F-4D97-AF65-F5344CB8AC3E}">
        <p14:creationId xmlns:p14="http://schemas.microsoft.com/office/powerpoint/2010/main" val="1145489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9EAB-6370-1611-6B67-BA5B7D69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VARIABLE TESTING - CATEGORICAL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14C65DA-48BC-7EC4-0CB3-03132E18A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96" y="2112963"/>
            <a:ext cx="4858009" cy="3979862"/>
          </a:xfrm>
        </p:spPr>
      </p:pic>
      <p:sp>
        <p:nvSpPr>
          <p:cNvPr id="8" name="梯形 24">
            <a:extLst>
              <a:ext uri="{FF2B5EF4-FFF2-40B4-BE49-F238E27FC236}">
                <a16:creationId xmlns:a16="http://schemas.microsoft.com/office/drawing/2014/main" id="{34613259-7482-3879-7CAA-D14514907AA9}"/>
              </a:ext>
            </a:extLst>
          </p:cNvPr>
          <p:cNvSpPr/>
          <p:nvPr/>
        </p:nvSpPr>
        <p:spPr>
          <a:xfrm>
            <a:off x="3767766" y="3391676"/>
            <a:ext cx="4405849" cy="474928"/>
          </a:xfrm>
          <a:prstGeom prst="trapezoid">
            <a:avLst>
              <a:gd name="adj" fmla="val 0"/>
            </a:avLst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9" name="梯形 24">
            <a:extLst>
              <a:ext uri="{FF2B5EF4-FFF2-40B4-BE49-F238E27FC236}">
                <a16:creationId xmlns:a16="http://schemas.microsoft.com/office/drawing/2014/main" id="{5D28219E-6568-D309-1A8E-56FF35DE68D5}"/>
              </a:ext>
            </a:extLst>
          </p:cNvPr>
          <p:cNvSpPr/>
          <p:nvPr/>
        </p:nvSpPr>
        <p:spPr>
          <a:xfrm>
            <a:off x="3703696" y="5484843"/>
            <a:ext cx="4405849" cy="474928"/>
          </a:xfrm>
          <a:prstGeom prst="trapezoid">
            <a:avLst>
              <a:gd name="adj" fmla="val 0"/>
            </a:avLst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35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9EAB-6370-1611-6B67-BA5B7D69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VARIABLE TESTING - NUMERICAL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0522CF60-F7BB-957D-2DDB-F8E2CCC81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55" y="1391732"/>
            <a:ext cx="3310689" cy="5085870"/>
          </a:xfrm>
        </p:spPr>
      </p:pic>
      <p:pic>
        <p:nvPicPr>
          <p:cNvPr id="15" name="Picture 14" descr="Text, letter&#10;&#10;Description automatically generated">
            <a:extLst>
              <a:ext uri="{FF2B5EF4-FFF2-40B4-BE49-F238E27FC236}">
                <a16:creationId xmlns:a16="http://schemas.microsoft.com/office/drawing/2014/main" id="{4DA25F76-F579-0F02-7E42-7679B2A0A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929" y="1554104"/>
            <a:ext cx="4632243" cy="3374999"/>
          </a:xfrm>
          <a:prstGeom prst="rect">
            <a:avLst/>
          </a:prstGeom>
        </p:spPr>
      </p:pic>
      <p:sp>
        <p:nvSpPr>
          <p:cNvPr id="25" name="梯形 24">
            <a:extLst>
              <a:ext uri="{FF2B5EF4-FFF2-40B4-BE49-F238E27FC236}">
                <a16:creationId xmlns:a16="http://schemas.microsoft.com/office/drawing/2014/main" id="{F60BF263-2558-47F4-A7BB-CDECCD7D22DB}"/>
              </a:ext>
            </a:extLst>
          </p:cNvPr>
          <p:cNvSpPr/>
          <p:nvPr/>
        </p:nvSpPr>
        <p:spPr>
          <a:xfrm>
            <a:off x="6041160" y="1834200"/>
            <a:ext cx="4389120" cy="365760"/>
          </a:xfrm>
          <a:prstGeom prst="trapezoid">
            <a:avLst>
              <a:gd name="adj" fmla="val 0"/>
            </a:avLst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17" name="梯形 24">
            <a:extLst>
              <a:ext uri="{FF2B5EF4-FFF2-40B4-BE49-F238E27FC236}">
                <a16:creationId xmlns:a16="http://schemas.microsoft.com/office/drawing/2014/main" id="{866DDBEB-1BE8-42E1-A7AC-C9C65466297F}"/>
              </a:ext>
            </a:extLst>
          </p:cNvPr>
          <p:cNvSpPr/>
          <p:nvPr/>
        </p:nvSpPr>
        <p:spPr>
          <a:xfrm>
            <a:off x="840744" y="1644414"/>
            <a:ext cx="2982425" cy="275449"/>
          </a:xfrm>
          <a:prstGeom prst="trapezoid">
            <a:avLst>
              <a:gd name="adj" fmla="val 0"/>
            </a:avLst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18" name="梯形 24">
            <a:extLst>
              <a:ext uri="{FF2B5EF4-FFF2-40B4-BE49-F238E27FC236}">
                <a16:creationId xmlns:a16="http://schemas.microsoft.com/office/drawing/2014/main" id="{4F8F7CDE-4CEC-04C1-12C3-FEEA99D4DA05}"/>
              </a:ext>
            </a:extLst>
          </p:cNvPr>
          <p:cNvSpPr/>
          <p:nvPr/>
        </p:nvSpPr>
        <p:spPr>
          <a:xfrm>
            <a:off x="6048009" y="3605614"/>
            <a:ext cx="4389120" cy="365760"/>
          </a:xfrm>
          <a:prstGeom prst="trapezoid">
            <a:avLst>
              <a:gd name="adj" fmla="val 0"/>
            </a:avLst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19" name="梯形 24">
            <a:extLst>
              <a:ext uri="{FF2B5EF4-FFF2-40B4-BE49-F238E27FC236}">
                <a16:creationId xmlns:a16="http://schemas.microsoft.com/office/drawing/2014/main" id="{12B0A5E9-3FF1-9A2B-5C12-0641A2553478}"/>
              </a:ext>
            </a:extLst>
          </p:cNvPr>
          <p:cNvSpPr/>
          <p:nvPr/>
        </p:nvSpPr>
        <p:spPr>
          <a:xfrm>
            <a:off x="840742" y="2906524"/>
            <a:ext cx="2982425" cy="275449"/>
          </a:xfrm>
          <a:prstGeom prst="trapezoid">
            <a:avLst>
              <a:gd name="adj" fmla="val 0"/>
            </a:avLst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20" name="梯形 24">
            <a:extLst>
              <a:ext uri="{FF2B5EF4-FFF2-40B4-BE49-F238E27FC236}">
                <a16:creationId xmlns:a16="http://schemas.microsoft.com/office/drawing/2014/main" id="{29397BB7-5F3B-2E60-EF70-2CEB94F3C353}"/>
              </a:ext>
            </a:extLst>
          </p:cNvPr>
          <p:cNvSpPr/>
          <p:nvPr/>
        </p:nvSpPr>
        <p:spPr>
          <a:xfrm>
            <a:off x="840743" y="4181098"/>
            <a:ext cx="3014666" cy="275449"/>
          </a:xfrm>
          <a:prstGeom prst="trapezoid">
            <a:avLst>
              <a:gd name="adj" fmla="val 0"/>
            </a:avLst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21" name="梯形 24">
            <a:extLst>
              <a:ext uri="{FF2B5EF4-FFF2-40B4-BE49-F238E27FC236}">
                <a16:creationId xmlns:a16="http://schemas.microsoft.com/office/drawing/2014/main" id="{ED71D002-1556-EBF2-F0DF-077775D7B9CB}"/>
              </a:ext>
            </a:extLst>
          </p:cNvPr>
          <p:cNvSpPr/>
          <p:nvPr/>
        </p:nvSpPr>
        <p:spPr>
          <a:xfrm>
            <a:off x="840743" y="5453562"/>
            <a:ext cx="2982425" cy="275449"/>
          </a:xfrm>
          <a:prstGeom prst="trapezoid">
            <a:avLst>
              <a:gd name="adj" fmla="val 0"/>
            </a:avLst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91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9EAB-6370-1611-6B67-BA5B7D69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NORMALITY TESTS</a:t>
            </a:r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CBA26914-1D98-33AE-744B-3C1D669DE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92" y="1358427"/>
            <a:ext cx="3738605" cy="2175869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4B79767-26F1-11AA-6FBD-5BD747988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9" y="1358428"/>
            <a:ext cx="3690622" cy="217586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627E2EB-262E-03FF-92DE-C1989569A5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9" y="3815644"/>
            <a:ext cx="3689965" cy="2077156"/>
          </a:xfrm>
          <a:prstGeom prst="rect">
            <a:avLst/>
          </a:prstGeom>
        </p:spPr>
      </p:pic>
      <p:pic>
        <p:nvPicPr>
          <p:cNvPr id="11" name="Picture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527278F4-A815-583A-5DCE-25F5A59EC1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92" y="3811054"/>
            <a:ext cx="3738605" cy="206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86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360E-EA3C-85FB-9958-F2FFC55B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BEAEF-FB05-8989-C27E-A1CB4B9B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en-US" b="0" i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PROJECT</a:t>
            </a:r>
            <a:r>
              <a:rPr lang="en-US">
                <a:solidFill>
                  <a:schemeClr val="bg2">
                    <a:lumMod val="75000"/>
                    <a:lumOff val="25000"/>
                  </a:schemeClr>
                </a:solidFill>
                <a:latin typeface="Futura PT Medium" panose="020B0602020204020303" pitchFamily="34" charset="0"/>
              </a:rPr>
              <a:t> BACKGROUND</a:t>
            </a:r>
          </a:p>
          <a:p>
            <a:pPr marL="0" indent="0" algn="l" rtl="0" fontAlgn="base">
              <a:buNone/>
            </a:pPr>
            <a:r>
              <a:rPr lang="en-US" b="0" i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EXPLORATOR</a:t>
            </a:r>
            <a:r>
              <a:rPr lang="en-US">
                <a:solidFill>
                  <a:schemeClr val="bg2">
                    <a:lumMod val="75000"/>
                    <a:lumOff val="25000"/>
                  </a:schemeClr>
                </a:solidFill>
                <a:latin typeface="Futura PT Medium" panose="020B0602020204020303" pitchFamily="34" charset="0"/>
              </a:rPr>
              <a:t>Y DATA ANALYSIS(EDA) AND CLEANUP</a:t>
            </a:r>
          </a:p>
          <a:p>
            <a:pPr marL="0" indent="0" algn="l" rtl="0" fontAlgn="base">
              <a:buNone/>
            </a:pPr>
            <a:r>
              <a:rPr lang="en-US" b="0" i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VARIABLE SELECTION</a:t>
            </a:r>
          </a:p>
          <a:p>
            <a:pPr marL="0" indent="0" algn="l" rtl="0" fontAlgn="base">
              <a:buNone/>
            </a:pPr>
            <a:r>
              <a:rPr lang="en-US" b="0" i="0" u="none" strike="noStrike">
                <a:solidFill>
                  <a:schemeClr val="tx1"/>
                </a:solidFill>
                <a:effectLst/>
                <a:latin typeface="Futura PT Medium" panose="020B0602020204020303" pitchFamily="34" charset="0"/>
              </a:rPr>
              <a:t>LOGISTIC &amp; INTERACTION MODEL</a:t>
            </a:r>
            <a:endParaRPr lang="en-US" b="0" i="0">
              <a:solidFill>
                <a:schemeClr val="tx1"/>
              </a:solidFill>
              <a:effectLst/>
              <a:latin typeface="Futura PT Medium" panose="020B0602020204020303" pitchFamily="34" charset="0"/>
            </a:endParaRPr>
          </a:p>
          <a:p>
            <a:pPr marL="0" indent="0" algn="l" rtl="0" fontAlgn="base">
              <a:buNone/>
            </a:pPr>
            <a:r>
              <a:rPr lang="en-US" b="0" i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MODEL COMPARISON </a:t>
            </a:r>
          </a:p>
          <a:p>
            <a:pPr marL="0" indent="0" algn="l" rtl="0" fontAlgn="base">
              <a:buNone/>
            </a:pPr>
            <a:r>
              <a:rPr lang="en-US">
                <a:solidFill>
                  <a:schemeClr val="bg2">
                    <a:lumMod val="75000"/>
                    <a:lumOff val="25000"/>
                  </a:schemeClr>
                </a:solidFill>
                <a:latin typeface="Futura PT Medium" panose="020B0602020204020303" pitchFamily="34" charset="0"/>
              </a:rPr>
              <a:t>CONCLUSION</a:t>
            </a:r>
            <a:endParaRPr lang="en-US" b="0" i="0">
              <a:solidFill>
                <a:schemeClr val="bg2">
                  <a:lumMod val="75000"/>
                  <a:lumOff val="25000"/>
                </a:schemeClr>
              </a:solidFill>
              <a:effectLst/>
              <a:latin typeface="Futura PT Medium" panose="020B0602020204020303" pitchFamily="34" charset="0"/>
            </a:endParaRPr>
          </a:p>
          <a:p>
            <a:pPr marL="0" indent="0">
              <a:buNone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2201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3CFF3C05-03BE-7731-D34D-797146070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44" y="1284373"/>
            <a:ext cx="4094052" cy="534006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F9EAB-6370-1611-6B67-BA5B7D69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>
                <a:latin typeface="Futura PT Heavy" panose="020B0802020204020303" pitchFamily="34" charset="0"/>
              </a:rPr>
              <a:t>INITIAL MODEL USING TRAIN DATASET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6336E1-ADBF-FE80-559E-16FD0569E16E}"/>
                  </a:ext>
                </a:extLst>
              </p14:cNvPr>
              <p14:cNvContentPartPr/>
              <p14:nvPr/>
            </p14:nvContentPartPr>
            <p14:xfrm>
              <a:off x="3775076" y="3096194"/>
              <a:ext cx="623880" cy="2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6336E1-ADBF-FE80-559E-16FD0569E1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66076" y="3088480"/>
                <a:ext cx="641520" cy="172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Conector recto 14">
            <a:extLst>
              <a:ext uri="{FF2B5EF4-FFF2-40B4-BE49-F238E27FC236}">
                <a16:creationId xmlns:a16="http://schemas.microsoft.com/office/drawing/2014/main" id="{94C291EB-8916-45C7-96D1-CFF96535303A}"/>
              </a:ext>
            </a:extLst>
          </p:cNvPr>
          <p:cNvSpPr/>
          <p:nvPr/>
        </p:nvSpPr>
        <p:spPr>
          <a:xfrm>
            <a:off x="3775076" y="3792034"/>
            <a:ext cx="731520" cy="0"/>
          </a:xfrm>
          <a:prstGeom prst="line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12" name="Connecteur droit 11">
            <a:extLst>
              <a:ext uri="{FF2B5EF4-FFF2-40B4-BE49-F238E27FC236}">
                <a16:creationId xmlns:a16="http://schemas.microsoft.com/office/drawing/2014/main" id="{69B13A18-33E0-4634-9A6B-12A8E16DB9B9}"/>
              </a:ext>
            </a:extLst>
          </p:cNvPr>
          <p:cNvSpPr/>
          <p:nvPr/>
        </p:nvSpPr>
        <p:spPr>
          <a:xfrm>
            <a:off x="3775076" y="3509437"/>
            <a:ext cx="731520" cy="0"/>
          </a:xfrm>
          <a:prstGeom prst="line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11" name="Conector recto 10">
            <a:extLst>
              <a:ext uri="{FF2B5EF4-FFF2-40B4-BE49-F238E27FC236}">
                <a16:creationId xmlns:a16="http://schemas.microsoft.com/office/drawing/2014/main" id="{7AC0F27B-5E7E-4A82-A8B7-B632A6F2439E}"/>
              </a:ext>
            </a:extLst>
          </p:cNvPr>
          <p:cNvSpPr/>
          <p:nvPr/>
        </p:nvSpPr>
        <p:spPr>
          <a:xfrm>
            <a:off x="3767759" y="3358193"/>
            <a:ext cx="548640" cy="0"/>
          </a:xfrm>
          <a:prstGeom prst="line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18" name="Connecteur droit 11">
            <a:extLst>
              <a:ext uri="{FF2B5EF4-FFF2-40B4-BE49-F238E27FC236}">
                <a16:creationId xmlns:a16="http://schemas.microsoft.com/office/drawing/2014/main" id="{D14B2406-5C68-53DD-2529-43D036BAADAB}"/>
              </a:ext>
            </a:extLst>
          </p:cNvPr>
          <p:cNvSpPr/>
          <p:nvPr/>
        </p:nvSpPr>
        <p:spPr>
          <a:xfrm>
            <a:off x="3776956" y="3643022"/>
            <a:ext cx="731520" cy="0"/>
          </a:xfrm>
          <a:prstGeom prst="line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D25E499B-7064-4712-9B49-2BB87BF11136}"/>
              </a:ext>
            </a:extLst>
          </p:cNvPr>
          <p:cNvSpPr/>
          <p:nvPr/>
        </p:nvSpPr>
        <p:spPr>
          <a:xfrm>
            <a:off x="6333120" y="1865700"/>
            <a:ext cx="365760" cy="0"/>
          </a:xfrm>
          <a:prstGeom prst="line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3" name="Conector recto 14">
            <a:extLst>
              <a:ext uri="{FF2B5EF4-FFF2-40B4-BE49-F238E27FC236}">
                <a16:creationId xmlns:a16="http://schemas.microsoft.com/office/drawing/2014/main" id="{E2AF2374-0AB1-FD55-D189-7D9348E107D4}"/>
              </a:ext>
            </a:extLst>
          </p:cNvPr>
          <p:cNvSpPr/>
          <p:nvPr/>
        </p:nvSpPr>
        <p:spPr>
          <a:xfrm>
            <a:off x="3778721" y="3908703"/>
            <a:ext cx="731520" cy="0"/>
          </a:xfrm>
          <a:prstGeom prst="line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158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360E-EA3C-85FB-9958-F2FFC55B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BEAEF-FB05-8989-C27E-A1CB4B9B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Futura PT Medium" panose="020B0602020204020303" pitchFamily="34" charset="0"/>
              </a:rPr>
              <a:t>PROJECT</a:t>
            </a:r>
            <a:r>
              <a:rPr lang="en-US">
                <a:solidFill>
                  <a:schemeClr val="tx1"/>
                </a:solidFill>
                <a:latin typeface="Futura PT Medium" panose="020B0602020204020303" pitchFamily="34" charset="0"/>
              </a:rPr>
              <a:t> BACKGROUND</a:t>
            </a:r>
          </a:p>
          <a:p>
            <a:pPr marL="0" indent="0" algn="l" rtl="0" fontAlgn="base"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Futura PT Medium" panose="020B0602020204020303" pitchFamily="34" charset="0"/>
              </a:rPr>
              <a:t>EXPLORATOR</a:t>
            </a:r>
            <a:r>
              <a:rPr lang="en-US">
                <a:solidFill>
                  <a:schemeClr val="tx1"/>
                </a:solidFill>
                <a:latin typeface="Futura PT Medium" panose="020B0602020204020303" pitchFamily="34" charset="0"/>
              </a:rPr>
              <a:t>Y DATA ANALYSIS(EDA) AND CLEANUP</a:t>
            </a:r>
          </a:p>
          <a:p>
            <a:pPr marL="0" indent="0" algn="l" rtl="0" fontAlgn="base"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Futura PT Medium" panose="020B0602020204020303" pitchFamily="34" charset="0"/>
              </a:rPr>
              <a:t>VARIABLE SELECTION</a:t>
            </a:r>
          </a:p>
          <a:p>
            <a:pPr marL="0" indent="0" algn="l" rtl="0" fontAlgn="base">
              <a:buNone/>
            </a:pPr>
            <a:r>
              <a:rPr lang="en-US" b="0" i="0" u="none" strike="noStrike">
                <a:solidFill>
                  <a:schemeClr val="tx1"/>
                </a:solidFill>
                <a:effectLst/>
                <a:latin typeface="Futura PT Medium" panose="020B0602020204020303" pitchFamily="34" charset="0"/>
              </a:rPr>
              <a:t>LOGISTIC &amp; INTERACTION MODEL</a:t>
            </a:r>
            <a:endParaRPr lang="en-US" b="0" i="0">
              <a:solidFill>
                <a:schemeClr val="tx1"/>
              </a:solidFill>
              <a:effectLst/>
              <a:latin typeface="Futura PT Medium" panose="020B0602020204020303" pitchFamily="34" charset="0"/>
            </a:endParaRPr>
          </a:p>
          <a:p>
            <a:pPr marL="0" indent="0" algn="l" rtl="0" fontAlgn="base"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Futura PT Medium" panose="020B0602020204020303" pitchFamily="34" charset="0"/>
              </a:rPr>
              <a:t>MODEL COMPARISON </a:t>
            </a:r>
          </a:p>
          <a:p>
            <a:pPr marL="0" indent="0" algn="l" rtl="0" fontAlgn="base">
              <a:buNone/>
            </a:pPr>
            <a:r>
              <a:rPr lang="en-US">
                <a:solidFill>
                  <a:schemeClr val="tx1"/>
                </a:solidFill>
                <a:latin typeface="Futura PT Medium" panose="020B0602020204020303" pitchFamily="34" charset="0"/>
              </a:rPr>
              <a:t>CONCLUSION</a:t>
            </a:r>
            <a:endParaRPr lang="en-US" b="0" i="0">
              <a:solidFill>
                <a:schemeClr val="tx1"/>
              </a:solidFill>
              <a:effectLst/>
              <a:latin typeface="Futura PT Medium" panose="020B0602020204020303" pitchFamily="34" charset="0"/>
            </a:endParaRPr>
          </a:p>
          <a:p>
            <a:pPr marL="0" indent="0">
              <a:buNone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972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9EAB-6370-1611-6B67-BA5B7D69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>
                <a:latin typeface="Futura PT Heavy" panose="020B0802020204020303" pitchFamily="34" charset="0"/>
              </a:rPr>
              <a:t>MODEL WITH SIGNIFICANT VARIABLES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8CCA468-F9F1-5ECC-20A0-081759786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351" y="1490512"/>
            <a:ext cx="4631011" cy="453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8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9EAB-6370-1611-6B67-BA5B7D69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>
                <a:latin typeface="Futura PT Heavy" panose="020B0802020204020303" pitchFamily="34" charset="0"/>
              </a:rPr>
              <a:t>NON-INTERACTION MODEL EQUATION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FCF8090-AF6B-4230-BE21-581AE8F03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610" y="4524741"/>
            <a:ext cx="11095526" cy="1275854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3E4429E-86D6-22AA-6B5C-43CC2A8DD7E6}"/>
              </a:ext>
            </a:extLst>
          </p:cNvPr>
          <p:cNvSpPr txBox="1">
            <a:spLocks/>
          </p:cNvSpPr>
          <p:nvPr/>
        </p:nvSpPr>
        <p:spPr>
          <a:xfrm>
            <a:off x="549536" y="3316914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>
                <a:latin typeface="Futura PT Heavy" panose="020B0802020204020303" pitchFamily="34" charset="0"/>
              </a:rPr>
              <a:t>LOG LINEAR INTERPRETATION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3967B1C-BB12-95B3-B5DE-564E1AABB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29" y="1667183"/>
            <a:ext cx="10739609" cy="10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9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54C173-D292-B9EA-F9B7-FC2EFC6A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PH">
                <a:latin typeface="Futura PT Heavy"/>
              </a:rPr>
              <a:t>Model Results Summary</a:t>
            </a:r>
            <a:endParaRPr lang="en-PH">
              <a:latin typeface="Futura PT Heavy" panose="020B0802020204020303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E709FF-A60A-3CB2-16DB-281DB1A6D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49336"/>
              </p:ext>
            </p:extLst>
          </p:nvPr>
        </p:nvGraphicFramePr>
        <p:xfrm>
          <a:off x="1464325" y="2070252"/>
          <a:ext cx="8128428" cy="2595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4108">
                  <a:extLst>
                    <a:ext uri="{9D8B030D-6E8A-4147-A177-3AD203B41FA5}">
                      <a16:colId xmlns:a16="http://schemas.microsoft.com/office/drawing/2014/main" val="1796877410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950461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Multiplicative 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28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Loan Type: type2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18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Loan Type: type3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1.187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1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Loan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7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Rate of Interest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3758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6985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Property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6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336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9EAB-6370-1611-6B67-BA5B7D69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IDENTIFY INTERACTIONS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F342880-E837-D3ED-2A69-5FBF7A4F4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99" y="1695317"/>
            <a:ext cx="9748910" cy="4370579"/>
          </a:xfrm>
        </p:spPr>
      </p:pic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5A65176D-F4DA-472E-B723-6029F53D8DAC}"/>
              </a:ext>
            </a:extLst>
          </p:cNvPr>
          <p:cNvSpPr/>
          <p:nvPr/>
        </p:nvSpPr>
        <p:spPr>
          <a:xfrm>
            <a:off x="1283127" y="2250993"/>
            <a:ext cx="3108960" cy="0"/>
          </a:xfrm>
          <a:prstGeom prst="line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s-ES">
              <a:solidFill>
                <a:srgbClr val="FFC114"/>
              </a:solidFill>
            </a:endParaRPr>
          </a:p>
        </p:txBody>
      </p:sp>
      <p:sp>
        <p:nvSpPr>
          <p:cNvPr id="7" name="Connecteur droit 8">
            <a:extLst>
              <a:ext uri="{FF2B5EF4-FFF2-40B4-BE49-F238E27FC236}">
                <a16:creationId xmlns:a16="http://schemas.microsoft.com/office/drawing/2014/main" id="{6478EBEA-FF59-1073-B973-05113858B2D8}"/>
              </a:ext>
            </a:extLst>
          </p:cNvPr>
          <p:cNvSpPr/>
          <p:nvPr/>
        </p:nvSpPr>
        <p:spPr>
          <a:xfrm>
            <a:off x="1283127" y="2824844"/>
            <a:ext cx="3108960" cy="0"/>
          </a:xfrm>
          <a:prstGeom prst="line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s-ES">
              <a:solidFill>
                <a:srgbClr val="FFC114"/>
              </a:solidFill>
            </a:endParaRPr>
          </a:p>
        </p:txBody>
      </p:sp>
      <p:sp>
        <p:nvSpPr>
          <p:cNvPr id="8" name="Connecteur droit 8">
            <a:extLst>
              <a:ext uri="{FF2B5EF4-FFF2-40B4-BE49-F238E27FC236}">
                <a16:creationId xmlns:a16="http://schemas.microsoft.com/office/drawing/2014/main" id="{AB873035-1B8C-4C34-5FB1-944CDE99174B}"/>
              </a:ext>
            </a:extLst>
          </p:cNvPr>
          <p:cNvSpPr/>
          <p:nvPr/>
        </p:nvSpPr>
        <p:spPr>
          <a:xfrm>
            <a:off x="1283127" y="4542638"/>
            <a:ext cx="3108960" cy="0"/>
          </a:xfrm>
          <a:prstGeom prst="line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s-ES">
              <a:solidFill>
                <a:srgbClr val="FFC1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816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9EAB-6370-1611-6B67-BA5B7D69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INTERACTION PLOTS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38FFDE2-B4BD-9E31-6B90-2D516E044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41" y="2409370"/>
            <a:ext cx="4164029" cy="2567356"/>
          </a:xfr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DDEED31-C67B-C1EC-0A50-EF04F009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70" y="1374540"/>
            <a:ext cx="4085882" cy="2440386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C5952AA-DB6D-E3D0-3ED0-44935C675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70" y="4029706"/>
            <a:ext cx="4163718" cy="253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12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9EAB-6370-1611-6B67-BA5B7D69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INTERACTION MODEL</a:t>
            </a:r>
          </a:p>
        </p:txBody>
      </p:sp>
      <p:pic>
        <p:nvPicPr>
          <p:cNvPr id="5" name="Content Placeholder 4" descr="Text, table&#10;&#10;Description automatically generated">
            <a:extLst>
              <a:ext uri="{FF2B5EF4-FFF2-40B4-BE49-F238E27FC236}">
                <a16:creationId xmlns:a16="http://schemas.microsoft.com/office/drawing/2014/main" id="{46AAFD0F-33E4-3400-6DE6-E3B4D0B82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04" y="1417543"/>
            <a:ext cx="4508029" cy="4823164"/>
          </a:xfrm>
        </p:spPr>
      </p:pic>
    </p:spTree>
    <p:extLst>
      <p:ext uri="{BB962C8B-B14F-4D97-AF65-F5344CB8AC3E}">
        <p14:creationId xmlns:p14="http://schemas.microsoft.com/office/powerpoint/2010/main" val="2799459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9EAB-6370-1611-6B67-BA5B7D69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INTERACTION MODEL EQUATION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93F03EDB-EE80-AF20-9FF7-54327EC11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863" y="2454679"/>
            <a:ext cx="11090274" cy="1983821"/>
          </a:xfrm>
        </p:spPr>
      </p:pic>
    </p:spTree>
    <p:extLst>
      <p:ext uri="{BB962C8B-B14F-4D97-AF65-F5344CB8AC3E}">
        <p14:creationId xmlns:p14="http://schemas.microsoft.com/office/powerpoint/2010/main" val="327011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1FCBB3-36BB-D01C-2612-0DDAA1BF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Model Results Summary</a:t>
            </a:r>
          </a:p>
        </p:txBody>
      </p: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23AF8F74-8EFC-E1F4-E12B-EF8E5ABE8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60" y="1801354"/>
            <a:ext cx="11079707" cy="371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29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360E-EA3C-85FB-9958-F2FFC55B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BEAEF-FB05-8989-C27E-A1CB4B9B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en-US" b="0" i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PROJECT</a:t>
            </a:r>
            <a:r>
              <a:rPr lang="en-US">
                <a:solidFill>
                  <a:schemeClr val="bg2">
                    <a:lumMod val="75000"/>
                    <a:lumOff val="25000"/>
                  </a:schemeClr>
                </a:solidFill>
                <a:latin typeface="Futura PT Medium" panose="020B0602020204020303" pitchFamily="34" charset="0"/>
              </a:rPr>
              <a:t> BACKGROUND</a:t>
            </a:r>
          </a:p>
          <a:p>
            <a:pPr marL="0" indent="0" algn="l" rtl="0" fontAlgn="base">
              <a:buNone/>
            </a:pPr>
            <a:r>
              <a:rPr lang="en-US" b="0" i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EXPLORATOR</a:t>
            </a:r>
            <a:r>
              <a:rPr lang="en-US">
                <a:solidFill>
                  <a:schemeClr val="bg2">
                    <a:lumMod val="75000"/>
                    <a:lumOff val="25000"/>
                  </a:schemeClr>
                </a:solidFill>
                <a:latin typeface="Futura PT Medium" panose="020B0602020204020303" pitchFamily="34" charset="0"/>
              </a:rPr>
              <a:t>Y DATA ANALYSIS(EDA) AND CLEANUP</a:t>
            </a:r>
          </a:p>
          <a:p>
            <a:pPr marL="0" indent="0" algn="l" rtl="0" fontAlgn="base">
              <a:buNone/>
            </a:pPr>
            <a:r>
              <a:rPr lang="en-US" b="0" i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VARIABLE SELECTION</a:t>
            </a:r>
          </a:p>
          <a:p>
            <a:pPr marL="0" indent="0" algn="l" rtl="0" fontAlgn="base">
              <a:buNone/>
            </a:pPr>
            <a:r>
              <a:rPr lang="en-US" b="0" i="0" u="none" strike="noStrike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LOGISTIC &amp; INTERACTION MODEL</a:t>
            </a:r>
            <a:endParaRPr lang="en-US" b="0" i="0">
              <a:solidFill>
                <a:schemeClr val="bg2">
                  <a:lumMod val="75000"/>
                  <a:lumOff val="25000"/>
                </a:schemeClr>
              </a:solidFill>
              <a:effectLst/>
              <a:latin typeface="Futura PT Medium" panose="020B0602020204020303" pitchFamily="34" charset="0"/>
            </a:endParaRPr>
          </a:p>
          <a:p>
            <a:pPr marL="0" indent="0" algn="l" rtl="0" fontAlgn="base">
              <a:buNone/>
            </a:pPr>
            <a:r>
              <a:rPr lang="en-US" b="0" i="0">
                <a:solidFill>
                  <a:schemeClr val="tx1">
                    <a:lumMod val="95000"/>
                  </a:schemeClr>
                </a:solidFill>
                <a:effectLst/>
                <a:latin typeface="Futura PT Medium" panose="020B0602020204020303" pitchFamily="34" charset="0"/>
              </a:rPr>
              <a:t>MODEL COMPARISON </a:t>
            </a:r>
          </a:p>
          <a:p>
            <a:pPr marL="0" indent="0" algn="l" rtl="0" fontAlgn="base">
              <a:buNone/>
            </a:pPr>
            <a:r>
              <a:rPr lang="en-US">
                <a:solidFill>
                  <a:schemeClr val="bg2">
                    <a:lumMod val="75000"/>
                    <a:lumOff val="25000"/>
                  </a:schemeClr>
                </a:solidFill>
                <a:latin typeface="Futura PT Medium" panose="020B0602020204020303" pitchFamily="34" charset="0"/>
              </a:rPr>
              <a:t>CONCLUSION</a:t>
            </a:r>
            <a:endParaRPr lang="en-US" b="0" i="0">
              <a:solidFill>
                <a:schemeClr val="bg2">
                  <a:lumMod val="75000"/>
                  <a:lumOff val="25000"/>
                </a:schemeClr>
              </a:solidFill>
              <a:effectLst/>
              <a:latin typeface="Futura PT Medium" panose="020B0602020204020303" pitchFamily="34" charset="0"/>
            </a:endParaRPr>
          </a:p>
          <a:p>
            <a:pPr marL="0" indent="0">
              <a:buNone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1363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9EAB-6370-1611-6B67-BA5B7D69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>
                <a:latin typeface="Futura PT Heavy" panose="020B0802020204020303" pitchFamily="34" charset="0"/>
              </a:rPr>
              <a:t>LIKELIHOOD RATIO TEST (INTERACTIVE VS FULL MODEL)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50C2BE7-37FF-EF5A-FCE4-AB52BFAF6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57" y="2392820"/>
            <a:ext cx="9218228" cy="3154687"/>
          </a:xfrm>
        </p:spPr>
      </p:pic>
    </p:spTree>
    <p:extLst>
      <p:ext uri="{BB962C8B-B14F-4D97-AF65-F5344CB8AC3E}">
        <p14:creationId xmlns:p14="http://schemas.microsoft.com/office/powerpoint/2010/main" val="3811115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360E-EA3C-85FB-9958-F2FFC55B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BEAEF-FB05-8989-C27E-A1CB4B9B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Futura PT Medium" panose="020B0602020204020303" pitchFamily="34" charset="0"/>
              </a:rPr>
              <a:t>PROJECT</a:t>
            </a:r>
            <a:r>
              <a:rPr lang="en-US">
                <a:solidFill>
                  <a:schemeClr val="tx1"/>
                </a:solidFill>
                <a:latin typeface="Futura PT Medium" panose="020B0602020204020303" pitchFamily="34" charset="0"/>
              </a:rPr>
              <a:t> BACKGROUND</a:t>
            </a:r>
          </a:p>
          <a:p>
            <a:pPr marL="0" indent="0" algn="l" rtl="0" fontAlgn="base">
              <a:buNone/>
            </a:pPr>
            <a:r>
              <a:rPr lang="en-US" b="0" i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EXPLORATOR</a:t>
            </a:r>
            <a:r>
              <a:rPr lang="en-US">
                <a:solidFill>
                  <a:schemeClr val="bg2">
                    <a:lumMod val="75000"/>
                    <a:lumOff val="25000"/>
                  </a:schemeClr>
                </a:solidFill>
                <a:latin typeface="Futura PT Medium" panose="020B0602020204020303" pitchFamily="34" charset="0"/>
              </a:rPr>
              <a:t>Y DATA ANALYSIS(EDA) AND CLEANUP</a:t>
            </a:r>
          </a:p>
          <a:p>
            <a:pPr marL="0" indent="0" algn="l" rtl="0" fontAlgn="base">
              <a:buNone/>
            </a:pPr>
            <a:r>
              <a:rPr lang="en-US" b="0" i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VARIABLE SELECTION</a:t>
            </a:r>
          </a:p>
          <a:p>
            <a:pPr marL="0" indent="0" algn="l" rtl="0" fontAlgn="base">
              <a:buNone/>
            </a:pPr>
            <a:r>
              <a:rPr lang="en-US" b="0" i="0" u="none" strike="noStrike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LOGISTIC &amp; INTERACTION MODEL</a:t>
            </a:r>
            <a:endParaRPr lang="en-US" b="0" i="0">
              <a:solidFill>
                <a:schemeClr val="bg2">
                  <a:lumMod val="75000"/>
                  <a:lumOff val="25000"/>
                </a:schemeClr>
              </a:solidFill>
              <a:effectLst/>
              <a:latin typeface="Futura PT Medium" panose="020B0602020204020303" pitchFamily="34" charset="0"/>
            </a:endParaRPr>
          </a:p>
          <a:p>
            <a:pPr marL="0" indent="0" algn="l" rtl="0" fontAlgn="base">
              <a:buNone/>
            </a:pPr>
            <a:r>
              <a:rPr lang="en-US" b="0" i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MODEL COMPARISON </a:t>
            </a:r>
          </a:p>
          <a:p>
            <a:pPr marL="0" indent="0" algn="l" rtl="0" fontAlgn="base">
              <a:buNone/>
            </a:pPr>
            <a:r>
              <a:rPr lang="en-US">
                <a:solidFill>
                  <a:schemeClr val="bg2">
                    <a:lumMod val="75000"/>
                    <a:lumOff val="25000"/>
                  </a:schemeClr>
                </a:solidFill>
                <a:latin typeface="Futura PT Medium" panose="020B0602020204020303" pitchFamily="34" charset="0"/>
              </a:rPr>
              <a:t>CONCLUSION</a:t>
            </a:r>
            <a:endParaRPr lang="en-US" b="0" i="0">
              <a:solidFill>
                <a:schemeClr val="bg2">
                  <a:lumMod val="75000"/>
                  <a:lumOff val="25000"/>
                </a:schemeClr>
              </a:solidFill>
              <a:effectLst/>
              <a:latin typeface="Futura PT Medium" panose="020B0602020204020303" pitchFamily="34" charset="0"/>
            </a:endParaRPr>
          </a:p>
          <a:p>
            <a:pPr marL="0" indent="0">
              <a:buNone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6008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9EAB-6370-1611-6B67-BA5B7D69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>
                <a:latin typeface="Futura PT Heavy" panose="020B0802020204020303" pitchFamily="34" charset="0"/>
              </a:rPr>
              <a:t>CLASSIFICATION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CC26-3DA1-34BD-B6D5-9EEE38FF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863" y="5273555"/>
            <a:ext cx="1039273" cy="819269"/>
          </a:xfrm>
        </p:spPr>
        <p:txBody>
          <a:bodyPr/>
          <a:lstStyle/>
          <a:p>
            <a:endParaRPr lang="en-PH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65040ECF-B2A5-2CE5-897D-D27EE35F5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262"/>
            <a:ext cx="1219200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8554E159-FFDA-5E91-4CDD-246637C8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7162"/>
            <a:ext cx="12192000" cy="254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658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9EAB-6370-1611-6B67-BA5B7D69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>
                <a:latin typeface="Futura PT Heavy" panose="020B0802020204020303" pitchFamily="34" charset="0"/>
              </a:rPr>
              <a:t>ROC CURVE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73D5C2A-18D9-A0D7-696B-366044EE8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5408" y="1527949"/>
            <a:ext cx="5566662" cy="4919044"/>
          </a:xfrm>
        </p:spPr>
      </p:pic>
    </p:spTree>
    <p:extLst>
      <p:ext uri="{BB962C8B-B14F-4D97-AF65-F5344CB8AC3E}">
        <p14:creationId xmlns:p14="http://schemas.microsoft.com/office/powerpoint/2010/main" val="4193726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Freeform: Shape 1946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465" name="Oval 1946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467" name="Oval 1946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469" name="Group 1946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470" name="Freeform: Shape 1946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71" name="Freeform: Shape 1947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72" name="Oval 1947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73" name="Oval 1947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9475" name="Rectangle 1947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F9EAB-6370-1611-6B67-BA5B7D69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36" y="418900"/>
            <a:ext cx="11044934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Futura PT Heavy" panose="020B0802020204020303" pitchFamily="34" charset="0"/>
              </a:rPr>
              <a:t>THE HOSMER-LEMESHOW TEST</a:t>
            </a:r>
          </a:p>
        </p:txBody>
      </p:sp>
      <p:sp>
        <p:nvSpPr>
          <p:cNvPr id="19477" name="Rectangle 19476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79" name="Rectangle 19478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D1E87C1-1580-C83B-F169-03BB1C32D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2150857"/>
            <a:ext cx="9271000" cy="3911600"/>
          </a:xfrm>
        </p:spPr>
      </p:pic>
    </p:spTree>
    <p:extLst>
      <p:ext uri="{BB962C8B-B14F-4D97-AF65-F5344CB8AC3E}">
        <p14:creationId xmlns:p14="http://schemas.microsoft.com/office/powerpoint/2010/main" val="67989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Freeform: Shape 1946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465" name="Oval 1946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467" name="Oval 1946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469" name="Group 1946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470" name="Freeform: Shape 1946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71" name="Freeform: Shape 1947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72" name="Oval 1947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73" name="Oval 1947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9475" name="Rectangle 1947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F9EAB-6370-1611-6B67-BA5B7D69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45" y="549274"/>
            <a:ext cx="11044934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Futura PT Heavy" panose="020B0802020204020303" pitchFamily="34" charset="0"/>
              </a:rPr>
              <a:t>ADDITIONAL EXPERIMENTATION</a:t>
            </a:r>
          </a:p>
        </p:txBody>
      </p:sp>
      <p:sp>
        <p:nvSpPr>
          <p:cNvPr id="19477" name="Rectangle 19476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79" name="Rectangle 19478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ED233B27-573B-7B3C-5B27-26C1EFB1B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73" y="1629979"/>
            <a:ext cx="8145968" cy="468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858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Freeform: Shape 1946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465" name="Oval 1946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467" name="Oval 1946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469" name="Group 1946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470" name="Freeform: Shape 1946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71" name="Freeform: Shape 1947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72" name="Oval 1947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73" name="Oval 1947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9475" name="Rectangle 1947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77" name="Rectangle 19476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79" name="Rectangle 19478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D24F729D-6857-B4C5-75EC-F942F468F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0"/>
            <a:ext cx="10291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885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360E-EA3C-85FB-9958-F2FFC55B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BEAEF-FB05-8989-C27E-A1CB4B9B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en-US" b="0" i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PROJECT</a:t>
            </a:r>
            <a:r>
              <a:rPr lang="en-US">
                <a:solidFill>
                  <a:schemeClr val="bg2">
                    <a:lumMod val="75000"/>
                    <a:lumOff val="25000"/>
                  </a:schemeClr>
                </a:solidFill>
                <a:latin typeface="Futura PT Medium" panose="020B0602020204020303" pitchFamily="34" charset="0"/>
              </a:rPr>
              <a:t> BACKGROUND</a:t>
            </a:r>
          </a:p>
          <a:p>
            <a:pPr marL="0" indent="0" algn="l" rtl="0" fontAlgn="base">
              <a:buNone/>
            </a:pPr>
            <a:r>
              <a:rPr lang="en-US" b="0" i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EXPLORATOR</a:t>
            </a:r>
            <a:r>
              <a:rPr lang="en-US">
                <a:solidFill>
                  <a:schemeClr val="bg2">
                    <a:lumMod val="75000"/>
                    <a:lumOff val="25000"/>
                  </a:schemeClr>
                </a:solidFill>
                <a:latin typeface="Futura PT Medium" panose="020B0602020204020303" pitchFamily="34" charset="0"/>
              </a:rPr>
              <a:t>Y DATA ANALYSIS(EDA) AND CLEANUP</a:t>
            </a:r>
          </a:p>
          <a:p>
            <a:pPr marL="0" indent="0" algn="l" rtl="0" fontAlgn="base">
              <a:buNone/>
            </a:pPr>
            <a:r>
              <a:rPr lang="en-US" b="0" i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VARIABLE SELECTION</a:t>
            </a:r>
          </a:p>
          <a:p>
            <a:pPr marL="0" indent="0" algn="l" rtl="0" fontAlgn="base">
              <a:buNone/>
            </a:pPr>
            <a:r>
              <a:rPr lang="en-US" b="0" i="0" u="none" strike="noStrike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LOGISTIC &amp; INTERACTION MODEL</a:t>
            </a:r>
            <a:endParaRPr lang="en-US" b="0" i="0">
              <a:solidFill>
                <a:schemeClr val="bg2">
                  <a:lumMod val="75000"/>
                  <a:lumOff val="25000"/>
                </a:schemeClr>
              </a:solidFill>
              <a:effectLst/>
              <a:latin typeface="Futura PT Medium" panose="020B0602020204020303" pitchFamily="34" charset="0"/>
            </a:endParaRPr>
          </a:p>
          <a:p>
            <a:pPr marL="0" indent="0" algn="l" rtl="0" fontAlgn="base">
              <a:buNone/>
            </a:pPr>
            <a:r>
              <a:rPr lang="en-US" b="0" i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MODEL COMPARISON </a:t>
            </a:r>
          </a:p>
          <a:p>
            <a:pPr marL="0" indent="0" algn="l" rtl="0" fontAlgn="base">
              <a:buNone/>
            </a:pPr>
            <a:r>
              <a:rPr lang="en-US">
                <a:solidFill>
                  <a:schemeClr val="tx1"/>
                </a:solidFill>
                <a:latin typeface="Futura PT Medium" panose="020B0602020204020303" pitchFamily="34" charset="0"/>
              </a:rPr>
              <a:t>CONCLUSION</a:t>
            </a:r>
            <a:endParaRPr lang="en-US" b="0" i="0">
              <a:solidFill>
                <a:schemeClr val="tx1"/>
              </a:solidFill>
              <a:effectLst/>
              <a:latin typeface="Futura PT Medium" panose="020B0602020204020303" pitchFamily="34" charset="0"/>
            </a:endParaRPr>
          </a:p>
          <a:p>
            <a:pPr marL="0" indent="0">
              <a:buNone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2667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5598-32CB-5D7D-F0C9-78ED950B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CONCLUSION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F56A547E-EBB7-7880-A63F-8452D76AD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99884"/>
              </p:ext>
            </p:extLst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57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5598-32CB-5D7D-F0C9-78ED950B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CONCLUSION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182494C-19FE-4359-FE02-99CEBAF58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115865"/>
              </p:ext>
            </p:extLst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78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FD85-1A25-EB6D-BDF6-B77CD12F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C4E40B6-F320-8182-239F-0BC35670A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570141"/>
              </p:ext>
            </p:extLst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392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5598-32CB-5D7D-F0C9-78ED950B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THANK YOU!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2F17A-0617-1C9E-04DB-43D77FF2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7499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5598-32CB-5D7D-F0C9-78ED950B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D114E-046F-124E-DEFE-261484875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en-US" b="0" i="0" u="none" strike="noStrike">
                <a:solidFill>
                  <a:schemeClr val="tx1"/>
                </a:solidFill>
                <a:effectLst/>
                <a:latin typeface="Futura PT Medium" panose="020B0602020204020303" pitchFamily="34" charset="0"/>
              </a:rPr>
              <a:t>Loan Approval Analysis (</a:t>
            </a:r>
            <a:r>
              <a:rPr lang="en-US" b="0" i="0" u="sng" strike="noStrike">
                <a:solidFill>
                  <a:schemeClr val="tx1"/>
                </a:solidFill>
                <a:effectLst/>
                <a:latin typeface="Futura PT Medium" panose="020B06020202040203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https://www.kaggle.com/datasets/yasserh/loan-default-dataset)</a:t>
            </a:r>
            <a:r>
              <a:rPr lang="en-US" b="0" i="0">
                <a:solidFill>
                  <a:schemeClr val="tx1"/>
                </a:solidFill>
                <a:effectLst/>
                <a:latin typeface="Futura PT Medium" panose="020B0602020204020303" pitchFamily="34" charset="0"/>
              </a:rPr>
              <a:t>​</a:t>
            </a:r>
          </a:p>
          <a:p>
            <a:pPr marL="0" indent="0" algn="l" rtl="0" fontAlgn="base">
              <a:buNone/>
            </a:pPr>
            <a:r>
              <a:rPr lang="en-US" b="0" i="0" u="none" strike="noStrike">
                <a:solidFill>
                  <a:schemeClr val="tx1"/>
                </a:solidFill>
                <a:effectLst/>
                <a:latin typeface="Futura PT Medium" panose="020B0602020204020303" pitchFamily="34" charset="0"/>
              </a:rPr>
              <a:t>Historical data of loan applicants</a:t>
            </a:r>
            <a:r>
              <a:rPr lang="en-US" b="0" i="0">
                <a:solidFill>
                  <a:schemeClr val="tx1"/>
                </a:solidFill>
                <a:effectLst/>
                <a:latin typeface="Futura PT Medium" panose="020B0602020204020303" pitchFamily="34" charset="0"/>
              </a:rPr>
              <a:t>​</a:t>
            </a:r>
          </a:p>
          <a:p>
            <a:pPr marL="0" indent="0" algn="l" rtl="0" fontAlgn="base">
              <a:buNone/>
            </a:pPr>
            <a:r>
              <a:rPr lang="en-US" b="0" i="0" u="none" strike="noStrike">
                <a:solidFill>
                  <a:schemeClr val="tx1"/>
                </a:solidFill>
                <a:effectLst/>
                <a:latin typeface="Futura PT Medium" panose="020B0602020204020303" pitchFamily="34" charset="0"/>
              </a:rPr>
              <a:t>Enormous dataset - 148670 observation of  34 variables:</a:t>
            </a:r>
            <a:r>
              <a:rPr lang="en-US" b="0" i="0">
                <a:solidFill>
                  <a:schemeClr val="tx1"/>
                </a:solidFill>
                <a:effectLst/>
                <a:latin typeface="Futura PT Medium" panose="020B0602020204020303" pitchFamily="34" charset="0"/>
              </a:rPr>
              <a:t>​</a:t>
            </a:r>
          </a:p>
          <a:p>
            <a:pPr marL="0" indent="0" algn="l" rtl="0" fontAlgn="base">
              <a:buNone/>
            </a:pPr>
            <a:r>
              <a:rPr lang="en-US" b="0" i="0" u="none" strike="noStrike">
                <a:solidFill>
                  <a:schemeClr val="tx1"/>
                </a:solidFill>
                <a:effectLst/>
                <a:latin typeface="Futura PT Medium" panose="020B0602020204020303" pitchFamily="34" charset="0"/>
              </a:rPr>
              <a:t>Multiple deterministic factors (e.g. borrower's income, gender, loan purpose, etc. </a:t>
            </a:r>
            <a:r>
              <a:rPr lang="en-US" b="0" i="0">
                <a:solidFill>
                  <a:schemeClr val="tx1"/>
                </a:solidFill>
                <a:effectLst/>
                <a:latin typeface="Futura PT Medium" panose="020B0602020204020303" pitchFamily="34" charset="0"/>
              </a:rPr>
              <a:t>​)</a:t>
            </a:r>
          </a:p>
          <a:p>
            <a:pPr marL="0" indent="0" algn="l" rtl="0" fontAlgn="base">
              <a:buNone/>
            </a:pPr>
            <a:r>
              <a:rPr lang="en-US" b="0" i="0" u="none" strike="noStrike">
                <a:solidFill>
                  <a:schemeClr val="tx1"/>
                </a:solidFill>
                <a:effectLst/>
                <a:latin typeface="Futura PT Medium" panose="020B0602020204020303" pitchFamily="34" charset="0"/>
              </a:rPr>
              <a:t>Subject to strong multicollinearity &amp; empty/missing values. </a:t>
            </a:r>
            <a:endParaRPr lang="en-US" b="0" i="0">
              <a:solidFill>
                <a:schemeClr val="tx1"/>
              </a:solidFill>
              <a:effectLst/>
              <a:latin typeface="Futura PT Medium" panose="020B0602020204020303" pitchFamily="34" charset="0"/>
            </a:endParaRPr>
          </a:p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2582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72C1-FC7B-7F94-A4B9-401BB001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846" y="571669"/>
            <a:ext cx="11091600" cy="1332000"/>
          </a:xfrm>
        </p:spPr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PROJECT BACKGROUND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3D99BC-4D5B-F352-CE99-EB38F45D2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590516"/>
              </p:ext>
            </p:extLst>
          </p:nvPr>
        </p:nvGraphicFramePr>
        <p:xfrm>
          <a:off x="550863" y="2112963"/>
          <a:ext cx="11090276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569">
                  <a:extLst>
                    <a:ext uri="{9D8B030D-6E8A-4147-A177-3AD203B41FA5}">
                      <a16:colId xmlns:a16="http://schemas.microsoft.com/office/drawing/2014/main" val="875359165"/>
                    </a:ext>
                  </a:extLst>
                </a:gridCol>
                <a:gridCol w="2772569">
                  <a:extLst>
                    <a:ext uri="{9D8B030D-6E8A-4147-A177-3AD203B41FA5}">
                      <a16:colId xmlns:a16="http://schemas.microsoft.com/office/drawing/2014/main" val="3131691429"/>
                    </a:ext>
                  </a:extLst>
                </a:gridCol>
                <a:gridCol w="2772569">
                  <a:extLst>
                    <a:ext uri="{9D8B030D-6E8A-4147-A177-3AD203B41FA5}">
                      <a16:colId xmlns:a16="http://schemas.microsoft.com/office/drawing/2014/main" val="3458954105"/>
                    </a:ext>
                  </a:extLst>
                </a:gridCol>
                <a:gridCol w="2772569">
                  <a:extLst>
                    <a:ext uri="{9D8B030D-6E8A-4147-A177-3AD203B41FA5}">
                      <a16:colId xmlns:a16="http://schemas.microsoft.com/office/drawing/2014/main" val="381492476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PH"/>
                        <a:t>VARIABLES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PH"/>
                        <a:t>DESCRIPTION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1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 </a:t>
                      </a:r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Business_or_Commercial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Property_value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Submission_of_application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Loan_Amount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Construction_type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Life-time Value(LTV)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5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Loan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Rate_of_interest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Occupancy_type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17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Interest_rate_spread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Secured_by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Security_Type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5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Approv_in_adv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Upfront_charges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Total_units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1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Loan_type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Debt-to-income ratio (dtir1)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Loan_purpose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Neg_amortization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Credit_type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91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Credit_Worthiness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Interest_only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Co-</a:t>
                      </a:r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applicant_credit_type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Open_Credit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Lump_sum_payment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020788"/>
                  </a:ext>
                </a:extLst>
              </a:tr>
            </a:tbl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04282D3F-797B-E16D-CA59-58FDF8B0C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1577429"/>
            <a:ext cx="1070998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Monaco" pitchFamily="2" charset="77"/>
              </a:rPr>
              <a:t>Original dataset Total 148670 rows, 34 variables</a:t>
            </a:r>
            <a:endParaRPr kumimoji="0" lang="en-US" altLang="en-US" sz="2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10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72C1-FC7B-7F94-A4B9-401BB001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PROJECT BACKGROUND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3D99BC-4D5B-F352-CE99-EB38F45D2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569754"/>
              </p:ext>
            </p:extLst>
          </p:nvPr>
        </p:nvGraphicFramePr>
        <p:xfrm>
          <a:off x="6096000" y="1369427"/>
          <a:ext cx="5760172" cy="587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488">
                  <a:extLst>
                    <a:ext uri="{9D8B030D-6E8A-4147-A177-3AD203B41FA5}">
                      <a16:colId xmlns:a16="http://schemas.microsoft.com/office/drawing/2014/main" val="875359165"/>
                    </a:ext>
                  </a:extLst>
                </a:gridCol>
                <a:gridCol w="3857684">
                  <a:extLst>
                    <a:ext uri="{9D8B030D-6E8A-4147-A177-3AD203B41FA5}">
                      <a16:colId xmlns:a16="http://schemas.microsoft.com/office/drawing/2014/main" val="285045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/>
                        <a:t>EXPLANATORY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1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Loan_type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Type of loan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Loan_amount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Exact loan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5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Rate_of_interest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amount a lender charges a borrower (% of the principal—the amount loaned.)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17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Loan repayment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5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Property_value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Present worth of future benefits arising from property ownership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1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Amount of money, property, and other transfers of value received over a set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err="1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Credit_Score</a:t>
                      </a:r>
                      <a:endParaRPr lang="en-PH">
                        <a:solidFill>
                          <a:schemeClr val="bg1"/>
                        </a:solidFill>
                        <a:latin typeface="Futura PT Medium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Prediction of credit 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91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Current age of borrower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Debt-to-income ratio (dtir1)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solidFill>
                            <a:schemeClr val="bg1"/>
                          </a:solidFill>
                          <a:latin typeface="Futura PT Medium" panose="020B0602020204020303" pitchFamily="34" charset="0"/>
                        </a:rPr>
                        <a:t>% of income over % of debt ; good measure of borrowing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0207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F09B60-D541-E48F-A303-93EA9D84A90E}"/>
              </a:ext>
            </a:extLst>
          </p:cNvPr>
          <p:cNvSpPr txBox="1"/>
          <p:nvPr/>
        </p:nvSpPr>
        <p:spPr>
          <a:xfrm>
            <a:off x="335828" y="199589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b="0" i="0" u="none" strike="noStrike">
                <a:effectLst/>
                <a:latin typeface="Futura PT Heavy" panose="020B0802020204020303" pitchFamily="34" charset="0"/>
              </a:rPr>
              <a:t>7 MAIN FACTORS FOR LOAN APPLICATION</a:t>
            </a:r>
            <a:endParaRPr lang="en-US" b="0" i="0">
              <a:effectLst/>
              <a:latin typeface="Futura PT Medium" panose="020B0602020204020303" pitchFamily="34" charset="0"/>
            </a:endParaRPr>
          </a:p>
          <a:p>
            <a:pPr algn="l" rtl="0" fontAlgn="base"/>
            <a:endParaRPr lang="en-US" b="0" i="0">
              <a:effectLst/>
              <a:latin typeface="Futura PT Medium" panose="020B06020202040203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4CFC2-E2EB-D7AC-D63A-1E2D2DCC1B38}"/>
              </a:ext>
            </a:extLst>
          </p:cNvPr>
          <p:cNvSpPr txBox="1"/>
          <p:nvPr/>
        </p:nvSpPr>
        <p:spPr>
          <a:xfrm>
            <a:off x="2565787" y="2642221"/>
            <a:ext cx="26323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>
                <a:latin typeface="Futura PT Medium" panose="020B0602020204020303" pitchFamily="34" charset="0"/>
              </a:rPr>
              <a:t>5. DOWN PAYMENT SIZE</a:t>
            </a:r>
          </a:p>
          <a:p>
            <a:pPr algn="l" rtl="0" fontAlgn="base"/>
            <a:endParaRPr lang="en-US" b="0" i="0">
              <a:effectLst/>
              <a:latin typeface="Futura PT Medium" panose="020B0602020204020303" pitchFamily="34" charset="0"/>
            </a:endParaRPr>
          </a:p>
          <a:p>
            <a:pPr algn="l" rtl="0" fontAlgn="base"/>
            <a:r>
              <a:rPr lang="en-US">
                <a:latin typeface="Futura PT Medium" panose="020B0602020204020303" pitchFamily="34" charset="0"/>
              </a:rPr>
              <a:t>6. LIQUID ASSETS</a:t>
            </a:r>
          </a:p>
          <a:p>
            <a:pPr algn="l" rtl="0" fontAlgn="base"/>
            <a:endParaRPr lang="en-US" b="0" i="0">
              <a:effectLst/>
              <a:latin typeface="Futura PT Medium" panose="020B0602020204020303" pitchFamily="34" charset="0"/>
            </a:endParaRPr>
          </a:p>
          <a:p>
            <a:pPr algn="l" rtl="0" fontAlgn="base"/>
            <a:r>
              <a:rPr lang="en-US">
                <a:latin typeface="Futura PT Medium" panose="020B0602020204020303" pitchFamily="34" charset="0"/>
              </a:rPr>
              <a:t>7. LOAN TERM</a:t>
            </a:r>
            <a:endParaRPr lang="en-US" b="0" i="0">
              <a:effectLst/>
              <a:latin typeface="Futura PT Medium" panose="020B0602020204020303" pitchFamily="34" charset="0"/>
            </a:endParaRPr>
          </a:p>
          <a:p>
            <a:pPr algn="l" rtl="0" fontAlgn="base">
              <a:buFont typeface="+mj-lt"/>
              <a:buAutoNum type="arabicPeriod"/>
            </a:pPr>
            <a:endParaRPr lang="en-US" b="0" i="0">
              <a:effectLst/>
              <a:latin typeface="Futura PT Medium" panose="020B06020202040203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CE33F-E2E0-E795-5EB2-B08859860A14}"/>
              </a:ext>
            </a:extLst>
          </p:cNvPr>
          <p:cNvSpPr txBox="1"/>
          <p:nvPr/>
        </p:nvSpPr>
        <p:spPr>
          <a:xfrm>
            <a:off x="298415" y="2647419"/>
            <a:ext cx="26323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+mj-lt"/>
              <a:buAutoNum type="arabicPeriod"/>
            </a:pPr>
            <a:r>
              <a:rPr lang="en-US" b="0" i="0" u="none" strike="noStrike">
                <a:effectLst/>
                <a:latin typeface="Futura PT Medium" panose="020B0602020204020303" pitchFamily="34" charset="0"/>
              </a:rPr>
              <a:t>CREDIT SCORE</a:t>
            </a:r>
            <a:endParaRPr lang="en-US" b="0" i="0">
              <a:effectLst/>
              <a:latin typeface="Futura PT Medium" panose="020B0602020204020303" pitchFamily="34" charset="0"/>
            </a:endParaRPr>
          </a:p>
          <a:p>
            <a:pPr algn="l" rtl="0" fontAlgn="base">
              <a:buFont typeface="+mj-lt"/>
              <a:buAutoNum type="arabicPeriod"/>
            </a:pPr>
            <a:endParaRPr lang="en-US" b="0" i="0">
              <a:effectLst/>
              <a:latin typeface="Futura PT Medium" panose="020B0602020204020303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b="0" i="0" u="none" strike="noStrike">
                <a:effectLst/>
                <a:latin typeface="Futura PT Medium" panose="020B0602020204020303" pitchFamily="34" charset="0"/>
              </a:rPr>
              <a:t>INCOME / EMPLOYMENT HISTORY</a:t>
            </a:r>
            <a:endParaRPr lang="en-US" b="0" i="0">
              <a:effectLst/>
              <a:latin typeface="Futura PT Medium" panose="020B0602020204020303" pitchFamily="34" charset="0"/>
            </a:endParaRPr>
          </a:p>
          <a:p>
            <a:pPr algn="l" rtl="0" fontAlgn="base">
              <a:buFont typeface="+mj-lt"/>
              <a:buAutoNum type="arabicPeriod"/>
            </a:pPr>
            <a:endParaRPr lang="en-US" b="0" i="0">
              <a:effectLst/>
              <a:latin typeface="Futura PT Medium" panose="020B0602020204020303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b="0" i="0" u="none" strike="noStrike">
                <a:effectLst/>
                <a:latin typeface="Futura PT Medium" panose="020B0602020204020303" pitchFamily="34" charset="0"/>
              </a:rPr>
              <a:t>DEBT-TO-INCOME RATIO</a:t>
            </a:r>
          </a:p>
          <a:p>
            <a:pPr algn="l" rtl="0" fontAlgn="base">
              <a:buFont typeface="+mj-lt"/>
              <a:buAutoNum type="arabicPeriod"/>
            </a:pPr>
            <a:endParaRPr lang="en-US">
              <a:latin typeface="Futura PT Medium" panose="020B0602020204020303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b="0" i="0">
                <a:effectLst/>
                <a:latin typeface="Futura PT Medium" panose="020B0602020204020303" pitchFamily="34" charset="0"/>
              </a:rPr>
              <a:t>COLLATERAL VALUE</a:t>
            </a:r>
          </a:p>
          <a:p>
            <a:pPr algn="l" rtl="0" fontAlgn="base"/>
            <a:endParaRPr lang="en-US" b="0" i="0">
              <a:effectLst/>
              <a:latin typeface="Futura PT Medium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1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360E-EA3C-85FB-9958-F2FFC55B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BEAEF-FB05-8989-C27E-A1CB4B9B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en-US" b="0" i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PROJECT</a:t>
            </a:r>
            <a:r>
              <a:rPr lang="en-US">
                <a:solidFill>
                  <a:schemeClr val="bg2">
                    <a:lumMod val="75000"/>
                    <a:lumOff val="25000"/>
                  </a:schemeClr>
                </a:solidFill>
                <a:latin typeface="Futura PT Medium" panose="020B0602020204020303" pitchFamily="34" charset="0"/>
              </a:rPr>
              <a:t> BACKGROUND</a:t>
            </a:r>
          </a:p>
          <a:p>
            <a:pPr marL="0" indent="0" algn="l" rtl="0" fontAlgn="base"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Futura PT Medium" panose="020B0602020204020303" pitchFamily="34" charset="0"/>
              </a:rPr>
              <a:t>EXPLORATOR</a:t>
            </a:r>
            <a:r>
              <a:rPr lang="en-US">
                <a:solidFill>
                  <a:schemeClr val="tx1"/>
                </a:solidFill>
                <a:latin typeface="Futura PT Medium" panose="020B0602020204020303" pitchFamily="34" charset="0"/>
              </a:rPr>
              <a:t>Y DATA ANALYSIS(EDA) AND CLEANUP</a:t>
            </a:r>
          </a:p>
          <a:p>
            <a:pPr marL="0" indent="0" algn="l" rtl="0" fontAlgn="base">
              <a:buNone/>
            </a:pPr>
            <a:r>
              <a:rPr lang="en-US" b="0" i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VARIABLE SELECTION</a:t>
            </a:r>
          </a:p>
          <a:p>
            <a:pPr marL="0" indent="0" algn="l" rtl="0" fontAlgn="base">
              <a:buNone/>
            </a:pPr>
            <a:r>
              <a:rPr lang="en-US" b="0" i="0" u="none" strike="noStrike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LOGISTIC &amp; INTERACTION MODEL</a:t>
            </a:r>
            <a:endParaRPr lang="en-US" b="0" i="0">
              <a:solidFill>
                <a:schemeClr val="bg2">
                  <a:lumMod val="75000"/>
                  <a:lumOff val="25000"/>
                </a:schemeClr>
              </a:solidFill>
              <a:effectLst/>
              <a:latin typeface="Futura PT Medium" panose="020B0602020204020303" pitchFamily="34" charset="0"/>
            </a:endParaRPr>
          </a:p>
          <a:p>
            <a:pPr marL="0" indent="0" algn="l" rtl="0" fontAlgn="base">
              <a:buNone/>
            </a:pPr>
            <a:r>
              <a:rPr lang="en-US" b="0" i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Futura PT Medium" panose="020B0602020204020303" pitchFamily="34" charset="0"/>
              </a:rPr>
              <a:t>MODEL COMPARISON </a:t>
            </a:r>
          </a:p>
          <a:p>
            <a:pPr marL="0" indent="0" algn="l" rtl="0" fontAlgn="base">
              <a:buNone/>
            </a:pPr>
            <a:r>
              <a:rPr lang="en-US">
                <a:solidFill>
                  <a:schemeClr val="bg2">
                    <a:lumMod val="75000"/>
                    <a:lumOff val="25000"/>
                  </a:schemeClr>
                </a:solidFill>
                <a:latin typeface="Futura PT Medium" panose="020B0602020204020303" pitchFamily="34" charset="0"/>
              </a:rPr>
              <a:t>CONCLUSION</a:t>
            </a:r>
            <a:endParaRPr lang="en-US" b="0" i="0">
              <a:solidFill>
                <a:schemeClr val="bg2">
                  <a:lumMod val="75000"/>
                  <a:lumOff val="25000"/>
                </a:schemeClr>
              </a:solidFill>
              <a:effectLst/>
              <a:latin typeface="Futura PT Medium" panose="020B0602020204020303" pitchFamily="34" charset="0"/>
            </a:endParaRPr>
          </a:p>
          <a:p>
            <a:pPr marL="0" indent="0">
              <a:buNone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939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972C1-FC7B-7F94-A4B9-401BB001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>
                <a:latin typeface="Futura PT Heavy" panose="020B0802020204020303" pitchFamily="34" charset="0"/>
              </a:rPr>
              <a:t>ORIGINAL DATASET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567FB1E-5848-99D3-2328-124AA29B4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2157887"/>
            <a:ext cx="11090275" cy="3897540"/>
          </a:xfrm>
        </p:spPr>
      </p:pic>
    </p:spTree>
    <p:extLst>
      <p:ext uri="{BB962C8B-B14F-4D97-AF65-F5344CB8AC3E}">
        <p14:creationId xmlns:p14="http://schemas.microsoft.com/office/powerpoint/2010/main" val="3417771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72C1-FC7B-7F94-A4B9-401BB001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Futura PT Heavy" panose="020B0802020204020303" pitchFamily="34" charset="0"/>
              </a:rPr>
              <a:t>DATA CLEAN UP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96BDE-91B1-8324-60F5-4351FDBC8C19}"/>
              </a:ext>
            </a:extLst>
          </p:cNvPr>
          <p:cNvSpPr txBox="1"/>
          <p:nvPr/>
        </p:nvSpPr>
        <p:spPr>
          <a:xfrm>
            <a:off x="5698836" y="1419610"/>
            <a:ext cx="5467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>
                <a:latin typeface="Futura PT Medium" panose="020B0602020204020303" pitchFamily="34" charset="0"/>
              </a:rPr>
              <a:t>OUTLIER DETECTION &amp; REMOVAL</a:t>
            </a:r>
            <a:br>
              <a:rPr lang="en-PH">
                <a:latin typeface="Futura PT Medium" panose="020B0602020204020303" pitchFamily="34" charset="0"/>
              </a:rPr>
            </a:br>
            <a:endParaRPr lang="en-PH">
              <a:latin typeface="Futura PT Medium" panose="020B0602020204020303" pitchFamily="34" charset="0"/>
            </a:endParaRPr>
          </a:p>
          <a:p>
            <a:r>
              <a:rPr lang="en-PH">
                <a:latin typeface="Futura PT Medium" panose="020B0602020204020303" pitchFamily="34" charset="0"/>
              </a:rPr>
              <a:t>- Q3 + (1.5*IQR) TO REMOVE OUTLIERS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07771-4712-26FF-FBC4-009446BFC088}"/>
              </a:ext>
            </a:extLst>
          </p:cNvPr>
          <p:cNvSpPr txBox="1"/>
          <p:nvPr/>
        </p:nvSpPr>
        <p:spPr>
          <a:xfrm>
            <a:off x="312422" y="1419610"/>
            <a:ext cx="5467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>
                <a:latin typeface="Futura PT Medium" panose="020B0602020204020303" pitchFamily="34" charset="0"/>
              </a:rPr>
              <a:t>IMPUTATION METHODS</a:t>
            </a:r>
          </a:p>
          <a:p>
            <a:endParaRPr lang="en-PH">
              <a:latin typeface="Futura PT Medium" panose="020B0602020204020303" pitchFamily="34" charset="0"/>
            </a:endParaRPr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FD592163-6EE9-3DEC-958B-31C430179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2491717"/>
            <a:ext cx="4354964" cy="2754708"/>
          </a:xfr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D5F0273-82C1-0AB9-EB78-100892C54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112" y="2556212"/>
            <a:ext cx="5497688" cy="3412538"/>
          </a:xfrm>
          <a:prstGeom prst="rect">
            <a:avLst/>
          </a:prstGeom>
        </p:spPr>
      </p:pic>
      <p:sp>
        <p:nvSpPr>
          <p:cNvPr id="13" name="Conector recto 12">
            <a:extLst>
              <a:ext uri="{FF2B5EF4-FFF2-40B4-BE49-F238E27FC236}">
                <a16:creationId xmlns:a16="http://schemas.microsoft.com/office/drawing/2014/main" id="{B4416DFD-D343-408F-9E23-35D575290BAB}"/>
              </a:ext>
            </a:extLst>
          </p:cNvPr>
          <p:cNvSpPr/>
          <p:nvPr/>
        </p:nvSpPr>
        <p:spPr>
          <a:xfrm>
            <a:off x="7259400" y="4838040"/>
            <a:ext cx="1097280" cy="0"/>
          </a:xfrm>
          <a:prstGeom prst="line">
            <a:avLst/>
          </a:prstGeom>
          <a:solidFill>
            <a:srgbClr val="FFC114">
              <a:alpha val="5000"/>
            </a:srgbClr>
          </a:solidFill>
          <a:ln w="36000">
            <a:solidFill>
              <a:srgbClr val="FFC1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12" name="Conector recto 11">
            <a:extLst>
              <a:ext uri="{FF2B5EF4-FFF2-40B4-BE49-F238E27FC236}">
                <a16:creationId xmlns:a16="http://schemas.microsoft.com/office/drawing/2014/main" id="{9B20AF5E-826B-49F8-8D57-CE56239B0338}"/>
              </a:ext>
            </a:extLst>
          </p:cNvPr>
          <p:cNvSpPr/>
          <p:nvPr/>
        </p:nvSpPr>
        <p:spPr>
          <a:xfrm>
            <a:off x="5818680" y="4847040"/>
            <a:ext cx="914400" cy="0"/>
          </a:xfrm>
          <a:prstGeom prst="line">
            <a:avLst/>
          </a:prstGeom>
          <a:solidFill>
            <a:srgbClr val="FFC114">
              <a:alpha val="5000"/>
            </a:srgbClr>
          </a:solidFill>
          <a:ln w="36000">
            <a:solidFill>
              <a:srgbClr val="FFC1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15" name="Conector recto 11">
            <a:extLst>
              <a:ext uri="{FF2B5EF4-FFF2-40B4-BE49-F238E27FC236}">
                <a16:creationId xmlns:a16="http://schemas.microsoft.com/office/drawing/2014/main" id="{5EB08D1A-FE22-FE18-2B1D-5953056BD2F9}"/>
              </a:ext>
            </a:extLst>
          </p:cNvPr>
          <p:cNvSpPr/>
          <p:nvPr/>
        </p:nvSpPr>
        <p:spPr>
          <a:xfrm>
            <a:off x="7217650" y="3711816"/>
            <a:ext cx="914400" cy="0"/>
          </a:xfrm>
          <a:prstGeom prst="line">
            <a:avLst/>
          </a:prstGeom>
          <a:solidFill>
            <a:srgbClr val="FFC114">
              <a:alpha val="5000"/>
            </a:srgbClr>
          </a:solidFill>
          <a:ln w="36000">
            <a:solidFill>
              <a:srgbClr val="FFC1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C05F4-0DCF-F5E2-5DE4-CE5AC1E56646}"/>
              </a:ext>
            </a:extLst>
          </p:cNvPr>
          <p:cNvSpPr txBox="1"/>
          <p:nvPr/>
        </p:nvSpPr>
        <p:spPr>
          <a:xfrm>
            <a:off x="1509416" y="5793387"/>
            <a:ext cx="32375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Split our dataset to train 80%, test 20%</a:t>
            </a:r>
          </a:p>
        </p:txBody>
      </p:sp>
    </p:spTree>
    <p:extLst>
      <p:ext uri="{BB962C8B-B14F-4D97-AF65-F5344CB8AC3E}">
        <p14:creationId xmlns:p14="http://schemas.microsoft.com/office/powerpoint/2010/main" val="1914580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B7F"/>
      </a:accent2>
      <a:accent3>
        <a:srgbClr val="A9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1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39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3DFloatVTI</vt:lpstr>
      <vt:lpstr>  LOAN APPROVAL PREDICTIVE MODEL </vt:lpstr>
      <vt:lpstr>AGENDA</vt:lpstr>
      <vt:lpstr>AGENDA</vt:lpstr>
      <vt:lpstr>PROJECT BACKGROUND</vt:lpstr>
      <vt:lpstr>PROJECT BACKGROUND</vt:lpstr>
      <vt:lpstr>PROJECT BACKGROUND</vt:lpstr>
      <vt:lpstr>AGENDA</vt:lpstr>
      <vt:lpstr>ORIGINAL DATASET</vt:lpstr>
      <vt:lpstr>DATA CLEAN UP </vt:lpstr>
      <vt:lpstr>AGENDA</vt:lpstr>
      <vt:lpstr>DATA DESCRIPTION</vt:lpstr>
      <vt:lpstr>VARIABLE SELECTION</vt:lpstr>
      <vt:lpstr>VARIABLE SELECTION</vt:lpstr>
      <vt:lpstr>VARIABLE SELECTION</vt:lpstr>
      <vt:lpstr>VARIABLE TESTING - CATEGORICAL</vt:lpstr>
      <vt:lpstr>VARIABLE TESTING - NUMERICAL</vt:lpstr>
      <vt:lpstr>NORMALITY TESTS</vt:lpstr>
      <vt:lpstr>AGENDA</vt:lpstr>
      <vt:lpstr>INITIAL MODEL USING TRAIN DATASET</vt:lpstr>
      <vt:lpstr>MODEL WITH SIGNIFICANT VARIABLES</vt:lpstr>
      <vt:lpstr>NON-INTERACTION MODEL EQUATION</vt:lpstr>
      <vt:lpstr>Model Results Summary</vt:lpstr>
      <vt:lpstr>IDENTIFY INTERACTIONS</vt:lpstr>
      <vt:lpstr>INTERACTION PLOTS</vt:lpstr>
      <vt:lpstr>INTERACTION MODEL</vt:lpstr>
      <vt:lpstr>INTERACTION MODEL EQUATION</vt:lpstr>
      <vt:lpstr>Model Results Summary</vt:lpstr>
      <vt:lpstr>AGENDA</vt:lpstr>
      <vt:lpstr>LIKELIHOOD RATIO TEST (INTERACTIVE VS FULL MODEL)</vt:lpstr>
      <vt:lpstr>CLASSIFICATION REPORT</vt:lpstr>
      <vt:lpstr>ROC CURVE</vt:lpstr>
      <vt:lpstr>THE HOSMER-LEMESHOW TEST</vt:lpstr>
      <vt:lpstr>ADDITIONAL EXPERIMENTATION</vt:lpstr>
      <vt:lpstr>PowerPoint Presentation</vt:lpstr>
      <vt:lpstr>AGENDA</vt:lpstr>
      <vt:lpstr>CONCLUSION</vt:lpstr>
      <vt:lpstr>CONCLUSION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LOAN DEFAULT PREDICTIVE MODEL </dc:title>
  <dc:creator>Patrick Ipac</dc:creator>
  <cp:revision>2</cp:revision>
  <dcterms:created xsi:type="dcterms:W3CDTF">2022-11-30T05:24:01Z</dcterms:created>
  <dcterms:modified xsi:type="dcterms:W3CDTF">2023-05-30T17:49:21Z</dcterms:modified>
</cp:coreProperties>
</file>