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7" r:id="rId8"/>
    <p:sldId id="268" r:id="rId9"/>
    <p:sldId id="262" r:id="rId10"/>
    <p:sldId id="263" r:id="rId11"/>
    <p:sldId id="264" r:id="rId12"/>
    <p:sldId id="265" r:id="rId13"/>
    <p:sldId id="266"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 Chaudhary" initials="AC" lastIdx="1" clrIdx="0">
    <p:extLst>
      <p:ext uri="{19B8F6BF-5375-455C-9EA6-DF929625EA0E}">
        <p15:presenceInfo xmlns:p15="http://schemas.microsoft.com/office/powerpoint/2012/main" userId="S::a.chaudhary@icmarkets.com.au::5a5a1e04-6ffd-4d65-bd8b-45bb536e93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CD3380-F125-4C04-87A0-AC6D1B577C8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A1DE168-7CCC-4E9D-A313-33D40E71503C}">
      <dgm:prSet/>
      <dgm:spPr/>
      <dgm:t>
        <a:bodyPr/>
        <a:lstStyle/>
        <a:p>
          <a:r>
            <a:rPr lang="en-US" dirty="0"/>
            <a:t>Experiments are operations carried out in order to find something or to test some hypothesis.</a:t>
          </a:r>
        </a:p>
      </dgm:t>
    </dgm:pt>
    <dgm:pt modelId="{56069394-553E-4709-B5BA-F307497E9D98}" type="parTrans" cxnId="{E0C4ACF9-AF17-4BFA-BBF4-9886E27019A3}">
      <dgm:prSet/>
      <dgm:spPr/>
      <dgm:t>
        <a:bodyPr/>
        <a:lstStyle/>
        <a:p>
          <a:endParaRPr lang="en-US"/>
        </a:p>
      </dgm:t>
    </dgm:pt>
    <dgm:pt modelId="{221C3EB3-28D9-42CF-AB93-66666449DFC3}" type="sibTrans" cxnId="{E0C4ACF9-AF17-4BFA-BBF4-9886E27019A3}">
      <dgm:prSet/>
      <dgm:spPr/>
      <dgm:t>
        <a:bodyPr/>
        <a:lstStyle/>
        <a:p>
          <a:endParaRPr lang="en-US"/>
        </a:p>
      </dgm:t>
    </dgm:pt>
    <dgm:pt modelId="{473E84A5-53BE-420F-A3F0-E5809CC333E2}">
      <dgm:prSet/>
      <dgm:spPr/>
      <dgm:t>
        <a:bodyPr/>
        <a:lstStyle/>
        <a:p>
          <a:r>
            <a:rPr lang="en-US"/>
            <a:t>Randomness:- The outcome cannot be precisely predicted.</a:t>
          </a:r>
        </a:p>
      </dgm:t>
    </dgm:pt>
    <dgm:pt modelId="{F9FB6AD0-B0D7-45D5-A39F-C3B3CC4749DC}" type="parTrans" cxnId="{FD1FC81F-657A-41B6-9690-5AFC00787475}">
      <dgm:prSet/>
      <dgm:spPr/>
      <dgm:t>
        <a:bodyPr/>
        <a:lstStyle/>
        <a:p>
          <a:endParaRPr lang="en-US"/>
        </a:p>
      </dgm:t>
    </dgm:pt>
    <dgm:pt modelId="{F1B1BEB9-1AB8-49CD-AE5B-7FA3ED83194E}" type="sibTrans" cxnId="{FD1FC81F-657A-41B6-9690-5AFC00787475}">
      <dgm:prSet/>
      <dgm:spPr/>
      <dgm:t>
        <a:bodyPr/>
        <a:lstStyle/>
        <a:p>
          <a:endParaRPr lang="en-US"/>
        </a:p>
      </dgm:t>
    </dgm:pt>
    <dgm:pt modelId="{9C058069-4F9B-4A1C-B195-7538BB191CE9}">
      <dgm:prSet/>
      <dgm:spPr/>
      <dgm:t>
        <a:bodyPr/>
        <a:lstStyle/>
        <a:p>
          <a:r>
            <a:rPr lang="en-US"/>
            <a:t>Random Experiment:- A process of yielding a result.</a:t>
          </a:r>
        </a:p>
      </dgm:t>
    </dgm:pt>
    <dgm:pt modelId="{F21F7200-6120-4E93-B1DC-07BF88D1B55B}" type="parTrans" cxnId="{77D8F82C-51F2-407C-9BF3-B2A4380BF68D}">
      <dgm:prSet/>
      <dgm:spPr/>
      <dgm:t>
        <a:bodyPr/>
        <a:lstStyle/>
        <a:p>
          <a:endParaRPr lang="en-US"/>
        </a:p>
      </dgm:t>
    </dgm:pt>
    <dgm:pt modelId="{C906614E-F9CF-4179-9DBB-225AF4230097}" type="sibTrans" cxnId="{77D8F82C-51F2-407C-9BF3-B2A4380BF68D}">
      <dgm:prSet/>
      <dgm:spPr/>
      <dgm:t>
        <a:bodyPr/>
        <a:lstStyle/>
        <a:p>
          <a:endParaRPr lang="en-US"/>
        </a:p>
      </dgm:t>
    </dgm:pt>
    <dgm:pt modelId="{E6532924-D55F-42F3-BC5F-90FAE8807ED6}">
      <dgm:prSet/>
      <dgm:spPr/>
      <dgm:t>
        <a:bodyPr/>
        <a:lstStyle/>
        <a:p>
          <a:r>
            <a:rPr lang="en-US"/>
            <a:t>Event (E) :- Any outcome of an experiments.</a:t>
          </a:r>
        </a:p>
      </dgm:t>
    </dgm:pt>
    <dgm:pt modelId="{7A7FDEC3-12A1-4DFA-A7A5-E6D7284FAF0A}" type="parTrans" cxnId="{B4C3780C-C66D-46F0-8213-D901C0667EC4}">
      <dgm:prSet/>
      <dgm:spPr/>
      <dgm:t>
        <a:bodyPr/>
        <a:lstStyle/>
        <a:p>
          <a:endParaRPr lang="en-US"/>
        </a:p>
      </dgm:t>
    </dgm:pt>
    <dgm:pt modelId="{F8400B6B-4D5C-405E-B6B6-2517CBA632DC}" type="sibTrans" cxnId="{B4C3780C-C66D-46F0-8213-D901C0667EC4}">
      <dgm:prSet/>
      <dgm:spPr/>
      <dgm:t>
        <a:bodyPr/>
        <a:lstStyle/>
        <a:p>
          <a:endParaRPr lang="en-US"/>
        </a:p>
      </dgm:t>
    </dgm:pt>
    <dgm:pt modelId="{6D0DCCEC-F76A-4A4A-B954-092D02FBF744}">
      <dgm:prSet/>
      <dgm:spPr/>
      <dgm:t>
        <a:bodyPr/>
        <a:lstStyle/>
        <a:p>
          <a:r>
            <a:rPr lang="en-US"/>
            <a:t>Sample Space:- All possible outcome of an experiment.</a:t>
          </a:r>
        </a:p>
      </dgm:t>
    </dgm:pt>
    <dgm:pt modelId="{B9841E79-5CB1-4487-A296-440D59311F24}" type="parTrans" cxnId="{F25F38F6-BE05-4C5B-A46C-20A69607DC9A}">
      <dgm:prSet/>
      <dgm:spPr/>
      <dgm:t>
        <a:bodyPr/>
        <a:lstStyle/>
        <a:p>
          <a:endParaRPr lang="en-US"/>
        </a:p>
      </dgm:t>
    </dgm:pt>
    <dgm:pt modelId="{C797B00A-2428-4335-9A54-C64C6E44DD1D}" type="sibTrans" cxnId="{F25F38F6-BE05-4C5B-A46C-20A69607DC9A}">
      <dgm:prSet/>
      <dgm:spPr/>
      <dgm:t>
        <a:bodyPr/>
        <a:lstStyle/>
        <a:p>
          <a:endParaRPr lang="en-US"/>
        </a:p>
      </dgm:t>
    </dgm:pt>
    <dgm:pt modelId="{3D0E671E-44AA-4704-8693-EA3EBFBC6260}" type="pres">
      <dgm:prSet presAssocID="{DCCD3380-F125-4C04-87A0-AC6D1B577C82}" presName="vert0" presStyleCnt="0">
        <dgm:presLayoutVars>
          <dgm:dir/>
          <dgm:animOne val="branch"/>
          <dgm:animLvl val="lvl"/>
        </dgm:presLayoutVars>
      </dgm:prSet>
      <dgm:spPr/>
    </dgm:pt>
    <dgm:pt modelId="{2865A472-9104-4744-A077-C8E5C174C8F5}" type="pres">
      <dgm:prSet presAssocID="{AA1DE168-7CCC-4E9D-A313-33D40E71503C}" presName="thickLine" presStyleLbl="alignNode1" presStyleIdx="0" presStyleCnt="5"/>
      <dgm:spPr/>
    </dgm:pt>
    <dgm:pt modelId="{C0883CA9-95DE-4E12-8673-62D6219B2322}" type="pres">
      <dgm:prSet presAssocID="{AA1DE168-7CCC-4E9D-A313-33D40E71503C}" presName="horz1" presStyleCnt="0"/>
      <dgm:spPr/>
    </dgm:pt>
    <dgm:pt modelId="{EE88B081-A83D-4A45-B226-78E3781634EE}" type="pres">
      <dgm:prSet presAssocID="{AA1DE168-7CCC-4E9D-A313-33D40E71503C}" presName="tx1" presStyleLbl="revTx" presStyleIdx="0" presStyleCnt="5"/>
      <dgm:spPr/>
    </dgm:pt>
    <dgm:pt modelId="{1E2D20F0-B646-426A-824A-AE2E47987CE3}" type="pres">
      <dgm:prSet presAssocID="{AA1DE168-7CCC-4E9D-A313-33D40E71503C}" presName="vert1" presStyleCnt="0"/>
      <dgm:spPr/>
    </dgm:pt>
    <dgm:pt modelId="{02D26F23-7FC4-4959-92F2-1C6BBB952B33}" type="pres">
      <dgm:prSet presAssocID="{473E84A5-53BE-420F-A3F0-E5809CC333E2}" presName="thickLine" presStyleLbl="alignNode1" presStyleIdx="1" presStyleCnt="5"/>
      <dgm:spPr/>
    </dgm:pt>
    <dgm:pt modelId="{17C36CA3-5FEF-46A0-BB71-F67C585A5AEC}" type="pres">
      <dgm:prSet presAssocID="{473E84A5-53BE-420F-A3F0-E5809CC333E2}" presName="horz1" presStyleCnt="0"/>
      <dgm:spPr/>
    </dgm:pt>
    <dgm:pt modelId="{2CE07E08-AD44-4D7E-9EC5-AF8C036AFD3E}" type="pres">
      <dgm:prSet presAssocID="{473E84A5-53BE-420F-A3F0-E5809CC333E2}" presName="tx1" presStyleLbl="revTx" presStyleIdx="1" presStyleCnt="5"/>
      <dgm:spPr/>
    </dgm:pt>
    <dgm:pt modelId="{B0DCCB6A-FB65-45CF-8253-1582BCB14805}" type="pres">
      <dgm:prSet presAssocID="{473E84A5-53BE-420F-A3F0-E5809CC333E2}" presName="vert1" presStyleCnt="0"/>
      <dgm:spPr/>
    </dgm:pt>
    <dgm:pt modelId="{EBF5E661-371F-492E-9092-DCA044A35F57}" type="pres">
      <dgm:prSet presAssocID="{9C058069-4F9B-4A1C-B195-7538BB191CE9}" presName="thickLine" presStyleLbl="alignNode1" presStyleIdx="2" presStyleCnt="5"/>
      <dgm:spPr/>
    </dgm:pt>
    <dgm:pt modelId="{CC8E28D5-D925-4EBC-8B68-DC1FDDB4FF26}" type="pres">
      <dgm:prSet presAssocID="{9C058069-4F9B-4A1C-B195-7538BB191CE9}" presName="horz1" presStyleCnt="0"/>
      <dgm:spPr/>
    </dgm:pt>
    <dgm:pt modelId="{94C5D9D4-CF25-46ED-A57B-6093213B0F36}" type="pres">
      <dgm:prSet presAssocID="{9C058069-4F9B-4A1C-B195-7538BB191CE9}" presName="tx1" presStyleLbl="revTx" presStyleIdx="2" presStyleCnt="5"/>
      <dgm:spPr/>
    </dgm:pt>
    <dgm:pt modelId="{AA9CE594-23A6-4250-9D6B-670979C5986C}" type="pres">
      <dgm:prSet presAssocID="{9C058069-4F9B-4A1C-B195-7538BB191CE9}" presName="vert1" presStyleCnt="0"/>
      <dgm:spPr/>
    </dgm:pt>
    <dgm:pt modelId="{8DCD7A85-FFCA-4E15-89C6-8CA26DCD9AE9}" type="pres">
      <dgm:prSet presAssocID="{E6532924-D55F-42F3-BC5F-90FAE8807ED6}" presName="thickLine" presStyleLbl="alignNode1" presStyleIdx="3" presStyleCnt="5"/>
      <dgm:spPr/>
    </dgm:pt>
    <dgm:pt modelId="{E2369F39-EB14-4F66-8F43-6C3E4CD1BD51}" type="pres">
      <dgm:prSet presAssocID="{E6532924-D55F-42F3-BC5F-90FAE8807ED6}" presName="horz1" presStyleCnt="0"/>
      <dgm:spPr/>
    </dgm:pt>
    <dgm:pt modelId="{8DF5F1CD-128B-4839-97AD-704B0B412663}" type="pres">
      <dgm:prSet presAssocID="{E6532924-D55F-42F3-BC5F-90FAE8807ED6}" presName="tx1" presStyleLbl="revTx" presStyleIdx="3" presStyleCnt="5"/>
      <dgm:spPr/>
    </dgm:pt>
    <dgm:pt modelId="{D2C58374-21CE-4842-A24B-56BB254F1CF7}" type="pres">
      <dgm:prSet presAssocID="{E6532924-D55F-42F3-BC5F-90FAE8807ED6}" presName="vert1" presStyleCnt="0"/>
      <dgm:spPr/>
    </dgm:pt>
    <dgm:pt modelId="{F0EA106D-12D2-4A6F-97B3-4717E189DB03}" type="pres">
      <dgm:prSet presAssocID="{6D0DCCEC-F76A-4A4A-B954-092D02FBF744}" presName="thickLine" presStyleLbl="alignNode1" presStyleIdx="4" presStyleCnt="5"/>
      <dgm:spPr/>
    </dgm:pt>
    <dgm:pt modelId="{AE495595-7E4E-416B-932A-E8D0932571D1}" type="pres">
      <dgm:prSet presAssocID="{6D0DCCEC-F76A-4A4A-B954-092D02FBF744}" presName="horz1" presStyleCnt="0"/>
      <dgm:spPr/>
    </dgm:pt>
    <dgm:pt modelId="{B22E1EEE-63AC-44E6-97FB-F40DC3737F42}" type="pres">
      <dgm:prSet presAssocID="{6D0DCCEC-F76A-4A4A-B954-092D02FBF744}" presName="tx1" presStyleLbl="revTx" presStyleIdx="4" presStyleCnt="5"/>
      <dgm:spPr/>
    </dgm:pt>
    <dgm:pt modelId="{451137B6-666C-44DF-9BFA-4B39FA59F745}" type="pres">
      <dgm:prSet presAssocID="{6D0DCCEC-F76A-4A4A-B954-092D02FBF744}" presName="vert1" presStyleCnt="0"/>
      <dgm:spPr/>
    </dgm:pt>
  </dgm:ptLst>
  <dgm:cxnLst>
    <dgm:cxn modelId="{2906B807-21FB-4315-A3D3-4713DF0796E7}" type="presOf" srcId="{6D0DCCEC-F76A-4A4A-B954-092D02FBF744}" destId="{B22E1EEE-63AC-44E6-97FB-F40DC3737F42}" srcOrd="0" destOrd="0" presId="urn:microsoft.com/office/officeart/2008/layout/LinedList"/>
    <dgm:cxn modelId="{B4C3780C-C66D-46F0-8213-D901C0667EC4}" srcId="{DCCD3380-F125-4C04-87A0-AC6D1B577C82}" destId="{E6532924-D55F-42F3-BC5F-90FAE8807ED6}" srcOrd="3" destOrd="0" parTransId="{7A7FDEC3-12A1-4DFA-A7A5-E6D7284FAF0A}" sibTransId="{F8400B6B-4D5C-405E-B6B6-2517CBA632DC}"/>
    <dgm:cxn modelId="{FD1FC81F-657A-41B6-9690-5AFC00787475}" srcId="{DCCD3380-F125-4C04-87A0-AC6D1B577C82}" destId="{473E84A5-53BE-420F-A3F0-E5809CC333E2}" srcOrd="1" destOrd="0" parTransId="{F9FB6AD0-B0D7-45D5-A39F-C3B3CC4749DC}" sibTransId="{F1B1BEB9-1AB8-49CD-AE5B-7FA3ED83194E}"/>
    <dgm:cxn modelId="{77D8F82C-51F2-407C-9BF3-B2A4380BF68D}" srcId="{DCCD3380-F125-4C04-87A0-AC6D1B577C82}" destId="{9C058069-4F9B-4A1C-B195-7538BB191CE9}" srcOrd="2" destOrd="0" parTransId="{F21F7200-6120-4E93-B1DC-07BF88D1B55B}" sibTransId="{C906614E-F9CF-4179-9DBB-225AF4230097}"/>
    <dgm:cxn modelId="{A455AE5B-3B92-4C34-A9F1-BBC0951BD0C4}" type="presOf" srcId="{AA1DE168-7CCC-4E9D-A313-33D40E71503C}" destId="{EE88B081-A83D-4A45-B226-78E3781634EE}" srcOrd="0" destOrd="0" presId="urn:microsoft.com/office/officeart/2008/layout/LinedList"/>
    <dgm:cxn modelId="{EE379F92-8DE4-4818-A2B0-4E664EF3C4A3}" type="presOf" srcId="{473E84A5-53BE-420F-A3F0-E5809CC333E2}" destId="{2CE07E08-AD44-4D7E-9EC5-AF8C036AFD3E}" srcOrd="0" destOrd="0" presId="urn:microsoft.com/office/officeart/2008/layout/LinedList"/>
    <dgm:cxn modelId="{080D3A9A-7857-463A-AC7A-35610A867E72}" type="presOf" srcId="{DCCD3380-F125-4C04-87A0-AC6D1B577C82}" destId="{3D0E671E-44AA-4704-8693-EA3EBFBC6260}" srcOrd="0" destOrd="0" presId="urn:microsoft.com/office/officeart/2008/layout/LinedList"/>
    <dgm:cxn modelId="{857AA5BA-CBAF-4259-8820-93328DEDED93}" type="presOf" srcId="{E6532924-D55F-42F3-BC5F-90FAE8807ED6}" destId="{8DF5F1CD-128B-4839-97AD-704B0B412663}" srcOrd="0" destOrd="0" presId="urn:microsoft.com/office/officeart/2008/layout/LinedList"/>
    <dgm:cxn modelId="{D05762DB-C38F-46C2-B6C4-DC091B5EC8C5}" type="presOf" srcId="{9C058069-4F9B-4A1C-B195-7538BB191CE9}" destId="{94C5D9D4-CF25-46ED-A57B-6093213B0F36}" srcOrd="0" destOrd="0" presId="urn:microsoft.com/office/officeart/2008/layout/LinedList"/>
    <dgm:cxn modelId="{F25F38F6-BE05-4C5B-A46C-20A69607DC9A}" srcId="{DCCD3380-F125-4C04-87A0-AC6D1B577C82}" destId="{6D0DCCEC-F76A-4A4A-B954-092D02FBF744}" srcOrd="4" destOrd="0" parTransId="{B9841E79-5CB1-4487-A296-440D59311F24}" sibTransId="{C797B00A-2428-4335-9A54-C64C6E44DD1D}"/>
    <dgm:cxn modelId="{E0C4ACF9-AF17-4BFA-BBF4-9886E27019A3}" srcId="{DCCD3380-F125-4C04-87A0-AC6D1B577C82}" destId="{AA1DE168-7CCC-4E9D-A313-33D40E71503C}" srcOrd="0" destOrd="0" parTransId="{56069394-553E-4709-B5BA-F307497E9D98}" sibTransId="{221C3EB3-28D9-42CF-AB93-66666449DFC3}"/>
    <dgm:cxn modelId="{480CE2CD-20AB-4A7C-9A5D-1D494851C920}" type="presParOf" srcId="{3D0E671E-44AA-4704-8693-EA3EBFBC6260}" destId="{2865A472-9104-4744-A077-C8E5C174C8F5}" srcOrd="0" destOrd="0" presId="urn:microsoft.com/office/officeart/2008/layout/LinedList"/>
    <dgm:cxn modelId="{F6C14B0A-E6DC-443E-BEAD-DBA266A8834B}" type="presParOf" srcId="{3D0E671E-44AA-4704-8693-EA3EBFBC6260}" destId="{C0883CA9-95DE-4E12-8673-62D6219B2322}" srcOrd="1" destOrd="0" presId="urn:microsoft.com/office/officeart/2008/layout/LinedList"/>
    <dgm:cxn modelId="{13768226-6696-4FA2-826D-7DCF2396A735}" type="presParOf" srcId="{C0883CA9-95DE-4E12-8673-62D6219B2322}" destId="{EE88B081-A83D-4A45-B226-78E3781634EE}" srcOrd="0" destOrd="0" presId="urn:microsoft.com/office/officeart/2008/layout/LinedList"/>
    <dgm:cxn modelId="{97087C5C-3C38-4CBC-8678-EA0AAA0DAA32}" type="presParOf" srcId="{C0883CA9-95DE-4E12-8673-62D6219B2322}" destId="{1E2D20F0-B646-426A-824A-AE2E47987CE3}" srcOrd="1" destOrd="0" presId="urn:microsoft.com/office/officeart/2008/layout/LinedList"/>
    <dgm:cxn modelId="{6F73A722-CFAF-45F8-A5E9-DFDA5ECF89B9}" type="presParOf" srcId="{3D0E671E-44AA-4704-8693-EA3EBFBC6260}" destId="{02D26F23-7FC4-4959-92F2-1C6BBB952B33}" srcOrd="2" destOrd="0" presId="urn:microsoft.com/office/officeart/2008/layout/LinedList"/>
    <dgm:cxn modelId="{2DB04D1D-A41E-4054-8DF4-34E088FA3EDC}" type="presParOf" srcId="{3D0E671E-44AA-4704-8693-EA3EBFBC6260}" destId="{17C36CA3-5FEF-46A0-BB71-F67C585A5AEC}" srcOrd="3" destOrd="0" presId="urn:microsoft.com/office/officeart/2008/layout/LinedList"/>
    <dgm:cxn modelId="{318C6831-A927-43B6-9FE0-0B9665675D26}" type="presParOf" srcId="{17C36CA3-5FEF-46A0-BB71-F67C585A5AEC}" destId="{2CE07E08-AD44-4D7E-9EC5-AF8C036AFD3E}" srcOrd="0" destOrd="0" presId="urn:microsoft.com/office/officeart/2008/layout/LinedList"/>
    <dgm:cxn modelId="{61AB12CC-6CC4-43F8-A53A-1699CBFF7C8A}" type="presParOf" srcId="{17C36CA3-5FEF-46A0-BB71-F67C585A5AEC}" destId="{B0DCCB6A-FB65-45CF-8253-1582BCB14805}" srcOrd="1" destOrd="0" presId="urn:microsoft.com/office/officeart/2008/layout/LinedList"/>
    <dgm:cxn modelId="{DA5EC662-421E-4234-BBED-980591959F01}" type="presParOf" srcId="{3D0E671E-44AA-4704-8693-EA3EBFBC6260}" destId="{EBF5E661-371F-492E-9092-DCA044A35F57}" srcOrd="4" destOrd="0" presId="urn:microsoft.com/office/officeart/2008/layout/LinedList"/>
    <dgm:cxn modelId="{384A4E07-C81E-430B-81B6-A830AE17CFE2}" type="presParOf" srcId="{3D0E671E-44AA-4704-8693-EA3EBFBC6260}" destId="{CC8E28D5-D925-4EBC-8B68-DC1FDDB4FF26}" srcOrd="5" destOrd="0" presId="urn:microsoft.com/office/officeart/2008/layout/LinedList"/>
    <dgm:cxn modelId="{ADEE4C14-C4C3-48D8-985F-CBEB12274E67}" type="presParOf" srcId="{CC8E28D5-D925-4EBC-8B68-DC1FDDB4FF26}" destId="{94C5D9D4-CF25-46ED-A57B-6093213B0F36}" srcOrd="0" destOrd="0" presId="urn:microsoft.com/office/officeart/2008/layout/LinedList"/>
    <dgm:cxn modelId="{2208DB01-CAA3-438C-9D87-EB476E44B6A7}" type="presParOf" srcId="{CC8E28D5-D925-4EBC-8B68-DC1FDDB4FF26}" destId="{AA9CE594-23A6-4250-9D6B-670979C5986C}" srcOrd="1" destOrd="0" presId="urn:microsoft.com/office/officeart/2008/layout/LinedList"/>
    <dgm:cxn modelId="{1670C9CC-B463-4ADC-A0AC-F78F5EF82FB3}" type="presParOf" srcId="{3D0E671E-44AA-4704-8693-EA3EBFBC6260}" destId="{8DCD7A85-FFCA-4E15-89C6-8CA26DCD9AE9}" srcOrd="6" destOrd="0" presId="urn:microsoft.com/office/officeart/2008/layout/LinedList"/>
    <dgm:cxn modelId="{E9682359-9AF8-47CF-83B4-EA3A2D371B12}" type="presParOf" srcId="{3D0E671E-44AA-4704-8693-EA3EBFBC6260}" destId="{E2369F39-EB14-4F66-8F43-6C3E4CD1BD51}" srcOrd="7" destOrd="0" presId="urn:microsoft.com/office/officeart/2008/layout/LinedList"/>
    <dgm:cxn modelId="{37FB299B-CECB-4DCB-BE15-3D1E5BB61870}" type="presParOf" srcId="{E2369F39-EB14-4F66-8F43-6C3E4CD1BD51}" destId="{8DF5F1CD-128B-4839-97AD-704B0B412663}" srcOrd="0" destOrd="0" presId="urn:microsoft.com/office/officeart/2008/layout/LinedList"/>
    <dgm:cxn modelId="{65017484-7D0A-4FFD-8A12-299E2A33C045}" type="presParOf" srcId="{E2369F39-EB14-4F66-8F43-6C3E4CD1BD51}" destId="{D2C58374-21CE-4842-A24B-56BB254F1CF7}" srcOrd="1" destOrd="0" presId="urn:microsoft.com/office/officeart/2008/layout/LinedList"/>
    <dgm:cxn modelId="{6594AAC3-21EC-4123-969A-8AE3DE3955E4}" type="presParOf" srcId="{3D0E671E-44AA-4704-8693-EA3EBFBC6260}" destId="{F0EA106D-12D2-4A6F-97B3-4717E189DB03}" srcOrd="8" destOrd="0" presId="urn:microsoft.com/office/officeart/2008/layout/LinedList"/>
    <dgm:cxn modelId="{460EB716-BB8F-4286-BBA7-9D86EEF2FA61}" type="presParOf" srcId="{3D0E671E-44AA-4704-8693-EA3EBFBC6260}" destId="{AE495595-7E4E-416B-932A-E8D0932571D1}" srcOrd="9" destOrd="0" presId="urn:microsoft.com/office/officeart/2008/layout/LinedList"/>
    <dgm:cxn modelId="{D8123262-A44A-47EC-8F68-665E9FA4FE86}" type="presParOf" srcId="{AE495595-7E4E-416B-932A-E8D0932571D1}" destId="{B22E1EEE-63AC-44E6-97FB-F40DC3737F42}" srcOrd="0" destOrd="0" presId="urn:microsoft.com/office/officeart/2008/layout/LinedList"/>
    <dgm:cxn modelId="{FCE524FF-D454-432B-8E0B-014EEA84B3E5}" type="presParOf" srcId="{AE495595-7E4E-416B-932A-E8D0932571D1}" destId="{451137B6-666C-44DF-9BFA-4B39FA59F74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C58633-E675-42A8-BE62-5E5DC6C96BDB}"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A4607921-F698-4597-937B-D150F6235ED6}">
      <dgm:prSet/>
      <dgm:spPr/>
      <dgm:t>
        <a:bodyPr/>
        <a:lstStyle/>
        <a:p>
          <a:r>
            <a:rPr lang="en-US"/>
            <a:t>The probability must lie between 0 and 1.</a:t>
          </a:r>
        </a:p>
      </dgm:t>
    </dgm:pt>
    <dgm:pt modelId="{D326E665-DD46-424B-9461-4049ADEB11F1}" type="parTrans" cxnId="{DD148175-BFB6-466B-B2A1-A7F3CFE9B054}">
      <dgm:prSet/>
      <dgm:spPr/>
      <dgm:t>
        <a:bodyPr/>
        <a:lstStyle/>
        <a:p>
          <a:endParaRPr lang="en-US"/>
        </a:p>
      </dgm:t>
    </dgm:pt>
    <dgm:pt modelId="{BA359075-9143-4EFE-B80D-817AD557DB02}" type="sibTrans" cxnId="{DD148175-BFB6-466B-B2A1-A7F3CFE9B054}">
      <dgm:prSet/>
      <dgm:spPr/>
      <dgm:t>
        <a:bodyPr/>
        <a:lstStyle/>
        <a:p>
          <a:endParaRPr lang="en-US"/>
        </a:p>
      </dgm:t>
    </dgm:pt>
    <dgm:pt modelId="{7A7F2FF6-FBDE-4542-B4AB-132EB7AC893A}">
      <dgm:prSet/>
      <dgm:spPr/>
      <dgm:t>
        <a:bodyPr/>
        <a:lstStyle/>
        <a:p>
          <a:r>
            <a:rPr lang="en-US"/>
            <a:t>0 &lt;= P(E) &lt;= 1</a:t>
          </a:r>
        </a:p>
      </dgm:t>
    </dgm:pt>
    <dgm:pt modelId="{64A5BCB2-91DE-4598-B03B-A86931DE9584}" type="parTrans" cxnId="{96138ED4-3E90-49EA-8648-7CE2F426C7DF}">
      <dgm:prSet/>
      <dgm:spPr/>
      <dgm:t>
        <a:bodyPr/>
        <a:lstStyle/>
        <a:p>
          <a:endParaRPr lang="en-US"/>
        </a:p>
      </dgm:t>
    </dgm:pt>
    <dgm:pt modelId="{8DF230AB-06B3-49BC-B2B8-185D2D98D06B}" type="sibTrans" cxnId="{96138ED4-3E90-49EA-8648-7CE2F426C7DF}">
      <dgm:prSet/>
      <dgm:spPr/>
      <dgm:t>
        <a:bodyPr/>
        <a:lstStyle/>
        <a:p>
          <a:endParaRPr lang="en-US"/>
        </a:p>
      </dgm:t>
    </dgm:pt>
    <dgm:pt modelId="{D95A9A7C-2F5A-4BA6-9D41-15F19AB05FE7}">
      <dgm:prSet/>
      <dgm:spPr/>
      <dgm:t>
        <a:bodyPr/>
        <a:lstStyle/>
        <a:p>
          <a:r>
            <a:rPr lang="en-US"/>
            <a:t>The sum of the probabilities of all simple events in the sample space is 1.</a:t>
          </a:r>
        </a:p>
      </dgm:t>
    </dgm:pt>
    <dgm:pt modelId="{5CDD5C2C-C87E-44BB-BE25-A7957CB06F52}" type="parTrans" cxnId="{0601052E-EB0E-4EAD-A3DE-02E30E396084}">
      <dgm:prSet/>
      <dgm:spPr/>
      <dgm:t>
        <a:bodyPr/>
        <a:lstStyle/>
        <a:p>
          <a:endParaRPr lang="en-US"/>
        </a:p>
      </dgm:t>
    </dgm:pt>
    <dgm:pt modelId="{0414DA0E-3ADF-428A-87FE-1CB2A378784A}" type="sibTrans" cxnId="{0601052E-EB0E-4EAD-A3DE-02E30E396084}">
      <dgm:prSet/>
      <dgm:spPr/>
      <dgm:t>
        <a:bodyPr/>
        <a:lstStyle/>
        <a:p>
          <a:endParaRPr lang="en-US"/>
        </a:p>
      </dgm:t>
    </dgm:pt>
    <dgm:pt modelId="{7BFA1423-C051-40F2-9CB7-EE7E905E52A0}" type="pres">
      <dgm:prSet presAssocID="{14C58633-E675-42A8-BE62-5E5DC6C96BDB}" presName="vert0" presStyleCnt="0">
        <dgm:presLayoutVars>
          <dgm:dir/>
          <dgm:animOne val="branch"/>
          <dgm:animLvl val="lvl"/>
        </dgm:presLayoutVars>
      </dgm:prSet>
      <dgm:spPr/>
    </dgm:pt>
    <dgm:pt modelId="{E9BAC5B6-13A6-4E04-BD38-45680B3D06FF}" type="pres">
      <dgm:prSet presAssocID="{A4607921-F698-4597-937B-D150F6235ED6}" presName="thickLine" presStyleLbl="alignNode1" presStyleIdx="0" presStyleCnt="3"/>
      <dgm:spPr/>
    </dgm:pt>
    <dgm:pt modelId="{CF1FE981-D777-4F8F-9B65-7786DFF80C39}" type="pres">
      <dgm:prSet presAssocID="{A4607921-F698-4597-937B-D150F6235ED6}" presName="horz1" presStyleCnt="0"/>
      <dgm:spPr/>
    </dgm:pt>
    <dgm:pt modelId="{1292A378-1C6C-4DFA-AF48-A491A753412A}" type="pres">
      <dgm:prSet presAssocID="{A4607921-F698-4597-937B-D150F6235ED6}" presName="tx1" presStyleLbl="revTx" presStyleIdx="0" presStyleCnt="3"/>
      <dgm:spPr/>
    </dgm:pt>
    <dgm:pt modelId="{F5F4AD23-C83D-4047-AF39-90A62876BE95}" type="pres">
      <dgm:prSet presAssocID="{A4607921-F698-4597-937B-D150F6235ED6}" presName="vert1" presStyleCnt="0"/>
      <dgm:spPr/>
    </dgm:pt>
    <dgm:pt modelId="{EBFAE717-8D81-4268-B07F-49F64520E245}" type="pres">
      <dgm:prSet presAssocID="{7A7F2FF6-FBDE-4542-B4AB-132EB7AC893A}" presName="thickLine" presStyleLbl="alignNode1" presStyleIdx="1" presStyleCnt="3"/>
      <dgm:spPr/>
    </dgm:pt>
    <dgm:pt modelId="{EC895608-3C4C-47AB-AD33-CD29EC420914}" type="pres">
      <dgm:prSet presAssocID="{7A7F2FF6-FBDE-4542-B4AB-132EB7AC893A}" presName="horz1" presStyleCnt="0"/>
      <dgm:spPr/>
    </dgm:pt>
    <dgm:pt modelId="{8DB26204-8D84-4097-8E79-2A6E66F43752}" type="pres">
      <dgm:prSet presAssocID="{7A7F2FF6-FBDE-4542-B4AB-132EB7AC893A}" presName="tx1" presStyleLbl="revTx" presStyleIdx="1" presStyleCnt="3"/>
      <dgm:spPr/>
    </dgm:pt>
    <dgm:pt modelId="{B91CC4F7-68BE-4FE8-9E66-8100EDBD0683}" type="pres">
      <dgm:prSet presAssocID="{7A7F2FF6-FBDE-4542-B4AB-132EB7AC893A}" presName="vert1" presStyleCnt="0"/>
      <dgm:spPr/>
    </dgm:pt>
    <dgm:pt modelId="{A0F463DB-AEC4-4483-8895-39CDF339DD56}" type="pres">
      <dgm:prSet presAssocID="{D95A9A7C-2F5A-4BA6-9D41-15F19AB05FE7}" presName="thickLine" presStyleLbl="alignNode1" presStyleIdx="2" presStyleCnt="3"/>
      <dgm:spPr/>
    </dgm:pt>
    <dgm:pt modelId="{02E3DF05-C7BE-46B6-82D8-8C5A43DABD1A}" type="pres">
      <dgm:prSet presAssocID="{D95A9A7C-2F5A-4BA6-9D41-15F19AB05FE7}" presName="horz1" presStyleCnt="0"/>
      <dgm:spPr/>
    </dgm:pt>
    <dgm:pt modelId="{6D85FDA3-1799-4802-82CB-531693942F17}" type="pres">
      <dgm:prSet presAssocID="{D95A9A7C-2F5A-4BA6-9D41-15F19AB05FE7}" presName="tx1" presStyleLbl="revTx" presStyleIdx="2" presStyleCnt="3"/>
      <dgm:spPr/>
    </dgm:pt>
    <dgm:pt modelId="{AFBB76AD-2642-4924-BF88-6AE4201A8284}" type="pres">
      <dgm:prSet presAssocID="{D95A9A7C-2F5A-4BA6-9D41-15F19AB05FE7}" presName="vert1" presStyleCnt="0"/>
      <dgm:spPr/>
    </dgm:pt>
  </dgm:ptLst>
  <dgm:cxnLst>
    <dgm:cxn modelId="{C94FC217-2B53-4B35-B87F-6DBBEA53AF41}" type="presOf" srcId="{D95A9A7C-2F5A-4BA6-9D41-15F19AB05FE7}" destId="{6D85FDA3-1799-4802-82CB-531693942F17}" srcOrd="0" destOrd="0" presId="urn:microsoft.com/office/officeart/2008/layout/LinedList"/>
    <dgm:cxn modelId="{0601052E-EB0E-4EAD-A3DE-02E30E396084}" srcId="{14C58633-E675-42A8-BE62-5E5DC6C96BDB}" destId="{D95A9A7C-2F5A-4BA6-9D41-15F19AB05FE7}" srcOrd="2" destOrd="0" parTransId="{5CDD5C2C-C87E-44BB-BE25-A7957CB06F52}" sibTransId="{0414DA0E-3ADF-428A-87FE-1CB2A378784A}"/>
    <dgm:cxn modelId="{DD148175-BFB6-466B-B2A1-A7F3CFE9B054}" srcId="{14C58633-E675-42A8-BE62-5E5DC6C96BDB}" destId="{A4607921-F698-4597-937B-D150F6235ED6}" srcOrd="0" destOrd="0" parTransId="{D326E665-DD46-424B-9461-4049ADEB11F1}" sibTransId="{BA359075-9143-4EFE-B80D-817AD557DB02}"/>
    <dgm:cxn modelId="{FDAED48E-81FC-4BEE-9609-71493135FD79}" type="presOf" srcId="{14C58633-E675-42A8-BE62-5E5DC6C96BDB}" destId="{7BFA1423-C051-40F2-9CB7-EE7E905E52A0}" srcOrd="0" destOrd="0" presId="urn:microsoft.com/office/officeart/2008/layout/LinedList"/>
    <dgm:cxn modelId="{96138ED4-3E90-49EA-8648-7CE2F426C7DF}" srcId="{14C58633-E675-42A8-BE62-5E5DC6C96BDB}" destId="{7A7F2FF6-FBDE-4542-B4AB-132EB7AC893A}" srcOrd="1" destOrd="0" parTransId="{64A5BCB2-91DE-4598-B03B-A86931DE9584}" sibTransId="{8DF230AB-06B3-49BC-B2B8-185D2D98D06B}"/>
    <dgm:cxn modelId="{230A96DA-465E-4CB7-8C40-8D66240A4A24}" type="presOf" srcId="{7A7F2FF6-FBDE-4542-B4AB-132EB7AC893A}" destId="{8DB26204-8D84-4097-8E79-2A6E66F43752}" srcOrd="0" destOrd="0" presId="urn:microsoft.com/office/officeart/2008/layout/LinedList"/>
    <dgm:cxn modelId="{7F9B03DB-E28F-4E28-8822-D5E2DA97D2AD}" type="presOf" srcId="{A4607921-F698-4597-937B-D150F6235ED6}" destId="{1292A378-1C6C-4DFA-AF48-A491A753412A}" srcOrd="0" destOrd="0" presId="urn:microsoft.com/office/officeart/2008/layout/LinedList"/>
    <dgm:cxn modelId="{1F985B47-5453-4B30-8A7E-B296F209E5AA}" type="presParOf" srcId="{7BFA1423-C051-40F2-9CB7-EE7E905E52A0}" destId="{E9BAC5B6-13A6-4E04-BD38-45680B3D06FF}" srcOrd="0" destOrd="0" presId="urn:microsoft.com/office/officeart/2008/layout/LinedList"/>
    <dgm:cxn modelId="{12F42904-D5C1-472E-AE6B-9C52936A23CD}" type="presParOf" srcId="{7BFA1423-C051-40F2-9CB7-EE7E905E52A0}" destId="{CF1FE981-D777-4F8F-9B65-7786DFF80C39}" srcOrd="1" destOrd="0" presId="urn:microsoft.com/office/officeart/2008/layout/LinedList"/>
    <dgm:cxn modelId="{CF816655-FAD3-495A-874C-F96A13A65DBE}" type="presParOf" srcId="{CF1FE981-D777-4F8F-9B65-7786DFF80C39}" destId="{1292A378-1C6C-4DFA-AF48-A491A753412A}" srcOrd="0" destOrd="0" presId="urn:microsoft.com/office/officeart/2008/layout/LinedList"/>
    <dgm:cxn modelId="{1C7EA806-FCC2-454D-A07D-692AAFFBF774}" type="presParOf" srcId="{CF1FE981-D777-4F8F-9B65-7786DFF80C39}" destId="{F5F4AD23-C83D-4047-AF39-90A62876BE95}" srcOrd="1" destOrd="0" presId="urn:microsoft.com/office/officeart/2008/layout/LinedList"/>
    <dgm:cxn modelId="{49B26845-0FC3-43A8-B2E3-7BD46485EC53}" type="presParOf" srcId="{7BFA1423-C051-40F2-9CB7-EE7E905E52A0}" destId="{EBFAE717-8D81-4268-B07F-49F64520E245}" srcOrd="2" destOrd="0" presId="urn:microsoft.com/office/officeart/2008/layout/LinedList"/>
    <dgm:cxn modelId="{8CFA7EBE-23C5-4482-B673-72D59E9D89B6}" type="presParOf" srcId="{7BFA1423-C051-40F2-9CB7-EE7E905E52A0}" destId="{EC895608-3C4C-47AB-AD33-CD29EC420914}" srcOrd="3" destOrd="0" presId="urn:microsoft.com/office/officeart/2008/layout/LinedList"/>
    <dgm:cxn modelId="{01E10D03-3F20-47E2-B8DD-A41C7BBC5384}" type="presParOf" srcId="{EC895608-3C4C-47AB-AD33-CD29EC420914}" destId="{8DB26204-8D84-4097-8E79-2A6E66F43752}" srcOrd="0" destOrd="0" presId="urn:microsoft.com/office/officeart/2008/layout/LinedList"/>
    <dgm:cxn modelId="{948443FA-E524-4976-9670-2F5D3F3F5811}" type="presParOf" srcId="{EC895608-3C4C-47AB-AD33-CD29EC420914}" destId="{B91CC4F7-68BE-4FE8-9E66-8100EDBD0683}" srcOrd="1" destOrd="0" presId="urn:microsoft.com/office/officeart/2008/layout/LinedList"/>
    <dgm:cxn modelId="{B0F4E012-602F-457C-A78B-75FD1161A834}" type="presParOf" srcId="{7BFA1423-C051-40F2-9CB7-EE7E905E52A0}" destId="{A0F463DB-AEC4-4483-8895-39CDF339DD56}" srcOrd="4" destOrd="0" presId="urn:microsoft.com/office/officeart/2008/layout/LinedList"/>
    <dgm:cxn modelId="{1559A2FE-1E19-492C-B933-C4A83AC05261}" type="presParOf" srcId="{7BFA1423-C051-40F2-9CB7-EE7E905E52A0}" destId="{02E3DF05-C7BE-46B6-82D8-8C5A43DABD1A}" srcOrd="5" destOrd="0" presId="urn:microsoft.com/office/officeart/2008/layout/LinedList"/>
    <dgm:cxn modelId="{545B8C63-42FF-49BD-B806-103373199207}" type="presParOf" srcId="{02E3DF05-C7BE-46B6-82D8-8C5A43DABD1A}" destId="{6D85FDA3-1799-4802-82CB-531693942F17}" srcOrd="0" destOrd="0" presId="urn:microsoft.com/office/officeart/2008/layout/LinedList"/>
    <dgm:cxn modelId="{CE18D36E-5FBC-410A-891A-3AE08627A138}" type="presParOf" srcId="{02E3DF05-C7BE-46B6-82D8-8C5A43DABD1A}" destId="{AFBB76AD-2642-4924-BF88-6AE4201A828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980485-2197-4B7C-B8F6-92BA8115CF3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C5136D6-893B-48C8-A511-1A660F5EDBE5}">
      <dgm:prSet/>
      <dgm:spPr/>
      <dgm:t>
        <a:bodyPr/>
        <a:lstStyle/>
        <a:p>
          <a:r>
            <a:rPr lang="en-US"/>
            <a:t>Collection of items</a:t>
          </a:r>
        </a:p>
      </dgm:t>
    </dgm:pt>
    <dgm:pt modelId="{D5305483-B210-4AD9-ACD1-51CB07AA0D4A}" type="parTrans" cxnId="{164B812E-2AC5-4AD8-9A82-EC6CFA7FDC64}">
      <dgm:prSet/>
      <dgm:spPr/>
      <dgm:t>
        <a:bodyPr/>
        <a:lstStyle/>
        <a:p>
          <a:endParaRPr lang="en-US"/>
        </a:p>
      </dgm:t>
    </dgm:pt>
    <dgm:pt modelId="{F0D3FDE4-AF8E-4D53-8662-A270E254088B}" type="sibTrans" cxnId="{164B812E-2AC5-4AD8-9A82-EC6CFA7FDC64}">
      <dgm:prSet/>
      <dgm:spPr/>
      <dgm:t>
        <a:bodyPr/>
        <a:lstStyle/>
        <a:p>
          <a:endParaRPr lang="en-US"/>
        </a:p>
      </dgm:t>
    </dgm:pt>
    <dgm:pt modelId="{87B6A533-138F-4ED9-9EA9-4A1F71B2BAE5}">
      <dgm:prSet/>
      <dgm:spPr/>
      <dgm:t>
        <a:bodyPr/>
        <a:lstStyle/>
        <a:p>
          <a:r>
            <a:rPr lang="en-US"/>
            <a:t>Unions</a:t>
          </a:r>
        </a:p>
      </dgm:t>
    </dgm:pt>
    <dgm:pt modelId="{6C342497-4888-418E-981B-CA456C20BB7F}" type="parTrans" cxnId="{0EF75D74-9AE0-48ED-B453-C0511A153C22}">
      <dgm:prSet/>
      <dgm:spPr/>
      <dgm:t>
        <a:bodyPr/>
        <a:lstStyle/>
        <a:p>
          <a:endParaRPr lang="en-US"/>
        </a:p>
      </dgm:t>
    </dgm:pt>
    <dgm:pt modelId="{07559329-003E-4931-8485-57B0E63A01B3}" type="sibTrans" cxnId="{0EF75D74-9AE0-48ED-B453-C0511A153C22}">
      <dgm:prSet/>
      <dgm:spPr/>
      <dgm:t>
        <a:bodyPr/>
        <a:lstStyle/>
        <a:p>
          <a:endParaRPr lang="en-US"/>
        </a:p>
      </dgm:t>
    </dgm:pt>
    <dgm:pt modelId="{2E7FABC3-4DA8-4CF8-BC1D-C3B983DB2F32}">
      <dgm:prSet/>
      <dgm:spPr/>
      <dgm:t>
        <a:bodyPr/>
        <a:lstStyle/>
        <a:p>
          <a:r>
            <a:rPr lang="en-US"/>
            <a:t>Mutually exclusive or disjoints.</a:t>
          </a:r>
        </a:p>
      </dgm:t>
    </dgm:pt>
    <dgm:pt modelId="{5CB0DD74-0DC4-4487-9CA5-EC78A5E572E2}" type="parTrans" cxnId="{28159431-DDB2-4FD2-B676-768A4F984364}">
      <dgm:prSet/>
      <dgm:spPr/>
      <dgm:t>
        <a:bodyPr/>
        <a:lstStyle/>
        <a:p>
          <a:endParaRPr lang="en-US"/>
        </a:p>
      </dgm:t>
    </dgm:pt>
    <dgm:pt modelId="{4EA4D597-AE36-42B2-B9E2-E9F396C796C5}" type="sibTrans" cxnId="{28159431-DDB2-4FD2-B676-768A4F984364}">
      <dgm:prSet/>
      <dgm:spPr/>
      <dgm:t>
        <a:bodyPr/>
        <a:lstStyle/>
        <a:p>
          <a:endParaRPr lang="en-US"/>
        </a:p>
      </dgm:t>
    </dgm:pt>
    <dgm:pt modelId="{619856A7-331B-4C44-A271-ACEC3E809DBE}">
      <dgm:prSet/>
      <dgm:spPr/>
      <dgm:t>
        <a:bodyPr/>
        <a:lstStyle/>
        <a:p>
          <a:r>
            <a:rPr lang="en-US"/>
            <a:t>Independent events</a:t>
          </a:r>
        </a:p>
      </dgm:t>
    </dgm:pt>
    <dgm:pt modelId="{B7CB35D8-AECA-4A4D-80D8-8F137134B1EE}" type="parTrans" cxnId="{19C89DF6-C588-4D63-A08E-69FABA38CAAC}">
      <dgm:prSet/>
      <dgm:spPr/>
      <dgm:t>
        <a:bodyPr/>
        <a:lstStyle/>
        <a:p>
          <a:endParaRPr lang="en-US"/>
        </a:p>
      </dgm:t>
    </dgm:pt>
    <dgm:pt modelId="{6E413444-7683-4497-97B3-B3150BFF7C28}" type="sibTrans" cxnId="{19C89DF6-C588-4D63-A08E-69FABA38CAAC}">
      <dgm:prSet/>
      <dgm:spPr/>
      <dgm:t>
        <a:bodyPr/>
        <a:lstStyle/>
        <a:p>
          <a:endParaRPr lang="en-US"/>
        </a:p>
      </dgm:t>
    </dgm:pt>
    <dgm:pt modelId="{0DC97693-11CE-4181-9952-39406F270A92}" type="pres">
      <dgm:prSet presAssocID="{32980485-2197-4B7C-B8F6-92BA8115CF31}" presName="linear" presStyleCnt="0">
        <dgm:presLayoutVars>
          <dgm:animLvl val="lvl"/>
          <dgm:resizeHandles val="exact"/>
        </dgm:presLayoutVars>
      </dgm:prSet>
      <dgm:spPr/>
    </dgm:pt>
    <dgm:pt modelId="{24CE8F0F-BA30-43B2-ABB0-0586D6F016AC}" type="pres">
      <dgm:prSet presAssocID="{3C5136D6-893B-48C8-A511-1A660F5EDBE5}" presName="parentText" presStyleLbl="node1" presStyleIdx="0" presStyleCnt="4">
        <dgm:presLayoutVars>
          <dgm:chMax val="0"/>
          <dgm:bulletEnabled val="1"/>
        </dgm:presLayoutVars>
      </dgm:prSet>
      <dgm:spPr/>
    </dgm:pt>
    <dgm:pt modelId="{F6089345-852E-4D5D-B150-63DB5A47D578}" type="pres">
      <dgm:prSet presAssocID="{F0D3FDE4-AF8E-4D53-8662-A270E254088B}" presName="spacer" presStyleCnt="0"/>
      <dgm:spPr/>
    </dgm:pt>
    <dgm:pt modelId="{4BB09BB7-81A0-42C7-A342-EE71630300D1}" type="pres">
      <dgm:prSet presAssocID="{87B6A533-138F-4ED9-9EA9-4A1F71B2BAE5}" presName="parentText" presStyleLbl="node1" presStyleIdx="1" presStyleCnt="4">
        <dgm:presLayoutVars>
          <dgm:chMax val="0"/>
          <dgm:bulletEnabled val="1"/>
        </dgm:presLayoutVars>
      </dgm:prSet>
      <dgm:spPr/>
    </dgm:pt>
    <dgm:pt modelId="{AE7BF98B-56E5-4521-9772-9B5925C55C3D}" type="pres">
      <dgm:prSet presAssocID="{07559329-003E-4931-8485-57B0E63A01B3}" presName="spacer" presStyleCnt="0"/>
      <dgm:spPr/>
    </dgm:pt>
    <dgm:pt modelId="{96CDD430-7ECA-4A4C-9016-380A691F96AA}" type="pres">
      <dgm:prSet presAssocID="{2E7FABC3-4DA8-4CF8-BC1D-C3B983DB2F32}" presName="parentText" presStyleLbl="node1" presStyleIdx="2" presStyleCnt="4">
        <dgm:presLayoutVars>
          <dgm:chMax val="0"/>
          <dgm:bulletEnabled val="1"/>
        </dgm:presLayoutVars>
      </dgm:prSet>
      <dgm:spPr/>
    </dgm:pt>
    <dgm:pt modelId="{E33CEE40-F12F-4EE9-9F30-9976417CBDE3}" type="pres">
      <dgm:prSet presAssocID="{4EA4D597-AE36-42B2-B9E2-E9F396C796C5}" presName="spacer" presStyleCnt="0"/>
      <dgm:spPr/>
    </dgm:pt>
    <dgm:pt modelId="{DA43AE4F-9E6C-4D52-9ADD-C0910D9C28A6}" type="pres">
      <dgm:prSet presAssocID="{619856A7-331B-4C44-A271-ACEC3E809DBE}" presName="parentText" presStyleLbl="node1" presStyleIdx="3" presStyleCnt="4">
        <dgm:presLayoutVars>
          <dgm:chMax val="0"/>
          <dgm:bulletEnabled val="1"/>
        </dgm:presLayoutVars>
      </dgm:prSet>
      <dgm:spPr/>
    </dgm:pt>
  </dgm:ptLst>
  <dgm:cxnLst>
    <dgm:cxn modelId="{CFCD5810-3BE3-42C0-ADC2-FCD37D5111F1}" type="presOf" srcId="{32980485-2197-4B7C-B8F6-92BA8115CF31}" destId="{0DC97693-11CE-4181-9952-39406F270A92}" srcOrd="0" destOrd="0" presId="urn:microsoft.com/office/officeart/2005/8/layout/vList2"/>
    <dgm:cxn modelId="{164B812E-2AC5-4AD8-9A82-EC6CFA7FDC64}" srcId="{32980485-2197-4B7C-B8F6-92BA8115CF31}" destId="{3C5136D6-893B-48C8-A511-1A660F5EDBE5}" srcOrd="0" destOrd="0" parTransId="{D5305483-B210-4AD9-ACD1-51CB07AA0D4A}" sibTransId="{F0D3FDE4-AF8E-4D53-8662-A270E254088B}"/>
    <dgm:cxn modelId="{28159431-DDB2-4FD2-B676-768A4F984364}" srcId="{32980485-2197-4B7C-B8F6-92BA8115CF31}" destId="{2E7FABC3-4DA8-4CF8-BC1D-C3B983DB2F32}" srcOrd="2" destOrd="0" parTransId="{5CB0DD74-0DC4-4487-9CA5-EC78A5E572E2}" sibTransId="{4EA4D597-AE36-42B2-B9E2-E9F396C796C5}"/>
    <dgm:cxn modelId="{0EF75D74-9AE0-48ED-B453-C0511A153C22}" srcId="{32980485-2197-4B7C-B8F6-92BA8115CF31}" destId="{87B6A533-138F-4ED9-9EA9-4A1F71B2BAE5}" srcOrd="1" destOrd="0" parTransId="{6C342497-4888-418E-981B-CA456C20BB7F}" sibTransId="{07559329-003E-4931-8485-57B0E63A01B3}"/>
    <dgm:cxn modelId="{6F83B7A5-5AD5-4B17-98E4-C13348CA80D9}" type="presOf" srcId="{619856A7-331B-4C44-A271-ACEC3E809DBE}" destId="{DA43AE4F-9E6C-4D52-9ADD-C0910D9C28A6}" srcOrd="0" destOrd="0" presId="urn:microsoft.com/office/officeart/2005/8/layout/vList2"/>
    <dgm:cxn modelId="{DB95F4CD-88DE-41B1-9CEE-68F811DFA75D}" type="presOf" srcId="{3C5136D6-893B-48C8-A511-1A660F5EDBE5}" destId="{24CE8F0F-BA30-43B2-ABB0-0586D6F016AC}" srcOrd="0" destOrd="0" presId="urn:microsoft.com/office/officeart/2005/8/layout/vList2"/>
    <dgm:cxn modelId="{059BB2D0-C48F-4292-AA34-0BFB969B3857}" type="presOf" srcId="{2E7FABC3-4DA8-4CF8-BC1D-C3B983DB2F32}" destId="{96CDD430-7ECA-4A4C-9016-380A691F96AA}" srcOrd="0" destOrd="0" presId="urn:microsoft.com/office/officeart/2005/8/layout/vList2"/>
    <dgm:cxn modelId="{A5BD96F4-25D9-476B-AD7E-454BA0C5D26E}" type="presOf" srcId="{87B6A533-138F-4ED9-9EA9-4A1F71B2BAE5}" destId="{4BB09BB7-81A0-42C7-A342-EE71630300D1}" srcOrd="0" destOrd="0" presId="urn:microsoft.com/office/officeart/2005/8/layout/vList2"/>
    <dgm:cxn modelId="{19C89DF6-C588-4D63-A08E-69FABA38CAAC}" srcId="{32980485-2197-4B7C-B8F6-92BA8115CF31}" destId="{619856A7-331B-4C44-A271-ACEC3E809DBE}" srcOrd="3" destOrd="0" parTransId="{B7CB35D8-AECA-4A4D-80D8-8F137134B1EE}" sibTransId="{6E413444-7683-4497-97B3-B3150BFF7C28}"/>
    <dgm:cxn modelId="{1FCEB755-9440-4C0D-9B77-C6D7F2464C4E}" type="presParOf" srcId="{0DC97693-11CE-4181-9952-39406F270A92}" destId="{24CE8F0F-BA30-43B2-ABB0-0586D6F016AC}" srcOrd="0" destOrd="0" presId="urn:microsoft.com/office/officeart/2005/8/layout/vList2"/>
    <dgm:cxn modelId="{E1A81621-5546-40EA-A5B3-FC6369165F7C}" type="presParOf" srcId="{0DC97693-11CE-4181-9952-39406F270A92}" destId="{F6089345-852E-4D5D-B150-63DB5A47D578}" srcOrd="1" destOrd="0" presId="urn:microsoft.com/office/officeart/2005/8/layout/vList2"/>
    <dgm:cxn modelId="{A49E9DF6-FA2B-4F1C-A5DA-9DE388B7A70A}" type="presParOf" srcId="{0DC97693-11CE-4181-9952-39406F270A92}" destId="{4BB09BB7-81A0-42C7-A342-EE71630300D1}" srcOrd="2" destOrd="0" presId="urn:microsoft.com/office/officeart/2005/8/layout/vList2"/>
    <dgm:cxn modelId="{E09ACD06-5C09-45C2-B8BB-32FB6B49D019}" type="presParOf" srcId="{0DC97693-11CE-4181-9952-39406F270A92}" destId="{AE7BF98B-56E5-4521-9772-9B5925C55C3D}" srcOrd="3" destOrd="0" presId="urn:microsoft.com/office/officeart/2005/8/layout/vList2"/>
    <dgm:cxn modelId="{DE519617-34F1-4E71-812A-6DDF5A96E3A1}" type="presParOf" srcId="{0DC97693-11CE-4181-9952-39406F270A92}" destId="{96CDD430-7ECA-4A4C-9016-380A691F96AA}" srcOrd="4" destOrd="0" presId="urn:microsoft.com/office/officeart/2005/8/layout/vList2"/>
    <dgm:cxn modelId="{A99C9C3F-1A9C-413F-8EBC-95C577D49305}" type="presParOf" srcId="{0DC97693-11CE-4181-9952-39406F270A92}" destId="{E33CEE40-F12F-4EE9-9F30-9976417CBDE3}" srcOrd="5" destOrd="0" presId="urn:microsoft.com/office/officeart/2005/8/layout/vList2"/>
    <dgm:cxn modelId="{A27AD9C1-EA0C-4D3B-A1BB-41E5FE4434B7}" type="presParOf" srcId="{0DC97693-11CE-4181-9952-39406F270A92}" destId="{DA43AE4F-9E6C-4D52-9ADD-C0910D9C28A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AFB17D-3902-462F-A4AB-9BA2362AFCF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20BBB69-0EB7-4E3F-B830-8E356B034371}">
      <dgm:prSet/>
      <dgm:spPr/>
      <dgm:t>
        <a:bodyPr/>
        <a:lstStyle/>
        <a:p>
          <a:r>
            <a:rPr lang="en-US"/>
            <a:t>Joint probabilities are the intersection of certain outcomes of the variables.</a:t>
          </a:r>
        </a:p>
      </dgm:t>
    </dgm:pt>
    <dgm:pt modelId="{199EC648-1AB5-4669-ACB1-6ECD576CF10E}" type="parTrans" cxnId="{DE22355E-F7F7-4DDD-9C54-72FC079260E9}">
      <dgm:prSet/>
      <dgm:spPr/>
      <dgm:t>
        <a:bodyPr/>
        <a:lstStyle/>
        <a:p>
          <a:endParaRPr lang="en-US"/>
        </a:p>
      </dgm:t>
    </dgm:pt>
    <dgm:pt modelId="{AC709E5A-CD90-4A22-980A-DA9873B211C2}" type="sibTrans" cxnId="{DE22355E-F7F7-4DDD-9C54-72FC079260E9}">
      <dgm:prSet/>
      <dgm:spPr/>
      <dgm:t>
        <a:bodyPr/>
        <a:lstStyle/>
        <a:p>
          <a:endParaRPr lang="en-US"/>
        </a:p>
      </dgm:t>
    </dgm:pt>
    <dgm:pt modelId="{367CE67D-E8D5-491D-BD27-69ACA7E256D1}">
      <dgm:prSet/>
      <dgm:spPr/>
      <dgm:t>
        <a:bodyPr/>
        <a:lstStyle/>
        <a:p>
          <a:r>
            <a:rPr lang="en-US"/>
            <a:t>Marginal Probabilities for an outcome of each individual variable.</a:t>
          </a:r>
        </a:p>
      </dgm:t>
    </dgm:pt>
    <dgm:pt modelId="{22B19A81-0934-493A-BC45-A6EB4DAA10DC}" type="parTrans" cxnId="{E9EB996A-3BB2-4194-91FE-8666E80832EA}">
      <dgm:prSet/>
      <dgm:spPr/>
      <dgm:t>
        <a:bodyPr/>
        <a:lstStyle/>
        <a:p>
          <a:endParaRPr lang="en-US"/>
        </a:p>
      </dgm:t>
    </dgm:pt>
    <dgm:pt modelId="{8551CCA3-895F-4273-B262-9F8DCA0B993B}" type="sibTrans" cxnId="{E9EB996A-3BB2-4194-91FE-8666E80832EA}">
      <dgm:prSet/>
      <dgm:spPr/>
      <dgm:t>
        <a:bodyPr/>
        <a:lstStyle/>
        <a:p>
          <a:endParaRPr lang="en-US"/>
        </a:p>
      </dgm:t>
    </dgm:pt>
    <dgm:pt modelId="{EEC99E83-B697-46CD-9C33-79C3EF3286F1}" type="pres">
      <dgm:prSet presAssocID="{F6AFB17D-3902-462F-A4AB-9BA2362AFCF1}" presName="linear" presStyleCnt="0">
        <dgm:presLayoutVars>
          <dgm:animLvl val="lvl"/>
          <dgm:resizeHandles val="exact"/>
        </dgm:presLayoutVars>
      </dgm:prSet>
      <dgm:spPr/>
    </dgm:pt>
    <dgm:pt modelId="{008A6926-560F-4DA4-B2BB-95A6BD903252}" type="pres">
      <dgm:prSet presAssocID="{720BBB69-0EB7-4E3F-B830-8E356B034371}" presName="parentText" presStyleLbl="node1" presStyleIdx="0" presStyleCnt="2">
        <dgm:presLayoutVars>
          <dgm:chMax val="0"/>
          <dgm:bulletEnabled val="1"/>
        </dgm:presLayoutVars>
      </dgm:prSet>
      <dgm:spPr/>
    </dgm:pt>
    <dgm:pt modelId="{D6F98D27-E39D-4B1F-A547-4991206B2709}" type="pres">
      <dgm:prSet presAssocID="{AC709E5A-CD90-4A22-980A-DA9873B211C2}" presName="spacer" presStyleCnt="0"/>
      <dgm:spPr/>
    </dgm:pt>
    <dgm:pt modelId="{D3935DC8-A6CD-425F-95AF-F477E7F2B5C4}" type="pres">
      <dgm:prSet presAssocID="{367CE67D-E8D5-491D-BD27-69ACA7E256D1}" presName="parentText" presStyleLbl="node1" presStyleIdx="1" presStyleCnt="2">
        <dgm:presLayoutVars>
          <dgm:chMax val="0"/>
          <dgm:bulletEnabled val="1"/>
        </dgm:presLayoutVars>
      </dgm:prSet>
      <dgm:spPr/>
    </dgm:pt>
  </dgm:ptLst>
  <dgm:cxnLst>
    <dgm:cxn modelId="{32A16703-8BA3-4089-9C66-1E8031469105}" type="presOf" srcId="{F6AFB17D-3902-462F-A4AB-9BA2362AFCF1}" destId="{EEC99E83-B697-46CD-9C33-79C3EF3286F1}" srcOrd="0" destOrd="0" presId="urn:microsoft.com/office/officeart/2005/8/layout/vList2"/>
    <dgm:cxn modelId="{DE22355E-F7F7-4DDD-9C54-72FC079260E9}" srcId="{F6AFB17D-3902-462F-A4AB-9BA2362AFCF1}" destId="{720BBB69-0EB7-4E3F-B830-8E356B034371}" srcOrd="0" destOrd="0" parTransId="{199EC648-1AB5-4669-ACB1-6ECD576CF10E}" sibTransId="{AC709E5A-CD90-4A22-980A-DA9873B211C2}"/>
    <dgm:cxn modelId="{E9EB996A-3BB2-4194-91FE-8666E80832EA}" srcId="{F6AFB17D-3902-462F-A4AB-9BA2362AFCF1}" destId="{367CE67D-E8D5-491D-BD27-69ACA7E256D1}" srcOrd="1" destOrd="0" parTransId="{22B19A81-0934-493A-BC45-A6EB4DAA10DC}" sibTransId="{8551CCA3-895F-4273-B262-9F8DCA0B993B}"/>
    <dgm:cxn modelId="{33E0A757-4A1F-4388-841C-49498421E2E1}" type="presOf" srcId="{720BBB69-0EB7-4E3F-B830-8E356B034371}" destId="{008A6926-560F-4DA4-B2BB-95A6BD903252}" srcOrd="0" destOrd="0" presId="urn:microsoft.com/office/officeart/2005/8/layout/vList2"/>
    <dgm:cxn modelId="{4A0614FF-3C4B-48B2-BB01-7D6B4D9A62B1}" type="presOf" srcId="{367CE67D-E8D5-491D-BD27-69ACA7E256D1}" destId="{D3935DC8-A6CD-425F-95AF-F477E7F2B5C4}" srcOrd="0" destOrd="0" presId="urn:microsoft.com/office/officeart/2005/8/layout/vList2"/>
    <dgm:cxn modelId="{410BE77E-2814-48AE-9BE0-F72EA949BBEE}" type="presParOf" srcId="{EEC99E83-B697-46CD-9C33-79C3EF3286F1}" destId="{008A6926-560F-4DA4-B2BB-95A6BD903252}" srcOrd="0" destOrd="0" presId="urn:microsoft.com/office/officeart/2005/8/layout/vList2"/>
    <dgm:cxn modelId="{4826081A-58E5-4994-AB21-BA04C88E77D5}" type="presParOf" srcId="{EEC99E83-B697-46CD-9C33-79C3EF3286F1}" destId="{D6F98D27-E39D-4B1F-A547-4991206B2709}" srcOrd="1" destOrd="0" presId="urn:microsoft.com/office/officeart/2005/8/layout/vList2"/>
    <dgm:cxn modelId="{F3284E0C-2681-4993-A7C3-E883C1D44AAA}" type="presParOf" srcId="{EEC99E83-B697-46CD-9C33-79C3EF3286F1}" destId="{D3935DC8-A6CD-425F-95AF-F477E7F2B5C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5A472-9104-4744-A077-C8E5C174C8F5}">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88B081-A83D-4A45-B226-78E3781634EE}">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Experiments are operations carried out in order to find something or to test some hypothesis.</a:t>
          </a:r>
        </a:p>
      </dsp:txBody>
      <dsp:txXfrm>
        <a:off x="0" y="623"/>
        <a:ext cx="6492875" cy="1020830"/>
      </dsp:txXfrm>
    </dsp:sp>
    <dsp:sp modelId="{02D26F23-7FC4-4959-92F2-1C6BBB952B33}">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E07E08-AD44-4D7E-9EC5-AF8C036AFD3E}">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Randomness:- The outcome cannot be precisely predicted.</a:t>
          </a:r>
        </a:p>
      </dsp:txBody>
      <dsp:txXfrm>
        <a:off x="0" y="1021453"/>
        <a:ext cx="6492875" cy="1020830"/>
      </dsp:txXfrm>
    </dsp:sp>
    <dsp:sp modelId="{EBF5E661-371F-492E-9092-DCA044A35F57}">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C5D9D4-CF25-46ED-A57B-6093213B0F36}">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Random Experiment:- A process of yielding a result.</a:t>
          </a:r>
        </a:p>
      </dsp:txBody>
      <dsp:txXfrm>
        <a:off x="0" y="2042284"/>
        <a:ext cx="6492875" cy="1020830"/>
      </dsp:txXfrm>
    </dsp:sp>
    <dsp:sp modelId="{8DCD7A85-FFCA-4E15-89C6-8CA26DCD9AE9}">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F5F1CD-128B-4839-97AD-704B0B412663}">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Event (E) :- Any outcome of an experiments.</a:t>
          </a:r>
        </a:p>
      </dsp:txBody>
      <dsp:txXfrm>
        <a:off x="0" y="3063115"/>
        <a:ext cx="6492875" cy="1020830"/>
      </dsp:txXfrm>
    </dsp:sp>
    <dsp:sp modelId="{F0EA106D-12D2-4A6F-97B3-4717E189DB03}">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E1EEE-63AC-44E6-97FB-F40DC3737F42}">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Sample Space:- All possible outcome of an experiment.</a:t>
          </a:r>
        </a:p>
      </dsp:txBody>
      <dsp:txXfrm>
        <a:off x="0" y="4083946"/>
        <a:ext cx="6492875" cy="1020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AC5B6-13A6-4E04-BD38-45680B3D06FF}">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92A378-1C6C-4DFA-AF48-A491A753412A}">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The probability must lie between 0 and 1.</a:t>
          </a:r>
        </a:p>
      </dsp:txBody>
      <dsp:txXfrm>
        <a:off x="0" y="2703"/>
        <a:ext cx="6900512" cy="1843578"/>
      </dsp:txXfrm>
    </dsp:sp>
    <dsp:sp modelId="{EBFAE717-8D81-4268-B07F-49F64520E24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26204-8D84-4097-8E79-2A6E66F43752}">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0 &lt;= P(E) &lt;= 1</a:t>
          </a:r>
        </a:p>
      </dsp:txBody>
      <dsp:txXfrm>
        <a:off x="0" y="1846281"/>
        <a:ext cx="6900512" cy="1843578"/>
      </dsp:txXfrm>
    </dsp:sp>
    <dsp:sp modelId="{A0F463DB-AEC4-4483-8895-39CDF339DD56}">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5FDA3-1799-4802-82CB-531693942F17}">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The sum of the probabilities of all simple events in the sample space is 1.</a:t>
          </a:r>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E8F0F-BA30-43B2-ABB0-0586D6F016AC}">
      <dsp:nvSpPr>
        <dsp:cNvPr id="0" name=""/>
        <dsp:cNvSpPr/>
      </dsp:nvSpPr>
      <dsp:spPr>
        <a:xfrm>
          <a:off x="0" y="817613"/>
          <a:ext cx="6263640" cy="8874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Collection of items</a:t>
          </a:r>
        </a:p>
      </dsp:txBody>
      <dsp:txXfrm>
        <a:off x="43321" y="860934"/>
        <a:ext cx="6176998" cy="800803"/>
      </dsp:txXfrm>
    </dsp:sp>
    <dsp:sp modelId="{4BB09BB7-81A0-42C7-A342-EE71630300D1}">
      <dsp:nvSpPr>
        <dsp:cNvPr id="0" name=""/>
        <dsp:cNvSpPr/>
      </dsp:nvSpPr>
      <dsp:spPr>
        <a:xfrm>
          <a:off x="0" y="1811618"/>
          <a:ext cx="6263640" cy="88744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Unions</a:t>
          </a:r>
        </a:p>
      </dsp:txBody>
      <dsp:txXfrm>
        <a:off x="43321" y="1854939"/>
        <a:ext cx="6176998" cy="800803"/>
      </dsp:txXfrm>
    </dsp:sp>
    <dsp:sp modelId="{96CDD430-7ECA-4A4C-9016-380A691F96AA}">
      <dsp:nvSpPr>
        <dsp:cNvPr id="0" name=""/>
        <dsp:cNvSpPr/>
      </dsp:nvSpPr>
      <dsp:spPr>
        <a:xfrm>
          <a:off x="0" y="2805624"/>
          <a:ext cx="6263640" cy="88744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Mutually exclusive or disjoints.</a:t>
          </a:r>
        </a:p>
      </dsp:txBody>
      <dsp:txXfrm>
        <a:off x="43321" y="2848945"/>
        <a:ext cx="6176998" cy="800803"/>
      </dsp:txXfrm>
    </dsp:sp>
    <dsp:sp modelId="{DA43AE4F-9E6C-4D52-9ADD-C0910D9C28A6}">
      <dsp:nvSpPr>
        <dsp:cNvPr id="0" name=""/>
        <dsp:cNvSpPr/>
      </dsp:nvSpPr>
      <dsp:spPr>
        <a:xfrm>
          <a:off x="0" y="3799629"/>
          <a:ext cx="6263640" cy="88744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Independent events</a:t>
          </a:r>
        </a:p>
      </dsp:txBody>
      <dsp:txXfrm>
        <a:off x="43321" y="3842950"/>
        <a:ext cx="6176998" cy="800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A6926-560F-4DA4-B2BB-95A6BD903252}">
      <dsp:nvSpPr>
        <dsp:cNvPr id="0" name=""/>
        <dsp:cNvSpPr/>
      </dsp:nvSpPr>
      <dsp:spPr>
        <a:xfrm>
          <a:off x="0" y="438713"/>
          <a:ext cx="6263640" cy="22545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Joint probabilities are the intersection of certain outcomes of the variables.</a:t>
          </a:r>
        </a:p>
      </dsp:txBody>
      <dsp:txXfrm>
        <a:off x="110060" y="548773"/>
        <a:ext cx="6043520" cy="2034470"/>
      </dsp:txXfrm>
    </dsp:sp>
    <dsp:sp modelId="{D3935DC8-A6CD-425F-95AF-F477E7F2B5C4}">
      <dsp:nvSpPr>
        <dsp:cNvPr id="0" name=""/>
        <dsp:cNvSpPr/>
      </dsp:nvSpPr>
      <dsp:spPr>
        <a:xfrm>
          <a:off x="0" y="2811383"/>
          <a:ext cx="6263640" cy="22545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Marginal Probabilities for an outcome of each individual variable.</a:t>
          </a:r>
        </a:p>
      </dsp:txBody>
      <dsp:txXfrm>
        <a:off x="110060" y="2921443"/>
        <a:ext cx="6043520" cy="20344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52CE-1BDD-463F-B332-476DA9CCFB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497BE9C-C012-4868-B633-DB166797D1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D9D0103-B622-4DEC-8A96-EA0B50E2461B}"/>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5" name="Footer Placeholder 4">
            <a:extLst>
              <a:ext uri="{FF2B5EF4-FFF2-40B4-BE49-F238E27FC236}">
                <a16:creationId xmlns:a16="http://schemas.microsoft.com/office/drawing/2014/main" id="{122D698D-4005-4A3F-B9D9-91055F47CDC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AD41C1F-3406-490C-B46C-2A6016D63D8F}"/>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369348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BA1F-3BAA-4C2A-BF01-B118DA63849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58FAA4C-CFA0-447E-BF37-483B42F51B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0B5DE76-3269-4919-BE35-EA2D6707DA0E}"/>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5" name="Footer Placeholder 4">
            <a:extLst>
              <a:ext uri="{FF2B5EF4-FFF2-40B4-BE49-F238E27FC236}">
                <a16:creationId xmlns:a16="http://schemas.microsoft.com/office/drawing/2014/main" id="{4BF19F74-15D8-4A9A-B3F4-C3E8E4B4C5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A0C8ED3-2594-4A3D-93E2-9BF4DAC310A8}"/>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3189539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3FFEC9-5BF6-4B2F-B6CD-81A8A8360B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E27D762-2C28-4274-8FDE-9E6B1E62B1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9BCCBBF-0CF3-44C3-B59E-4961F4806D6F}"/>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5" name="Footer Placeholder 4">
            <a:extLst>
              <a:ext uri="{FF2B5EF4-FFF2-40B4-BE49-F238E27FC236}">
                <a16:creationId xmlns:a16="http://schemas.microsoft.com/office/drawing/2014/main" id="{7C5A4FD2-6906-431F-9B49-9CEB9C05218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298BA31-E825-4914-8383-F5A2C457AFA1}"/>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92842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BB95-0ECD-4459-8868-835B6DDD2C0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8BB370C-9E82-4815-A729-9FD22D0180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F0D2C2-0109-49FE-80DE-11CF468E8690}"/>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5" name="Footer Placeholder 4">
            <a:extLst>
              <a:ext uri="{FF2B5EF4-FFF2-40B4-BE49-F238E27FC236}">
                <a16:creationId xmlns:a16="http://schemas.microsoft.com/office/drawing/2014/main" id="{0D49AE1F-B38A-43E6-85E9-509B3E8EB7E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B0FA69-FFDD-4D3A-ACEF-5AFF230032E7}"/>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398297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A0DF-8D44-425D-AE2B-D38FD87774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A3E9CAD-0D5E-4A10-8ABB-CAB1DD3E9B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C8FA07-1BD7-4F5F-8E38-7248588FC8A0}"/>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5" name="Footer Placeholder 4">
            <a:extLst>
              <a:ext uri="{FF2B5EF4-FFF2-40B4-BE49-F238E27FC236}">
                <a16:creationId xmlns:a16="http://schemas.microsoft.com/office/drawing/2014/main" id="{2D6941E0-A0C3-4699-BE0B-5CBC78A5831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008FD1B-BD36-4F67-AF90-8960EB333862}"/>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107909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5C91-EE69-49D2-ADB2-5BDF91859E7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CDC7494-0D9F-4526-8B6E-89E2534ECD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AD639B2-F8A0-4F90-B08D-4B0C450C1A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B1F7791-77DD-4637-AAD7-DBC99DE45711}"/>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6" name="Footer Placeholder 5">
            <a:extLst>
              <a:ext uri="{FF2B5EF4-FFF2-40B4-BE49-F238E27FC236}">
                <a16:creationId xmlns:a16="http://schemas.microsoft.com/office/drawing/2014/main" id="{32748797-EB17-4D2A-9E0F-D65DEA0EF78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AB25A8-AED5-4528-ACB9-9D87AA73AFFE}"/>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426125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799A-64E8-4C52-B578-3C4863D0C75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75FE701-4254-40D5-B57D-0835ECDC3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159775-3BDC-4090-84CC-955B1589CB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7EEDC0B-015A-4C43-86E6-0241292F5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03929A-DBA0-4C43-BE6D-BDEA3C627D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D0DB863-E328-4F81-8825-DD4B9E953DF8}"/>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8" name="Footer Placeholder 7">
            <a:extLst>
              <a:ext uri="{FF2B5EF4-FFF2-40B4-BE49-F238E27FC236}">
                <a16:creationId xmlns:a16="http://schemas.microsoft.com/office/drawing/2014/main" id="{A4D19E4A-EC88-4138-A6B6-1C962B3BF76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1C462DA-16E0-4CAE-9987-FD629232A011}"/>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234551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D06B-A48D-42A5-8A68-29527A8D76E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9582D67F-1C0A-4622-A902-485A79E665A4}"/>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4" name="Footer Placeholder 3">
            <a:extLst>
              <a:ext uri="{FF2B5EF4-FFF2-40B4-BE49-F238E27FC236}">
                <a16:creationId xmlns:a16="http://schemas.microsoft.com/office/drawing/2014/main" id="{F2D2A6EB-F8ED-45CA-8D51-CF21CD4DA47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85BD2C5-F77B-4CFE-8A3D-7A47F724453E}"/>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2713279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5123E1-F06C-431A-B297-9E2EFDD79991}"/>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3" name="Footer Placeholder 2">
            <a:extLst>
              <a:ext uri="{FF2B5EF4-FFF2-40B4-BE49-F238E27FC236}">
                <a16:creationId xmlns:a16="http://schemas.microsoft.com/office/drawing/2014/main" id="{B5F75E88-227D-48AC-9D08-430F6C1FDAD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D20F5D8-722C-4AC5-AE52-43613C9E232B}"/>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4109760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FAD2-83B6-44D8-8F89-E6B2D61B4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10C69BE-F3C1-407A-8D40-45BBAFE563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8B09FC7-3548-4875-9BA6-C6C40BFF1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EEAF7-270A-437E-8737-AE4309E6500D}"/>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6" name="Footer Placeholder 5">
            <a:extLst>
              <a:ext uri="{FF2B5EF4-FFF2-40B4-BE49-F238E27FC236}">
                <a16:creationId xmlns:a16="http://schemas.microsoft.com/office/drawing/2014/main" id="{C40349D8-EE64-4E0B-BBA4-E28AFE84607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94B5BD4-1760-40A4-B9EC-2FC19E2C3093}"/>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19840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C837B-832C-40D1-ACB2-B2709272F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7862859-787A-432C-81AB-FBCB90218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DD1E9A2-E3E4-4840-8F90-FFE032482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0A6FB-E9C1-4AF0-ABF5-45053C89AF36}"/>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6" name="Footer Placeholder 5">
            <a:extLst>
              <a:ext uri="{FF2B5EF4-FFF2-40B4-BE49-F238E27FC236}">
                <a16:creationId xmlns:a16="http://schemas.microsoft.com/office/drawing/2014/main" id="{9E846A0A-A641-4C3F-A767-E15A1ABD777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C3F2288-811F-463B-80F3-FC06763C15C9}"/>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119931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21B271-1F1D-4F00-BC1F-1EF3D92160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7FE63FA-F1CD-4A93-8BDF-3F6E269CD8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4885FB0-DB90-4F69-94D5-4FB8B28F39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62CB4-7CE6-4D85-9FAE-9C75D6DA725A}" type="datetimeFigureOut">
              <a:rPr lang="en-AU" smtClean="0"/>
              <a:t>17/04/2021</a:t>
            </a:fld>
            <a:endParaRPr lang="en-AU"/>
          </a:p>
        </p:txBody>
      </p:sp>
      <p:sp>
        <p:nvSpPr>
          <p:cNvPr id="5" name="Footer Placeholder 4">
            <a:extLst>
              <a:ext uri="{FF2B5EF4-FFF2-40B4-BE49-F238E27FC236}">
                <a16:creationId xmlns:a16="http://schemas.microsoft.com/office/drawing/2014/main" id="{D3256404-D31B-4BB0-8444-E749A73D0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EE07613-A1F3-429A-A13D-ED292D166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CA0D9-718C-40B4-BA48-8F01370213D8}" type="slidenum">
              <a:rPr lang="en-AU" smtClean="0"/>
              <a:t>‹#›</a:t>
            </a:fld>
            <a:endParaRPr lang="en-AU"/>
          </a:p>
        </p:txBody>
      </p:sp>
    </p:spTree>
    <p:extLst>
      <p:ext uri="{BB962C8B-B14F-4D97-AF65-F5344CB8AC3E}">
        <p14:creationId xmlns:p14="http://schemas.microsoft.com/office/powerpoint/2010/main" val="548732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1" name="Freeform: Shape 10">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3" name="Freeform: Shape 12">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Freeform: Shape 1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Rectangle 16">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C6E501-DB65-4EF8-BF17-EF919DDC092C}"/>
              </a:ext>
            </a:extLst>
          </p:cNvPr>
          <p:cNvSpPr>
            <a:spLocks noGrp="1"/>
          </p:cNvSpPr>
          <p:nvPr>
            <p:ph type="ctrTitle"/>
          </p:nvPr>
        </p:nvSpPr>
        <p:spPr>
          <a:xfrm>
            <a:off x="2886765" y="1495956"/>
            <a:ext cx="6418471" cy="2692050"/>
          </a:xfrm>
        </p:spPr>
        <p:txBody>
          <a:bodyPr>
            <a:normAutofit/>
          </a:bodyPr>
          <a:lstStyle/>
          <a:p>
            <a:r>
              <a:rPr lang="en-US" sz="5400">
                <a:solidFill>
                  <a:schemeClr val="bg1"/>
                </a:solidFill>
              </a:rPr>
              <a:t>Introduction to Probability</a:t>
            </a:r>
            <a:endParaRPr lang="en-AU" sz="5400">
              <a:solidFill>
                <a:schemeClr val="bg1"/>
              </a:solidFill>
            </a:endParaRPr>
          </a:p>
        </p:txBody>
      </p:sp>
      <p:sp>
        <p:nvSpPr>
          <p:cNvPr id="23" name="Freeform: Shape 22">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2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7"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9" name="Freeform: Shape 2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31" name="Oval 30">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Oval 3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5"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6" name="Freeform: Shape 35">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811564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12E4-4C00-41E3-8AB7-A364A826C27E}"/>
              </a:ext>
            </a:extLst>
          </p:cNvPr>
          <p:cNvSpPr>
            <a:spLocks noGrp="1"/>
          </p:cNvSpPr>
          <p:nvPr>
            <p:ph type="title"/>
          </p:nvPr>
        </p:nvSpPr>
        <p:spPr/>
        <p:txBody>
          <a:bodyPr/>
          <a:lstStyle/>
          <a:p>
            <a:r>
              <a:rPr lang="en-US" dirty="0"/>
              <a:t>Conditional Probability</a:t>
            </a:r>
            <a:endParaRPr lang="en-AU" dirty="0"/>
          </a:p>
        </p:txBody>
      </p:sp>
      <p:sp>
        <p:nvSpPr>
          <p:cNvPr id="3" name="Content Placeholder 2">
            <a:extLst>
              <a:ext uri="{FF2B5EF4-FFF2-40B4-BE49-F238E27FC236}">
                <a16:creationId xmlns:a16="http://schemas.microsoft.com/office/drawing/2014/main" id="{EBCA6C42-43EB-4838-89B9-4409262D227D}"/>
              </a:ext>
            </a:extLst>
          </p:cNvPr>
          <p:cNvSpPr>
            <a:spLocks noGrp="1"/>
          </p:cNvSpPr>
          <p:nvPr>
            <p:ph idx="1"/>
          </p:nvPr>
        </p:nvSpPr>
        <p:spPr/>
        <p:txBody>
          <a:bodyPr/>
          <a:lstStyle/>
          <a:p>
            <a:pPr marL="0" indent="0">
              <a:buNone/>
            </a:pPr>
            <a:r>
              <a:rPr lang="en-US" dirty="0"/>
              <a:t>Conditional Probability is concerned with the idea that the probability of an event occurring may depend upon whether certain other events have occurred.</a:t>
            </a:r>
          </a:p>
          <a:p>
            <a:pPr marL="0" indent="0">
              <a:buNone/>
            </a:pPr>
            <a:endParaRPr lang="en-US" dirty="0"/>
          </a:p>
          <a:p>
            <a:pPr marL="0" indent="0">
              <a:buNone/>
            </a:pPr>
            <a:endParaRPr lang="en-US" dirty="0"/>
          </a:p>
          <a:p>
            <a:pPr marL="0" indent="0">
              <a:buNone/>
            </a:pPr>
            <a:endParaRPr lang="en-US" dirty="0"/>
          </a:p>
          <a:p>
            <a:pPr marL="0" indent="0">
              <a:buNone/>
            </a:pPr>
            <a:endParaRPr lang="en-AU" dirty="0"/>
          </a:p>
        </p:txBody>
      </p:sp>
      <p:graphicFrame>
        <p:nvGraphicFramePr>
          <p:cNvPr id="4" name="Table 4">
            <a:extLst>
              <a:ext uri="{FF2B5EF4-FFF2-40B4-BE49-F238E27FC236}">
                <a16:creationId xmlns:a16="http://schemas.microsoft.com/office/drawing/2014/main" id="{6160000D-95DD-4007-B134-8CE331E68CF1}"/>
              </a:ext>
            </a:extLst>
          </p:cNvPr>
          <p:cNvGraphicFramePr>
            <a:graphicFrameLocks noGrp="1"/>
          </p:cNvGraphicFramePr>
          <p:nvPr>
            <p:extLst>
              <p:ext uri="{D42A27DB-BD31-4B8C-83A1-F6EECF244321}">
                <p14:modId xmlns:p14="http://schemas.microsoft.com/office/powerpoint/2010/main" val="2902285602"/>
              </p:ext>
            </p:extLst>
          </p:nvPr>
        </p:nvGraphicFramePr>
        <p:xfrm>
          <a:off x="1632505" y="3429000"/>
          <a:ext cx="8128000" cy="111252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217816300"/>
                    </a:ext>
                  </a:extLst>
                </a:gridCol>
                <a:gridCol w="4064000">
                  <a:extLst>
                    <a:ext uri="{9D8B030D-6E8A-4147-A177-3AD203B41FA5}">
                      <a16:colId xmlns:a16="http://schemas.microsoft.com/office/drawing/2014/main" val="2121466987"/>
                    </a:ext>
                  </a:extLst>
                </a:gridCol>
              </a:tblGrid>
              <a:tr h="370840">
                <a:tc>
                  <a:txBody>
                    <a:bodyPr/>
                    <a:lstStyle/>
                    <a:p>
                      <a:r>
                        <a:rPr lang="en-US" dirty="0"/>
                        <a:t>Condition</a:t>
                      </a:r>
                      <a:endParaRPr lang="en-AU" dirty="0"/>
                    </a:p>
                  </a:txBody>
                  <a:tcPr/>
                </a:tc>
                <a:tc>
                  <a:txBody>
                    <a:bodyPr/>
                    <a:lstStyle/>
                    <a:p>
                      <a:r>
                        <a:rPr lang="en-US" dirty="0"/>
                        <a:t>Probability of Pass</a:t>
                      </a:r>
                      <a:endParaRPr lang="en-AU" dirty="0"/>
                    </a:p>
                  </a:txBody>
                  <a:tcPr/>
                </a:tc>
                <a:extLst>
                  <a:ext uri="{0D108BD9-81ED-4DB2-BD59-A6C34878D82A}">
                    <a16:rowId xmlns:a16="http://schemas.microsoft.com/office/drawing/2014/main" val="139701685"/>
                  </a:ext>
                </a:extLst>
              </a:tr>
              <a:tr h="370840">
                <a:tc>
                  <a:txBody>
                    <a:bodyPr/>
                    <a:lstStyle/>
                    <a:p>
                      <a:r>
                        <a:rPr lang="en-US" dirty="0"/>
                        <a:t>Work hard</a:t>
                      </a:r>
                      <a:endParaRPr lang="en-AU" dirty="0"/>
                    </a:p>
                  </a:txBody>
                  <a:tcPr/>
                </a:tc>
                <a:tc>
                  <a:txBody>
                    <a:bodyPr/>
                    <a:lstStyle/>
                    <a:p>
                      <a:endParaRPr lang="en-AU" dirty="0"/>
                    </a:p>
                  </a:txBody>
                  <a:tcPr/>
                </a:tc>
                <a:extLst>
                  <a:ext uri="{0D108BD9-81ED-4DB2-BD59-A6C34878D82A}">
                    <a16:rowId xmlns:a16="http://schemas.microsoft.com/office/drawing/2014/main" val="1388569008"/>
                  </a:ext>
                </a:extLst>
              </a:tr>
              <a:tr h="370840">
                <a:tc>
                  <a:txBody>
                    <a:bodyPr/>
                    <a:lstStyle/>
                    <a:p>
                      <a:r>
                        <a:rPr lang="en-US" dirty="0"/>
                        <a:t>Lazy</a:t>
                      </a:r>
                      <a:endParaRPr lang="en-AU" dirty="0"/>
                    </a:p>
                  </a:txBody>
                  <a:tcPr/>
                </a:tc>
                <a:tc>
                  <a:txBody>
                    <a:bodyPr/>
                    <a:lstStyle/>
                    <a:p>
                      <a:endParaRPr lang="en-AU" dirty="0"/>
                    </a:p>
                  </a:txBody>
                  <a:tcPr/>
                </a:tc>
                <a:extLst>
                  <a:ext uri="{0D108BD9-81ED-4DB2-BD59-A6C34878D82A}">
                    <a16:rowId xmlns:a16="http://schemas.microsoft.com/office/drawing/2014/main" val="1763681480"/>
                  </a:ext>
                </a:extLst>
              </a:tr>
            </a:tbl>
          </a:graphicData>
        </a:graphic>
      </p:graphicFrame>
    </p:spTree>
    <p:extLst>
      <p:ext uri="{BB962C8B-B14F-4D97-AF65-F5344CB8AC3E}">
        <p14:creationId xmlns:p14="http://schemas.microsoft.com/office/powerpoint/2010/main" val="2840285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DB59-C398-4581-AF50-5F7ACAF7D3FE}"/>
              </a:ext>
            </a:extLst>
          </p:cNvPr>
          <p:cNvSpPr>
            <a:spLocks noGrp="1"/>
          </p:cNvSpPr>
          <p:nvPr>
            <p:ph type="title"/>
          </p:nvPr>
        </p:nvSpPr>
        <p:spPr/>
        <p:txBody>
          <a:bodyPr/>
          <a:lstStyle/>
          <a:p>
            <a:r>
              <a:rPr lang="en-US" dirty="0"/>
              <a:t>Conditional Probability</a:t>
            </a:r>
            <a:endParaRPr lang="en-AU" dirty="0"/>
          </a:p>
        </p:txBody>
      </p:sp>
      <p:sp>
        <p:nvSpPr>
          <p:cNvPr id="3" name="Content Placeholder 2">
            <a:extLst>
              <a:ext uri="{FF2B5EF4-FFF2-40B4-BE49-F238E27FC236}">
                <a16:creationId xmlns:a16="http://schemas.microsoft.com/office/drawing/2014/main" id="{ED15CAF5-38D1-434C-9C17-64882F4A781A}"/>
              </a:ext>
            </a:extLst>
          </p:cNvPr>
          <p:cNvSpPr>
            <a:spLocks noGrp="1"/>
          </p:cNvSpPr>
          <p:nvPr>
            <p:ph idx="1"/>
          </p:nvPr>
        </p:nvSpPr>
        <p:spPr/>
        <p:txBody>
          <a:bodyPr/>
          <a:lstStyle/>
          <a:p>
            <a:r>
              <a:rPr lang="en-US" dirty="0"/>
              <a:t>The probability of an event given that other events occurs -&gt; P(A|B)</a:t>
            </a:r>
          </a:p>
          <a:p>
            <a:endParaRPr lang="en-US" dirty="0"/>
          </a:p>
          <a:p>
            <a:pPr marL="0" indent="0">
              <a:buNone/>
            </a:pPr>
            <a:r>
              <a:rPr lang="en-US" dirty="0"/>
              <a:t>          P(A|B) = P(A and B)</a:t>
            </a:r>
          </a:p>
          <a:p>
            <a:pPr marL="0" indent="0">
              <a:buNone/>
            </a:pPr>
            <a:endParaRPr lang="en-US" dirty="0"/>
          </a:p>
          <a:p>
            <a:pPr marL="0" indent="0">
              <a:buNone/>
            </a:pPr>
            <a:endParaRPr lang="en-US" dirty="0"/>
          </a:p>
          <a:p>
            <a:r>
              <a:rPr lang="en-US" dirty="0"/>
              <a:t>P(A|B) &lt;= P(B)</a:t>
            </a:r>
            <a:endParaRPr lang="en-AU" dirty="0"/>
          </a:p>
        </p:txBody>
      </p:sp>
      <p:cxnSp>
        <p:nvCxnSpPr>
          <p:cNvPr id="5" name="Straight Connector 4">
            <a:extLst>
              <a:ext uri="{FF2B5EF4-FFF2-40B4-BE49-F238E27FC236}">
                <a16:creationId xmlns:a16="http://schemas.microsoft.com/office/drawing/2014/main" id="{89E55AD5-E7F2-4F2C-B7EB-B2ADC0FE27E3}"/>
              </a:ext>
            </a:extLst>
          </p:cNvPr>
          <p:cNvCxnSpPr/>
          <p:nvPr/>
        </p:nvCxnSpPr>
        <p:spPr>
          <a:xfrm>
            <a:off x="3098307" y="3311371"/>
            <a:ext cx="1393794"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7021DB2-F21E-436F-BA66-780B79EEE13D}"/>
              </a:ext>
            </a:extLst>
          </p:cNvPr>
          <p:cNvSpPr txBox="1"/>
          <p:nvPr/>
        </p:nvSpPr>
        <p:spPr>
          <a:xfrm>
            <a:off x="3471169" y="3315796"/>
            <a:ext cx="852256" cy="461665"/>
          </a:xfrm>
          <a:prstGeom prst="rect">
            <a:avLst/>
          </a:prstGeom>
          <a:noFill/>
        </p:spPr>
        <p:txBody>
          <a:bodyPr wrap="square" rtlCol="0">
            <a:spAutoFit/>
          </a:bodyPr>
          <a:lstStyle/>
          <a:p>
            <a:r>
              <a:rPr lang="en-US" sz="2400" dirty="0"/>
              <a:t>P(B)</a:t>
            </a:r>
            <a:endParaRPr lang="en-AU" dirty="0"/>
          </a:p>
        </p:txBody>
      </p:sp>
    </p:spTree>
    <p:extLst>
      <p:ext uri="{BB962C8B-B14F-4D97-AF65-F5344CB8AC3E}">
        <p14:creationId xmlns:p14="http://schemas.microsoft.com/office/powerpoint/2010/main" val="60319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E1FF-15E7-4290-AEF2-3BFF8FC0B121}"/>
              </a:ext>
            </a:extLst>
          </p:cNvPr>
          <p:cNvSpPr>
            <a:spLocks noGrp="1"/>
          </p:cNvSpPr>
          <p:nvPr>
            <p:ph type="title"/>
          </p:nvPr>
        </p:nvSpPr>
        <p:spPr/>
        <p:txBody>
          <a:bodyPr/>
          <a:lstStyle/>
          <a:p>
            <a:r>
              <a:rPr lang="en-US" dirty="0"/>
              <a:t>Example 1 of Conditional Probability</a:t>
            </a:r>
            <a:endParaRPr lang="en-AU" dirty="0"/>
          </a:p>
        </p:txBody>
      </p:sp>
      <p:sp>
        <p:nvSpPr>
          <p:cNvPr id="3" name="Content Placeholder 2">
            <a:extLst>
              <a:ext uri="{FF2B5EF4-FFF2-40B4-BE49-F238E27FC236}">
                <a16:creationId xmlns:a16="http://schemas.microsoft.com/office/drawing/2014/main" id="{EC14092F-4D32-40DE-A3B1-CB35E117223A}"/>
              </a:ext>
            </a:extLst>
          </p:cNvPr>
          <p:cNvSpPr>
            <a:spLocks noGrp="1"/>
          </p:cNvSpPr>
          <p:nvPr>
            <p:ph idx="1"/>
          </p:nvPr>
        </p:nvSpPr>
        <p:spPr/>
        <p:txBody>
          <a:bodyPr/>
          <a:lstStyle/>
          <a:p>
            <a:r>
              <a:rPr lang="en-US" dirty="0">
                <a:effectLst/>
                <a:latin typeface="OpenSans"/>
              </a:rPr>
              <a:t>You are rushing out to get to your appointment in 30 minutes. From experience you know that most of the time you travel this distance in 30 minutes. However, half of the time there is heavy traffic. In the past, there has been heavy traffic and you have made it to your appointment within 30 minutes 34% of the time.</a:t>
            </a:r>
          </a:p>
          <a:p>
            <a:r>
              <a:rPr lang="en-US" dirty="0">
                <a:effectLst/>
                <a:latin typeface="OpenSans"/>
              </a:rPr>
              <a:t>You get out on the street and see that there is heavy traffic. What is the chance you will get to your appointment on time?</a:t>
            </a:r>
          </a:p>
          <a:p>
            <a:br>
              <a:rPr lang="en-US" b="1" i="0" dirty="0">
                <a:solidFill>
                  <a:srgbClr val="FFFFFF"/>
                </a:solidFill>
                <a:effectLst/>
                <a:latin typeface="OpenSans"/>
              </a:rPr>
            </a:br>
            <a:endParaRPr lang="en-AU" dirty="0"/>
          </a:p>
        </p:txBody>
      </p:sp>
    </p:spTree>
    <p:extLst>
      <p:ext uri="{BB962C8B-B14F-4D97-AF65-F5344CB8AC3E}">
        <p14:creationId xmlns:p14="http://schemas.microsoft.com/office/powerpoint/2010/main" val="30666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9107-4627-44C4-8FFD-59F408C48489}"/>
              </a:ext>
            </a:extLst>
          </p:cNvPr>
          <p:cNvSpPr>
            <a:spLocks noGrp="1"/>
          </p:cNvSpPr>
          <p:nvPr>
            <p:ph type="title"/>
          </p:nvPr>
        </p:nvSpPr>
        <p:spPr/>
        <p:txBody>
          <a:bodyPr/>
          <a:lstStyle/>
          <a:p>
            <a:r>
              <a:rPr lang="en-US" dirty="0"/>
              <a:t>Example 2 of Conditional Probability</a:t>
            </a:r>
            <a:endParaRPr lang="en-AU" dirty="0"/>
          </a:p>
        </p:txBody>
      </p:sp>
      <p:sp>
        <p:nvSpPr>
          <p:cNvPr id="3" name="Content Placeholder 2">
            <a:extLst>
              <a:ext uri="{FF2B5EF4-FFF2-40B4-BE49-F238E27FC236}">
                <a16:creationId xmlns:a16="http://schemas.microsoft.com/office/drawing/2014/main" id="{72FAE1C3-14AB-460D-988E-F5E57677BA71}"/>
              </a:ext>
            </a:extLst>
          </p:cNvPr>
          <p:cNvSpPr>
            <a:spLocks noGrp="1"/>
          </p:cNvSpPr>
          <p:nvPr>
            <p:ph idx="1"/>
          </p:nvPr>
        </p:nvSpPr>
        <p:spPr/>
        <p:txBody>
          <a:bodyPr/>
          <a:lstStyle/>
          <a:p>
            <a:r>
              <a:rPr lang="en-US" dirty="0"/>
              <a:t>A certain pregnancy test correctly detects a pregnancy 99% of the time. The same test gives a false positive result 3% of the time. It is known that 80% of women using pregnancy tests are pregnant. </a:t>
            </a:r>
          </a:p>
          <a:p>
            <a:r>
              <a:rPr lang="en-US" dirty="0"/>
              <a:t>(a) If the test shows a negative result, what is the chance that the woman is pregnant? </a:t>
            </a:r>
          </a:p>
          <a:p>
            <a:r>
              <a:rPr lang="en-US" dirty="0"/>
              <a:t>(b) If the test shows a positive result, what is the chance that the woman is not pregnant?</a:t>
            </a:r>
            <a:endParaRPr lang="en-AU" dirty="0"/>
          </a:p>
        </p:txBody>
      </p:sp>
    </p:spTree>
    <p:extLst>
      <p:ext uri="{BB962C8B-B14F-4D97-AF65-F5344CB8AC3E}">
        <p14:creationId xmlns:p14="http://schemas.microsoft.com/office/powerpoint/2010/main" val="111600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3585-0DB2-46AD-B054-B7FC3F719B2D}"/>
              </a:ext>
            </a:extLst>
          </p:cNvPr>
          <p:cNvSpPr>
            <a:spLocks noGrp="1"/>
          </p:cNvSpPr>
          <p:nvPr>
            <p:ph type="title"/>
          </p:nvPr>
        </p:nvSpPr>
        <p:spPr/>
        <p:txBody>
          <a:bodyPr/>
          <a:lstStyle/>
          <a:p>
            <a:r>
              <a:rPr lang="en-US" dirty="0"/>
              <a:t>Bayes’ Law</a:t>
            </a:r>
            <a:endParaRPr lang="en-AU" dirty="0"/>
          </a:p>
        </p:txBody>
      </p:sp>
      <p:sp>
        <p:nvSpPr>
          <p:cNvPr id="3" name="Content Placeholder 2">
            <a:extLst>
              <a:ext uri="{FF2B5EF4-FFF2-40B4-BE49-F238E27FC236}">
                <a16:creationId xmlns:a16="http://schemas.microsoft.com/office/drawing/2014/main" id="{DA3FAA48-E9CD-4A80-8562-DB288A13C3C3}"/>
              </a:ext>
            </a:extLst>
          </p:cNvPr>
          <p:cNvSpPr>
            <a:spLocks noGrp="1"/>
          </p:cNvSpPr>
          <p:nvPr>
            <p:ph idx="1"/>
          </p:nvPr>
        </p:nvSpPr>
        <p:spPr/>
        <p:txBody>
          <a:bodyPr/>
          <a:lstStyle/>
          <a:p>
            <a:r>
              <a:rPr lang="en-US" dirty="0"/>
              <a:t>Thomas Bayes proposed the following theorem to determine the probability of an event, given the occurrence of a prior event.</a:t>
            </a:r>
          </a:p>
          <a:p>
            <a:pPr marL="0" indent="0">
              <a:buNone/>
            </a:pPr>
            <a:endParaRPr lang="en-US" dirty="0"/>
          </a:p>
          <a:p>
            <a:pPr marL="0" indent="0">
              <a:buNone/>
            </a:pPr>
            <a:r>
              <a:rPr lang="en-US" dirty="0"/>
              <a:t>P(A|B)*P(B) = P(A and B) = P(B|A) * P(A)</a:t>
            </a:r>
          </a:p>
          <a:p>
            <a:pPr marL="0" indent="0">
              <a:buNone/>
            </a:pPr>
            <a:endParaRPr lang="en-US" dirty="0"/>
          </a:p>
          <a:p>
            <a:pPr marL="0" indent="0">
              <a:buNone/>
            </a:pPr>
            <a:r>
              <a:rPr lang="en-US" dirty="0"/>
              <a:t>P(A|B) = P(B|A)*P(A)</a:t>
            </a:r>
            <a:endParaRPr lang="en-AU" dirty="0"/>
          </a:p>
        </p:txBody>
      </p:sp>
      <p:cxnSp>
        <p:nvCxnSpPr>
          <p:cNvPr id="5" name="Straight Connector 4">
            <a:extLst>
              <a:ext uri="{FF2B5EF4-FFF2-40B4-BE49-F238E27FC236}">
                <a16:creationId xmlns:a16="http://schemas.microsoft.com/office/drawing/2014/main" id="{0DCC7CA5-20AD-4F9F-86B2-8BA18730BA41}"/>
              </a:ext>
            </a:extLst>
          </p:cNvPr>
          <p:cNvCxnSpPr/>
          <p:nvPr/>
        </p:nvCxnSpPr>
        <p:spPr>
          <a:xfrm>
            <a:off x="2228295" y="4722920"/>
            <a:ext cx="1704513"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253098E3-E157-4589-82C7-A2AD5D619AFD}"/>
              </a:ext>
            </a:extLst>
          </p:cNvPr>
          <p:cNvSpPr txBox="1"/>
          <p:nvPr/>
        </p:nvSpPr>
        <p:spPr>
          <a:xfrm>
            <a:off x="2734322" y="4722920"/>
            <a:ext cx="932156" cy="461665"/>
          </a:xfrm>
          <a:prstGeom prst="rect">
            <a:avLst/>
          </a:prstGeom>
          <a:noFill/>
        </p:spPr>
        <p:txBody>
          <a:bodyPr wrap="square" rtlCol="0">
            <a:spAutoFit/>
          </a:bodyPr>
          <a:lstStyle/>
          <a:p>
            <a:r>
              <a:rPr lang="en-US" sz="2400" dirty="0"/>
              <a:t>P(B)</a:t>
            </a:r>
            <a:endParaRPr lang="en-AU" sz="2400" dirty="0"/>
          </a:p>
        </p:txBody>
      </p:sp>
    </p:spTree>
    <p:extLst>
      <p:ext uri="{BB962C8B-B14F-4D97-AF65-F5344CB8AC3E}">
        <p14:creationId xmlns:p14="http://schemas.microsoft.com/office/powerpoint/2010/main" val="3789377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F339-05C1-4C9B-9350-D0D460949332}"/>
              </a:ext>
            </a:extLst>
          </p:cNvPr>
          <p:cNvSpPr>
            <a:spLocks noGrp="1"/>
          </p:cNvSpPr>
          <p:nvPr>
            <p:ph type="title"/>
          </p:nvPr>
        </p:nvSpPr>
        <p:spPr/>
        <p:txBody>
          <a:bodyPr/>
          <a:lstStyle/>
          <a:p>
            <a:r>
              <a:rPr lang="en-US" dirty="0"/>
              <a:t>Example of Bayes’ law</a:t>
            </a:r>
            <a:endParaRPr lang="en-AU" dirty="0"/>
          </a:p>
        </p:txBody>
      </p:sp>
      <p:sp>
        <p:nvSpPr>
          <p:cNvPr id="3" name="Content Placeholder 2">
            <a:extLst>
              <a:ext uri="{FF2B5EF4-FFF2-40B4-BE49-F238E27FC236}">
                <a16:creationId xmlns:a16="http://schemas.microsoft.com/office/drawing/2014/main" id="{E77133D5-2CDD-4FFB-BFE0-2575795B2037}"/>
              </a:ext>
            </a:extLst>
          </p:cNvPr>
          <p:cNvSpPr>
            <a:spLocks noGrp="1"/>
          </p:cNvSpPr>
          <p:nvPr>
            <p:ph idx="1"/>
          </p:nvPr>
        </p:nvSpPr>
        <p:spPr/>
        <p:txBody>
          <a:bodyPr/>
          <a:lstStyle/>
          <a:p>
            <a:r>
              <a:rPr lang="en-US" dirty="0"/>
              <a:t>Consider the urn containing 5 green balls and 3 red balls. Two balls are drawn, the first not being replaced ("without replacement").</a:t>
            </a:r>
          </a:p>
          <a:p>
            <a:r>
              <a:rPr lang="en-US" dirty="0"/>
              <a:t> Suppose that the second ball drawn is a green ball. What is the probability that the first ball was a red ball?</a:t>
            </a:r>
            <a:endParaRPr lang="en-AU" dirty="0"/>
          </a:p>
        </p:txBody>
      </p:sp>
    </p:spTree>
    <p:extLst>
      <p:ext uri="{BB962C8B-B14F-4D97-AF65-F5344CB8AC3E}">
        <p14:creationId xmlns:p14="http://schemas.microsoft.com/office/powerpoint/2010/main" val="1829819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40875025-A16C-4661-8B96-9020D4096240}"/>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Experiments</a:t>
            </a:r>
            <a:endParaRPr lang="en-AU" sz="4000">
              <a:solidFill>
                <a:srgbClr val="FFFFFF"/>
              </a:solidFill>
            </a:endParaRPr>
          </a:p>
        </p:txBody>
      </p:sp>
      <p:graphicFrame>
        <p:nvGraphicFramePr>
          <p:cNvPr id="5" name="Content Placeholder 2">
            <a:extLst>
              <a:ext uri="{FF2B5EF4-FFF2-40B4-BE49-F238E27FC236}">
                <a16:creationId xmlns:a16="http://schemas.microsoft.com/office/drawing/2014/main" id="{4D095591-8B90-47D4-A4C0-C8711BE5FAD8}"/>
              </a:ext>
            </a:extLst>
          </p:cNvPr>
          <p:cNvGraphicFramePr>
            <a:graphicFrameLocks noGrp="1"/>
          </p:cNvGraphicFramePr>
          <p:nvPr>
            <p:ph idx="1"/>
            <p:extLst>
              <p:ext uri="{D42A27DB-BD31-4B8C-83A1-F6EECF244321}">
                <p14:modId xmlns:p14="http://schemas.microsoft.com/office/powerpoint/2010/main" val="314021290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52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10EBC42-B856-4120-9D83-3CB5B4879540}"/>
              </a:ext>
            </a:extLst>
          </p:cNvPr>
          <p:cNvSpPr>
            <a:spLocks noGrp="1"/>
          </p:cNvSpPr>
          <p:nvPr>
            <p:ph type="title"/>
          </p:nvPr>
        </p:nvSpPr>
        <p:spPr>
          <a:xfrm>
            <a:off x="6094105" y="802955"/>
            <a:ext cx="4977976" cy="1454051"/>
          </a:xfrm>
        </p:spPr>
        <p:txBody>
          <a:bodyPr>
            <a:normAutofit/>
          </a:bodyPr>
          <a:lstStyle/>
          <a:p>
            <a:r>
              <a:rPr lang="en-US">
                <a:solidFill>
                  <a:srgbClr val="000000"/>
                </a:solidFill>
              </a:rPr>
              <a:t>Example</a:t>
            </a:r>
            <a:endParaRPr lang="en-AU">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ice">
            <a:extLst>
              <a:ext uri="{FF2B5EF4-FFF2-40B4-BE49-F238E27FC236}">
                <a16:creationId xmlns:a16="http://schemas.microsoft.com/office/drawing/2014/main" id="{8477F596-3B22-48C4-915B-3720E5BB22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237EA94D-EE35-429D-A3DF-D6C4CE9D1F2C}"/>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Experiment:- Throw a dice</a:t>
            </a:r>
          </a:p>
          <a:p>
            <a:r>
              <a:rPr lang="en-US" sz="2000" dirty="0">
                <a:solidFill>
                  <a:srgbClr val="000000"/>
                </a:solidFill>
              </a:rPr>
              <a:t> Sample space {1,2,3,4,5,6}</a:t>
            </a:r>
          </a:p>
          <a:p>
            <a:r>
              <a:rPr lang="en-US" sz="2000" dirty="0">
                <a:solidFill>
                  <a:srgbClr val="000000"/>
                </a:solidFill>
              </a:rPr>
              <a:t>Event:-The set of even dice:- {2,4,6}</a:t>
            </a:r>
          </a:p>
          <a:p>
            <a:r>
              <a:rPr lang="en-US" sz="2000" dirty="0">
                <a:solidFill>
                  <a:srgbClr val="000000"/>
                </a:solidFill>
              </a:rPr>
              <a:t>Probability :- 3/6 = ½</a:t>
            </a:r>
          </a:p>
          <a:p>
            <a:endParaRPr lang="en-US" sz="2000" dirty="0">
              <a:solidFill>
                <a:srgbClr val="000000"/>
              </a:solidFill>
            </a:endParaRPr>
          </a:p>
          <a:p>
            <a:endParaRPr lang="en-AU" sz="2000" dirty="0">
              <a:solidFill>
                <a:srgbClr val="000000"/>
              </a:solidFill>
            </a:endParaRPr>
          </a:p>
        </p:txBody>
      </p:sp>
    </p:spTree>
    <p:extLst>
      <p:ext uri="{BB962C8B-B14F-4D97-AF65-F5344CB8AC3E}">
        <p14:creationId xmlns:p14="http://schemas.microsoft.com/office/powerpoint/2010/main" val="71671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BECD8-A4FB-416C-B653-D4480EE38F50}"/>
              </a:ext>
            </a:extLst>
          </p:cNvPr>
          <p:cNvSpPr>
            <a:spLocks noGrp="1"/>
          </p:cNvSpPr>
          <p:nvPr>
            <p:ph type="title"/>
          </p:nvPr>
        </p:nvSpPr>
        <p:spPr>
          <a:xfrm>
            <a:off x="635000" y="640823"/>
            <a:ext cx="3418659" cy="5583148"/>
          </a:xfrm>
        </p:spPr>
        <p:txBody>
          <a:bodyPr anchor="ctr">
            <a:normAutofit/>
          </a:bodyPr>
          <a:lstStyle/>
          <a:p>
            <a:r>
              <a:rPr lang="en-US" sz="5400"/>
              <a:t>Two rules of Probability</a:t>
            </a:r>
            <a:endParaRPr lang="en-AU"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329BCA6-3C5E-4583-8149-58CB525DD588}"/>
              </a:ext>
            </a:extLst>
          </p:cNvPr>
          <p:cNvGraphicFramePr>
            <a:graphicFrameLocks noGrp="1"/>
          </p:cNvGraphicFramePr>
          <p:nvPr>
            <p:ph idx="1"/>
            <p:extLst>
              <p:ext uri="{D42A27DB-BD31-4B8C-83A1-F6EECF244321}">
                <p14:modId xmlns:p14="http://schemas.microsoft.com/office/powerpoint/2010/main" val="101430786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523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074D-9C54-48A8-BBFE-EFC307445A74}"/>
              </a:ext>
            </a:extLst>
          </p:cNvPr>
          <p:cNvSpPr>
            <a:spLocks noGrp="1"/>
          </p:cNvSpPr>
          <p:nvPr>
            <p:ph type="title"/>
          </p:nvPr>
        </p:nvSpPr>
        <p:spPr/>
        <p:txBody>
          <a:bodyPr/>
          <a:lstStyle/>
          <a:p>
            <a:r>
              <a:rPr lang="en-US" dirty="0"/>
              <a:t>Law of large numbers</a:t>
            </a:r>
            <a:endParaRPr lang="en-AU" dirty="0"/>
          </a:p>
        </p:txBody>
      </p:sp>
      <p:sp>
        <p:nvSpPr>
          <p:cNvPr id="3" name="Content Placeholder 2">
            <a:extLst>
              <a:ext uri="{FF2B5EF4-FFF2-40B4-BE49-F238E27FC236}">
                <a16:creationId xmlns:a16="http://schemas.microsoft.com/office/drawing/2014/main" id="{8EAF2B11-DDA0-4C45-B3CF-F16A71BB4AD9}"/>
              </a:ext>
            </a:extLst>
          </p:cNvPr>
          <p:cNvSpPr>
            <a:spLocks noGrp="1"/>
          </p:cNvSpPr>
          <p:nvPr>
            <p:ph idx="1"/>
          </p:nvPr>
        </p:nvSpPr>
        <p:spPr/>
        <p:txBody>
          <a:bodyPr/>
          <a:lstStyle/>
          <a:p>
            <a:r>
              <a:rPr lang="en-US" dirty="0"/>
              <a:t>As the number of trails or observation increases, the actual or observed probability approaches to theoretical or expected probability.</a:t>
            </a:r>
            <a:endParaRPr lang="en-AU" dirty="0"/>
          </a:p>
        </p:txBody>
      </p:sp>
    </p:spTree>
    <p:extLst>
      <p:ext uri="{BB962C8B-B14F-4D97-AF65-F5344CB8AC3E}">
        <p14:creationId xmlns:p14="http://schemas.microsoft.com/office/powerpoint/2010/main" val="180410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61D7-B28F-449A-9E2F-3A5C549BF2DF}"/>
              </a:ext>
            </a:extLst>
          </p:cNvPr>
          <p:cNvSpPr>
            <a:spLocks noGrp="1"/>
          </p:cNvSpPr>
          <p:nvPr>
            <p:ph type="title"/>
          </p:nvPr>
        </p:nvSpPr>
        <p:spPr>
          <a:xfrm>
            <a:off x="524741" y="620392"/>
            <a:ext cx="3808268" cy="5504688"/>
          </a:xfrm>
        </p:spPr>
        <p:txBody>
          <a:bodyPr>
            <a:normAutofit/>
          </a:bodyPr>
          <a:lstStyle/>
          <a:p>
            <a:r>
              <a:rPr lang="en-US" sz="6000"/>
              <a:t>Sets</a:t>
            </a:r>
            <a:endParaRPr lang="en-AU" sz="6000"/>
          </a:p>
        </p:txBody>
      </p:sp>
      <p:sp>
        <p:nvSpPr>
          <p:cNvPr id="26" name="Rectangle 8">
            <a:extLst>
              <a:ext uri="{FF2B5EF4-FFF2-40B4-BE49-F238E27FC236}">
                <a16:creationId xmlns:a16="http://schemas.microsoft.com/office/drawing/2014/main" id="{5D84EFE8-C53A-44C4-B289-D1B42CF69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27" name="Content Placeholder 2">
            <a:extLst>
              <a:ext uri="{FF2B5EF4-FFF2-40B4-BE49-F238E27FC236}">
                <a16:creationId xmlns:a16="http://schemas.microsoft.com/office/drawing/2014/main" id="{EAFCBDA8-FD06-445E-87DE-CEF0219936C6}"/>
              </a:ext>
            </a:extLst>
          </p:cNvPr>
          <p:cNvGraphicFramePr>
            <a:graphicFrameLocks noGrp="1"/>
          </p:cNvGraphicFramePr>
          <p:nvPr>
            <p:ph idx="1"/>
            <p:extLst>
              <p:ext uri="{D42A27DB-BD31-4B8C-83A1-F6EECF244321}">
                <p14:modId xmlns:p14="http://schemas.microsoft.com/office/powerpoint/2010/main" val="251154645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4001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3A8C-4351-4CB7-ACA0-B65724EAEC0F}"/>
              </a:ext>
            </a:extLst>
          </p:cNvPr>
          <p:cNvSpPr>
            <a:spLocks noGrp="1"/>
          </p:cNvSpPr>
          <p:nvPr>
            <p:ph type="title"/>
          </p:nvPr>
        </p:nvSpPr>
        <p:spPr/>
        <p:txBody>
          <a:bodyPr/>
          <a:lstStyle/>
          <a:p>
            <a:r>
              <a:rPr lang="en-US" dirty="0"/>
              <a:t>Law of Total Probability</a:t>
            </a:r>
            <a:endParaRPr lang="en-AU" dirty="0"/>
          </a:p>
        </p:txBody>
      </p:sp>
      <p:sp>
        <p:nvSpPr>
          <p:cNvPr id="3" name="Content Placeholder 2">
            <a:extLst>
              <a:ext uri="{FF2B5EF4-FFF2-40B4-BE49-F238E27FC236}">
                <a16:creationId xmlns:a16="http://schemas.microsoft.com/office/drawing/2014/main" id="{044C3FFB-3995-4C9E-B9BE-918EABC7AB59}"/>
              </a:ext>
            </a:extLst>
          </p:cNvPr>
          <p:cNvSpPr>
            <a:spLocks noGrp="1"/>
          </p:cNvSpPr>
          <p:nvPr>
            <p:ph idx="1"/>
          </p:nvPr>
        </p:nvSpPr>
        <p:spPr/>
        <p:txBody>
          <a:bodyPr/>
          <a:lstStyle/>
          <a:p>
            <a:endParaRPr lang="en-US" dirty="0"/>
          </a:p>
          <a:p>
            <a:r>
              <a:rPr lang="en-US" dirty="0"/>
              <a:t>P(A) = P(B)*P(A|B) +P(B)P(A|B)</a:t>
            </a:r>
          </a:p>
          <a:p>
            <a:r>
              <a:rPr lang="en-US" dirty="0"/>
              <a:t>The probability of event A is the sum of probability of event A under all conditions.</a:t>
            </a:r>
            <a:endParaRPr lang="en-AU" dirty="0"/>
          </a:p>
        </p:txBody>
      </p:sp>
      <p:cxnSp>
        <p:nvCxnSpPr>
          <p:cNvPr id="5" name="Straight Connector 4">
            <a:extLst>
              <a:ext uri="{FF2B5EF4-FFF2-40B4-BE49-F238E27FC236}">
                <a16:creationId xmlns:a16="http://schemas.microsoft.com/office/drawing/2014/main" id="{AAD7FF6B-A9AB-4B65-80BA-6A3219C5795F}"/>
              </a:ext>
            </a:extLst>
          </p:cNvPr>
          <p:cNvCxnSpPr/>
          <p:nvPr/>
        </p:nvCxnSpPr>
        <p:spPr>
          <a:xfrm>
            <a:off x="4341181" y="2334827"/>
            <a:ext cx="230819"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C249844D-B311-40A5-B41E-D4005D2F258F}"/>
              </a:ext>
            </a:extLst>
          </p:cNvPr>
          <p:cNvCxnSpPr/>
          <p:nvPr/>
        </p:nvCxnSpPr>
        <p:spPr>
          <a:xfrm>
            <a:off x="506027" y="6214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E114693-1A51-4718-86DB-CCD33377642E}"/>
              </a:ext>
            </a:extLst>
          </p:cNvPr>
          <p:cNvCxnSpPr/>
          <p:nvPr/>
        </p:nvCxnSpPr>
        <p:spPr>
          <a:xfrm>
            <a:off x="5264458" y="2334827"/>
            <a:ext cx="34622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575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9E03-44A5-45CF-932F-F5E71848B424}"/>
              </a:ext>
            </a:extLst>
          </p:cNvPr>
          <p:cNvSpPr>
            <a:spLocks noGrp="1"/>
          </p:cNvSpPr>
          <p:nvPr>
            <p:ph type="title"/>
          </p:nvPr>
        </p:nvSpPr>
        <p:spPr/>
        <p:txBody>
          <a:bodyPr/>
          <a:lstStyle/>
          <a:p>
            <a:r>
              <a:rPr lang="en-US" dirty="0"/>
              <a:t>Example</a:t>
            </a:r>
            <a:endParaRPr lang="en-AU" dirty="0"/>
          </a:p>
        </p:txBody>
      </p:sp>
      <p:sp>
        <p:nvSpPr>
          <p:cNvPr id="3" name="Content Placeholder 2">
            <a:extLst>
              <a:ext uri="{FF2B5EF4-FFF2-40B4-BE49-F238E27FC236}">
                <a16:creationId xmlns:a16="http://schemas.microsoft.com/office/drawing/2014/main" id="{00BACD0E-1737-4D4D-962F-5ABEC49B7273}"/>
              </a:ext>
            </a:extLst>
          </p:cNvPr>
          <p:cNvSpPr>
            <a:spLocks noGrp="1"/>
          </p:cNvSpPr>
          <p:nvPr>
            <p:ph idx="1"/>
          </p:nvPr>
        </p:nvSpPr>
        <p:spPr/>
        <p:txBody>
          <a:bodyPr/>
          <a:lstStyle/>
          <a:p>
            <a:r>
              <a:rPr lang="en-US" dirty="0"/>
              <a:t>An insurance company believes that people can be divided into two classes: </a:t>
            </a:r>
          </a:p>
          <a:p>
            <a:r>
              <a:rPr lang="en-US" dirty="0"/>
              <a:t>those who are accident prone and </a:t>
            </a:r>
          </a:p>
          <a:p>
            <a:pPr marL="0" indent="0">
              <a:buNone/>
            </a:pPr>
            <a:r>
              <a:rPr lang="en-US" dirty="0"/>
              <a:t>•those who are not. </a:t>
            </a:r>
          </a:p>
          <a:p>
            <a:pPr marL="0" indent="0">
              <a:buNone/>
            </a:pPr>
            <a:r>
              <a:rPr lang="en-US" dirty="0"/>
              <a:t>Their statistics show that an accident-prone person will have an accident at some time within a fixed 1- year period with probability 0.4, whereas this probability decreases to 0.2 for a non-accident-prone person. If we assume that 30% of the population is accident prone, what is the probability that a new policyholder will have an accident within a year of purchasing a policy?</a:t>
            </a:r>
            <a:endParaRPr lang="en-AU" dirty="0"/>
          </a:p>
        </p:txBody>
      </p:sp>
    </p:spTree>
    <p:extLst>
      <p:ext uri="{BB962C8B-B14F-4D97-AF65-F5344CB8AC3E}">
        <p14:creationId xmlns:p14="http://schemas.microsoft.com/office/powerpoint/2010/main" val="141224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35D4-AADE-4B49-BBE8-BBFFA36B810F}"/>
              </a:ext>
            </a:extLst>
          </p:cNvPr>
          <p:cNvSpPr>
            <a:spLocks noGrp="1"/>
          </p:cNvSpPr>
          <p:nvPr>
            <p:ph type="title"/>
          </p:nvPr>
        </p:nvSpPr>
        <p:spPr>
          <a:xfrm>
            <a:off x="524741" y="620392"/>
            <a:ext cx="3808268" cy="5504688"/>
          </a:xfrm>
        </p:spPr>
        <p:txBody>
          <a:bodyPr>
            <a:normAutofit/>
          </a:bodyPr>
          <a:lstStyle/>
          <a:p>
            <a:r>
              <a:rPr lang="en-US" sz="5600"/>
              <a:t>Joint and Marginal Probabilities</a:t>
            </a:r>
            <a:endParaRPr lang="en-AU" sz="5600"/>
          </a:p>
        </p:txBody>
      </p:sp>
      <p:sp>
        <p:nvSpPr>
          <p:cNvPr id="9" name="Rectangle 8">
            <a:extLst>
              <a:ext uri="{FF2B5EF4-FFF2-40B4-BE49-F238E27FC236}">
                <a16:creationId xmlns:a16="http://schemas.microsoft.com/office/drawing/2014/main" id="{5D84EFE8-C53A-44C4-B289-D1B42CF69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0FAE7D5-6A1A-44CD-BEE2-45B1A8587F53}"/>
              </a:ext>
            </a:extLst>
          </p:cNvPr>
          <p:cNvGraphicFramePr>
            <a:graphicFrameLocks noGrp="1"/>
          </p:cNvGraphicFramePr>
          <p:nvPr>
            <p:ph idx="1"/>
            <p:extLst>
              <p:ext uri="{D42A27DB-BD31-4B8C-83A1-F6EECF244321}">
                <p14:modId xmlns:p14="http://schemas.microsoft.com/office/powerpoint/2010/main" val="396958343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030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731</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OpenSans</vt:lpstr>
      <vt:lpstr>Office Theme</vt:lpstr>
      <vt:lpstr>Introduction to Probability</vt:lpstr>
      <vt:lpstr>Experiments</vt:lpstr>
      <vt:lpstr>Example</vt:lpstr>
      <vt:lpstr>Two rules of Probability</vt:lpstr>
      <vt:lpstr>Law of large numbers</vt:lpstr>
      <vt:lpstr>Sets</vt:lpstr>
      <vt:lpstr>Law of Total Probability</vt:lpstr>
      <vt:lpstr>Example</vt:lpstr>
      <vt:lpstr>Joint and Marginal Probabilities</vt:lpstr>
      <vt:lpstr>Conditional Probability</vt:lpstr>
      <vt:lpstr>Conditional Probability</vt:lpstr>
      <vt:lpstr>Example 1 of Conditional Probability</vt:lpstr>
      <vt:lpstr>Example 2 of Conditional Probability</vt:lpstr>
      <vt:lpstr>Bayes’ Law</vt:lpstr>
      <vt:lpstr>Example of Bayes’ law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dc:title>
  <dc:creator>Ankit Chaudhary</dc:creator>
  <cp:lastModifiedBy>Ankit Chaudhary</cp:lastModifiedBy>
  <cp:revision>18</cp:revision>
  <dcterms:created xsi:type="dcterms:W3CDTF">2021-03-29T02:16:13Z</dcterms:created>
  <dcterms:modified xsi:type="dcterms:W3CDTF">2021-04-17T02:41:52Z</dcterms:modified>
</cp:coreProperties>
</file>