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3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24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4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297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62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25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223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284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7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16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4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88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43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8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45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42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9114B1-7D63-4440-9061-BCD87E3F868C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597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работы с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en-US" dirty="0" smtClean="0"/>
              <a:t>JS, </a:t>
            </a:r>
            <a:r>
              <a:rPr lang="ru-RU" dirty="0" smtClean="0"/>
              <a:t>принципы исполнения кода. События.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5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переменных в</a:t>
            </a:r>
            <a:r>
              <a:rPr lang="en-US" dirty="0" smtClean="0"/>
              <a:t> 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7748" y="2136044"/>
            <a:ext cx="429072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JS </a:t>
            </a:r>
            <a:r>
              <a:rPr lang="ru-RU" dirty="0" smtClean="0"/>
              <a:t>объявление переменных имеет некоторые особенности</a:t>
            </a:r>
            <a:r>
              <a:rPr lang="en-US" dirty="0" smtClean="0"/>
              <a:t>:</a:t>
            </a:r>
          </a:p>
          <a:p>
            <a:pPr marL="457200" indent="-457200">
              <a:buAutoNum type="arabicParenR"/>
            </a:pPr>
            <a:r>
              <a:rPr lang="ru-RU" dirty="0" smtClean="0"/>
              <a:t>Перед попыткой объявить переменную необходимо добавить ключевое слово </a:t>
            </a:r>
            <a:r>
              <a:rPr lang="en-US" dirty="0" smtClean="0"/>
              <a:t>let</a:t>
            </a:r>
          </a:p>
          <a:p>
            <a:pPr marL="457200" indent="-457200">
              <a:buAutoNum type="arabicParenR"/>
            </a:pPr>
            <a:r>
              <a:rPr lang="ru-RU" dirty="0" smtClean="0"/>
              <a:t>Переменная не терпит перезаписи так</a:t>
            </a:r>
            <a:r>
              <a:rPr lang="en-US" dirty="0" smtClean="0"/>
              <a:t>,</a:t>
            </a:r>
            <a:r>
              <a:rPr lang="ru-RU" dirty="0" smtClean="0"/>
              <a:t> как это можно сделать в </a:t>
            </a:r>
            <a:r>
              <a:rPr lang="en-US" dirty="0" smtClean="0"/>
              <a:t>PHP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504" y="1922186"/>
            <a:ext cx="504895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3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</a:t>
            </a:r>
            <a:r>
              <a:rPr lang="en-US" dirty="0" smtClean="0"/>
              <a:t>HTML</a:t>
            </a:r>
            <a:r>
              <a:rPr lang="ru-RU" dirty="0" smtClean="0"/>
              <a:t>-содержимому </a:t>
            </a:r>
            <a:r>
              <a:rPr lang="en-US" dirty="0" smtClean="0"/>
              <a:t>WEB</a:t>
            </a:r>
            <a:r>
              <a:rPr lang="ru-RU" dirty="0" smtClean="0"/>
              <a:t>-страницы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7748" y="2136044"/>
            <a:ext cx="429072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Одной из уникальных возможностей </a:t>
            </a:r>
            <a:r>
              <a:rPr lang="en-US" dirty="0" smtClean="0"/>
              <a:t>JS </a:t>
            </a:r>
            <a:r>
              <a:rPr lang="ru-RU" dirty="0" smtClean="0"/>
              <a:t>является получение доступа к содержимому на </a:t>
            </a:r>
            <a:r>
              <a:rPr lang="en-US" dirty="0" smtClean="0"/>
              <a:t>WEB</a:t>
            </a:r>
            <a:r>
              <a:rPr lang="ru-RU" dirty="0" smtClean="0"/>
              <a:t>-странице</a:t>
            </a:r>
            <a:r>
              <a:rPr lang="en-US" dirty="0" smtClean="0"/>
              <a:t>:</a:t>
            </a:r>
          </a:p>
          <a:p>
            <a:pPr marL="457200" indent="-457200">
              <a:buAutoNum type="arabicParenR"/>
            </a:pPr>
            <a:r>
              <a:rPr lang="ru-RU" dirty="0" smtClean="0"/>
              <a:t>Доступ можно получить по идентификатору элемента (к одному элементу)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ru-RU" dirty="0" smtClean="0"/>
              <a:t>Также получение доступа возможно по классу или имени (это доступ к группе элементов)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975927" y="3851565"/>
            <a:ext cx="5380183" cy="253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/>
              <a:t>Здесь показан пример получения атрибута </a:t>
            </a:r>
            <a:r>
              <a:rPr lang="en-US" dirty="0" smtClean="0"/>
              <a:t>Value </a:t>
            </a:r>
            <a:r>
              <a:rPr lang="ru-RU" dirty="0" smtClean="0"/>
              <a:t>у элемента, идентификатор которого передан в функцию </a:t>
            </a:r>
            <a:r>
              <a:rPr lang="en-US" dirty="0" err="1" smtClean="0"/>
              <a:t>get_element</a:t>
            </a:r>
            <a:r>
              <a:rPr lang="en-US" dirty="0" smtClean="0"/>
              <a:t>. </a:t>
            </a:r>
            <a:r>
              <a:rPr lang="ru-RU" dirty="0" smtClean="0"/>
              <a:t>Если этот элемент, например, </a:t>
            </a:r>
            <a:r>
              <a:rPr lang="en-US" dirty="0" smtClean="0"/>
              <a:t>input – </a:t>
            </a:r>
            <a:r>
              <a:rPr lang="ru-RU" dirty="0" smtClean="0"/>
              <a:t>то в результате выполнения кода будет взято введённое в него значение.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74" y="2216051"/>
            <a:ext cx="5896798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57598" cy="1400530"/>
          </a:xfrm>
        </p:spPr>
        <p:txBody>
          <a:bodyPr/>
          <a:lstStyle/>
          <a:p>
            <a:r>
              <a:rPr lang="ru-RU" dirty="0" smtClean="0"/>
              <a:t>Доступ к </a:t>
            </a:r>
            <a:r>
              <a:rPr lang="en-US" dirty="0" smtClean="0"/>
              <a:t>HTML</a:t>
            </a:r>
            <a:r>
              <a:rPr lang="ru-RU" dirty="0" smtClean="0"/>
              <a:t>-содержимому </a:t>
            </a:r>
            <a:r>
              <a:rPr lang="en-US" dirty="0" smtClean="0"/>
              <a:t>WEB</a:t>
            </a:r>
            <a:r>
              <a:rPr lang="ru-RU" dirty="0" smtClean="0"/>
              <a:t>-страницы. Простой калькулятор.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7747" y="2136045"/>
            <a:ext cx="10709379" cy="391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Рассмотрим задачу создания простейшего калькулятора средствами </a:t>
            </a:r>
            <a:r>
              <a:rPr lang="en-US" dirty="0" smtClean="0"/>
              <a:t>JS. </a:t>
            </a:r>
            <a:r>
              <a:rPr lang="ru-RU" dirty="0" smtClean="0"/>
              <a:t>Порядок решения задачи такой:</a:t>
            </a:r>
          </a:p>
          <a:p>
            <a:pPr marL="457200" indent="-457200">
              <a:buAutoNum type="arabicParenR"/>
            </a:pPr>
            <a:r>
              <a:rPr lang="ru-RU" dirty="0" smtClean="0"/>
              <a:t>Создание полей ввода для первого и второго числа</a:t>
            </a:r>
          </a:p>
          <a:p>
            <a:pPr marL="457200" indent="-457200">
              <a:buAutoNum type="arabicParenR"/>
            </a:pPr>
            <a:r>
              <a:rPr lang="ru-RU" dirty="0" smtClean="0"/>
              <a:t>Создание кнопки для расчёта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ru-RU" dirty="0" smtClean="0"/>
              <a:t>Создание блока, в который будет </a:t>
            </a:r>
            <a:r>
              <a:rPr lang="ru-RU" dirty="0" err="1" smtClean="0"/>
              <a:t>выодиться</a:t>
            </a:r>
            <a:r>
              <a:rPr lang="ru-RU" dirty="0" smtClean="0"/>
              <a:t> результат выполнения операции</a:t>
            </a:r>
          </a:p>
          <a:p>
            <a:pPr marL="457200" indent="-457200">
              <a:buAutoNum type="arabicParenR"/>
            </a:pPr>
            <a:r>
              <a:rPr lang="ru-RU" dirty="0" smtClean="0"/>
              <a:t>Наложение события </a:t>
            </a:r>
            <a:r>
              <a:rPr lang="en-US" dirty="0" err="1" smtClean="0"/>
              <a:t>onclick</a:t>
            </a:r>
            <a:r>
              <a:rPr lang="en-US" dirty="0" smtClean="0"/>
              <a:t> </a:t>
            </a:r>
            <a:r>
              <a:rPr lang="ru-RU" dirty="0" smtClean="0"/>
              <a:t>на кнопку, при котором будет вызываться функция расчёта.</a:t>
            </a:r>
          </a:p>
          <a:p>
            <a:pPr marL="457200" indent="-457200">
              <a:buAutoNum type="arabicParenR"/>
            </a:pPr>
            <a:r>
              <a:rPr lang="ru-RU" dirty="0" smtClean="0"/>
              <a:t>Создание функции на </a:t>
            </a:r>
            <a:r>
              <a:rPr lang="en-US" dirty="0" smtClean="0"/>
              <a:t>JavaScript</a:t>
            </a:r>
            <a:r>
              <a:rPr lang="ru-RU" dirty="0" smtClean="0"/>
              <a:t>, выполняющей решение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65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к новой 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Реализовать калькулятор для четырёх математических операций (отдельные формы)</a:t>
            </a:r>
          </a:p>
          <a:p>
            <a:r>
              <a:rPr lang="ru-RU" dirty="0" smtClean="0"/>
              <a:t>2) Реализовать задачу склеивания строк, полученных из формы.</a:t>
            </a:r>
          </a:p>
          <a:p>
            <a:r>
              <a:rPr lang="ru-RU" dirty="0" smtClean="0"/>
              <a:t>3) * Реализовать первую задачу в одной форме (</a:t>
            </a:r>
            <a:r>
              <a:rPr lang="ru-RU" dirty="0" err="1" smtClean="0"/>
              <a:t>фукнционал</a:t>
            </a:r>
            <a:r>
              <a:rPr lang="ru-RU" dirty="0" smtClean="0"/>
              <a:t> выбора операции в </a:t>
            </a:r>
            <a:r>
              <a:rPr lang="en-US" dirty="0" smtClean="0"/>
              <a:t>&lt;select&gt;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JavaScript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127738"/>
            <a:ext cx="8946541" cy="4220308"/>
          </a:xfrm>
        </p:spPr>
        <p:txBody>
          <a:bodyPr/>
          <a:lstStyle/>
          <a:p>
            <a:r>
              <a:rPr lang="en-US" dirty="0" smtClean="0"/>
              <a:t>JavaScript – </a:t>
            </a:r>
            <a:r>
              <a:rPr lang="ru-RU" dirty="0" smtClean="0"/>
              <a:t>язык программирования высокого уровня. Является интерпретируемым языком программирования.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WEB-</a:t>
            </a:r>
            <a:r>
              <a:rPr lang="ru-RU" dirty="0" smtClean="0"/>
              <a:t>программировании данный  язык используется с целью получения доступа к объектам приложения.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5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Исполнение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Исполнение кода на языке </a:t>
            </a:r>
            <a:r>
              <a:rPr lang="en-US" dirty="0" smtClean="0"/>
              <a:t>JavaScript </a:t>
            </a:r>
            <a:r>
              <a:rPr lang="ru-RU" dirty="0" smtClean="0"/>
              <a:t>в </a:t>
            </a:r>
            <a:r>
              <a:rPr lang="en-US" dirty="0" smtClean="0"/>
              <a:t>WEB-</a:t>
            </a:r>
            <a:r>
              <a:rPr lang="ru-RU" dirty="0" smtClean="0"/>
              <a:t>программировании происходит непосредственно в браузере.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Для выполнения скрипта на </a:t>
            </a:r>
            <a:r>
              <a:rPr lang="en-US" dirty="0" smtClean="0"/>
              <a:t>JS </a:t>
            </a:r>
            <a:r>
              <a:rPr lang="ru-RU" dirty="0" smtClean="0"/>
              <a:t>необходимо указать его адрес или обозначить границы скрипта. Есть несколько способов выполнения кода на </a:t>
            </a:r>
            <a:r>
              <a:rPr lang="en-US" dirty="0" smtClean="0"/>
              <a:t>JS:</a:t>
            </a:r>
          </a:p>
          <a:p>
            <a:pPr marL="457200" indent="-457200">
              <a:buAutoNum type="arabicParenR"/>
            </a:pPr>
            <a:r>
              <a:rPr lang="ru-RU" dirty="0" smtClean="0"/>
              <a:t>Написание кода непосредственно в файле, где он должен исполняться</a:t>
            </a:r>
          </a:p>
          <a:p>
            <a:pPr marL="457200" indent="-457200">
              <a:buAutoNum type="arabicParenR"/>
            </a:pPr>
            <a:r>
              <a:rPr lang="ru-RU" dirty="0" smtClean="0"/>
              <a:t>Подключение файла с функциями </a:t>
            </a:r>
            <a:r>
              <a:rPr lang="en-US" dirty="0" err="1" smtClean="0"/>
              <a:t>Javascript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2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256" y="1514763"/>
            <a:ext cx="3177743" cy="4069339"/>
          </a:xfrm>
        </p:spPr>
        <p:txBody>
          <a:bodyPr/>
          <a:lstStyle/>
          <a:p>
            <a:r>
              <a:rPr lang="ru-RU" sz="2000" dirty="0" smtClean="0"/>
              <a:t>Структура подключения:</a:t>
            </a:r>
            <a:br>
              <a:rPr lang="ru-RU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1) Парный тег </a:t>
            </a:r>
            <a:r>
              <a:rPr lang="en-US" sz="2000" dirty="0" smtClean="0"/>
              <a:t>&lt;script&gt;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2) </a:t>
            </a:r>
            <a:r>
              <a:rPr lang="ru-RU" sz="2000" dirty="0" smtClean="0"/>
              <a:t>Тип файла «</a:t>
            </a:r>
            <a:r>
              <a:rPr lang="en-US" sz="2000" dirty="0" smtClean="0"/>
              <a:t>JavaScript</a:t>
            </a:r>
            <a:r>
              <a:rPr lang="ru-RU" sz="2000" dirty="0" smtClean="0"/>
              <a:t>»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3) </a:t>
            </a:r>
            <a:r>
              <a:rPr lang="ru-RU" sz="2000" dirty="0" smtClean="0"/>
              <a:t>Путь к файлу </a:t>
            </a:r>
            <a:r>
              <a:rPr lang="en-US" sz="2000" dirty="0" smtClean="0"/>
              <a:t>JavaScript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 smtClean="0"/>
              <a:t>При такой структуре подключение </a:t>
            </a:r>
            <a:r>
              <a:rPr lang="en-US" sz="2000" dirty="0" smtClean="0"/>
              <a:t>JS</a:t>
            </a:r>
            <a:r>
              <a:rPr lang="ru-RU" sz="2000" dirty="0" smtClean="0"/>
              <a:t>-код будет выполняться при загрузке </a:t>
            </a:r>
            <a:r>
              <a:rPr lang="en-US" sz="2000" dirty="0" smtClean="0"/>
              <a:t>HTML</a:t>
            </a:r>
            <a:r>
              <a:rPr lang="ru-RU" sz="2000" dirty="0" smtClean="0"/>
              <a:t>-страницы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437" y="1514763"/>
            <a:ext cx="7970982" cy="4069339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/>
              <a:t>Пример подключения файла </a:t>
            </a:r>
            <a:r>
              <a:rPr lang="en-US" smtClean="0"/>
              <a:t>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7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Пользовательские уведомления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4998550" cy="441253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JS </a:t>
            </a:r>
            <a:r>
              <a:rPr lang="ru-RU" dirty="0" smtClean="0"/>
              <a:t>поддерживает три основных типа уведомлений пользователя:</a:t>
            </a:r>
          </a:p>
          <a:p>
            <a:pPr marL="0" indent="0">
              <a:buNone/>
            </a:pPr>
            <a:endParaRPr lang="ru-RU" dirty="0"/>
          </a:p>
          <a:p>
            <a:pPr marL="457200" indent="-457200">
              <a:buAutoNum type="arabicParenR"/>
            </a:pPr>
            <a:r>
              <a:rPr lang="en-US" dirty="0" smtClean="0"/>
              <a:t>Alert. </a:t>
            </a:r>
            <a:r>
              <a:rPr lang="ru-RU" dirty="0" smtClean="0"/>
              <a:t>Обыкновенное уведомление, требующее подтверждение действия.</a:t>
            </a:r>
          </a:p>
          <a:p>
            <a:pPr marL="457200" indent="-457200">
              <a:buAutoNum type="arabicParenR"/>
            </a:pPr>
            <a:r>
              <a:rPr lang="en-US" dirty="0" smtClean="0"/>
              <a:t>Confirm. </a:t>
            </a:r>
            <a:r>
              <a:rPr lang="ru-RU" dirty="0" smtClean="0"/>
              <a:t>Уведомление, требующее подтверждения или отказа от действия</a:t>
            </a:r>
          </a:p>
          <a:p>
            <a:pPr marL="457200" indent="-457200">
              <a:buAutoNum type="arabicParenR"/>
            </a:pPr>
            <a:r>
              <a:rPr lang="ru-RU" dirty="0" smtClean="0"/>
              <a:t> </a:t>
            </a:r>
            <a:r>
              <a:rPr lang="en-US" dirty="0" smtClean="0"/>
              <a:t>Prompt. </a:t>
            </a:r>
            <a:r>
              <a:rPr lang="ru-RU" dirty="0" smtClean="0"/>
              <a:t>Уведомление, требующее ввода какой-либо информации в специальную форму</a:t>
            </a:r>
          </a:p>
          <a:p>
            <a:pPr marL="457200" indent="-457200">
              <a:buAutoNum type="arabicParenR"/>
            </a:pPr>
            <a:r>
              <a:rPr lang="ru-RU" dirty="0" smtClean="0"/>
              <a:t>Примечание: Все типы уведомлений приостанавливают выполнение скрипта до момента реакции пользователя</a:t>
            </a:r>
          </a:p>
          <a:p>
            <a:pPr marL="457200" indent="-4572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2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Пользовательские уведомления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23" y="2078456"/>
            <a:ext cx="4385749" cy="19574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20" y="4261145"/>
            <a:ext cx="4887007" cy="216247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252" y="1262063"/>
            <a:ext cx="5077534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10303596" cy="4412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400" dirty="0" smtClean="0"/>
              <a:t>В сфере </a:t>
            </a:r>
            <a:r>
              <a:rPr lang="en-US" sz="2400" dirty="0" smtClean="0"/>
              <a:t>WEB</a:t>
            </a:r>
            <a:r>
              <a:rPr lang="ru-RU" sz="2400" dirty="0" smtClean="0"/>
              <a:t>-разработки основной задачей языка </a:t>
            </a:r>
            <a:r>
              <a:rPr lang="en-US" sz="2400" dirty="0" smtClean="0"/>
              <a:t>JavaScript </a:t>
            </a:r>
            <a:r>
              <a:rPr lang="ru-RU" sz="2400" dirty="0" smtClean="0"/>
              <a:t>является управление объектами на странице </a:t>
            </a:r>
            <a:r>
              <a:rPr lang="en-US" sz="2400" dirty="0" smtClean="0"/>
              <a:t>HTML. </a:t>
            </a:r>
            <a:r>
              <a:rPr lang="ru-RU" sz="2400" dirty="0" smtClean="0"/>
              <a:t>Под объектами в данном случае понимается всё, что пользователь может увидеть на странице – кнопки, поля ввода данных, блоки, текст и любые другие видимые элементы.</a:t>
            </a:r>
          </a:p>
          <a:p>
            <a:pPr marL="0" indent="0">
              <a:buNone/>
            </a:pPr>
            <a:r>
              <a:rPr lang="ru-RU" sz="2400" dirty="0" smtClean="0"/>
              <a:t>	Для управления объектами на странице часто используются так называемые «сценарии», которые выполняются при наступлении определённых событий. На следующем слайде представлена таблица событий.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877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событий </a:t>
            </a:r>
            <a:r>
              <a:rPr lang="en-US" dirty="0" smtClean="0"/>
              <a:t>JavaScript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764" y="1507229"/>
            <a:ext cx="9107054" cy="49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4290724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Наиболее популярный способ использования событий на сайте – вызов той или иной функции из файла </a:t>
            </a:r>
            <a:r>
              <a:rPr lang="en-US" dirty="0" smtClean="0"/>
              <a:t>JS c </a:t>
            </a:r>
            <a:r>
              <a:rPr lang="ru-RU" dirty="0" smtClean="0"/>
              <a:t>целью выполнения определённой задачи. К таким задачам, как правило, относится фоновый функционал сайта, например, расчёт каких-либо значений, отправка данных из формы, обращение в БД. Настоящая практика </a:t>
            </a:r>
            <a:r>
              <a:rPr lang="en-US" dirty="0" smtClean="0"/>
              <a:t>WEB </a:t>
            </a:r>
            <a:r>
              <a:rPr lang="ru-RU" dirty="0" smtClean="0"/>
              <a:t>говорит о том, что при помощи</a:t>
            </a:r>
            <a:r>
              <a:rPr lang="en-US" dirty="0" smtClean="0"/>
              <a:t> JS </a:t>
            </a:r>
            <a:r>
              <a:rPr lang="ru-RU" dirty="0" smtClean="0"/>
              <a:t>решаются задачи любой сложности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497" y="2052918"/>
            <a:ext cx="5277587" cy="1600423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7065386" y="4442691"/>
            <a:ext cx="4290724" cy="1948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/>
              <a:t>Структура функции в </a:t>
            </a:r>
            <a:r>
              <a:rPr lang="en-US" dirty="0" smtClean="0"/>
              <a:t>JavaScript </a:t>
            </a:r>
            <a:r>
              <a:rPr lang="ru-RU" dirty="0" smtClean="0"/>
              <a:t>очень схожа со структурой функции в </a:t>
            </a:r>
            <a:r>
              <a:rPr lang="en-US" dirty="0" smtClean="0"/>
              <a:t>PHP. </a:t>
            </a:r>
            <a:r>
              <a:rPr lang="ru-RU" dirty="0" smtClean="0"/>
              <a:t>Но синтаксис данного языка имеет некоторые особенности.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0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5314</TotalTime>
  <Words>588</Words>
  <Application>Microsoft Office PowerPoint</Application>
  <PresentationFormat>Широкоэкранный</PresentationFormat>
  <Paragraphs>49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Ион</vt:lpstr>
      <vt:lpstr>Основы работы с JavaScript</vt:lpstr>
      <vt:lpstr>Что такое JavaScript?</vt:lpstr>
      <vt:lpstr>Исполнение кода</vt:lpstr>
      <vt:lpstr>Структура подключения:  1) Парный тег &lt;script&gt;  2) Тип файла «JavaScript»  3) Путь к файлу JavaScript  При такой структуре подключение JS-код будет выполняться при загрузке HTML-страницы</vt:lpstr>
      <vt:lpstr>Пользовательские уведомления JavaScript</vt:lpstr>
      <vt:lpstr>Пользовательские уведомления</vt:lpstr>
      <vt:lpstr>События JavaScript</vt:lpstr>
      <vt:lpstr>Таблица событий JavaScript</vt:lpstr>
      <vt:lpstr>Функции JavaScript</vt:lpstr>
      <vt:lpstr>Объявление переменных в JS</vt:lpstr>
      <vt:lpstr>Доступ к HTML-содержимому WEB-страницы</vt:lpstr>
      <vt:lpstr>Доступ к HTML-содержимому WEB-страницы. Простой калькулятор.</vt:lpstr>
      <vt:lpstr>Задачи к новой теме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работы с базами данных</dc:title>
  <dc:creator>Andre</dc:creator>
  <cp:lastModifiedBy>User</cp:lastModifiedBy>
  <cp:revision>26</cp:revision>
  <dcterms:created xsi:type="dcterms:W3CDTF">2022-01-19T13:13:04Z</dcterms:created>
  <dcterms:modified xsi:type="dcterms:W3CDTF">2023-05-06T14:40:52Z</dcterms:modified>
</cp:coreProperties>
</file>