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70" r:id="rId3"/>
    <p:sldId id="272" r:id="rId4"/>
    <p:sldId id="27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11-1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：費氏數列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4063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請設計計算費氏數列的程式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輸入要計算的個數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計算費氏數列</a:t>
            </a:r>
            <a:endParaRPr lang="en-US" altLang="zh-TW" sz="18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3">
              <a:lnSpc>
                <a:spcPct val="125000"/>
              </a:lnSpc>
              <a:buFont typeface="Calibri" panose="020F0502020204030204" pitchFamily="34" charset="0"/>
              <a:buChar char="-"/>
            </a:pP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數列計算須用</a:t>
            </a:r>
            <a:r>
              <a:rPr lang="zh-TW" altLang="en-US" sz="1600" dirty="0">
                <a:solidFill>
                  <a:srgbClr val="FF0000"/>
                </a:solidFill>
                <a:ea typeface="微軟正黑體" panose="020B0604030504040204" pitchFamily="34" charset="-120"/>
              </a:rPr>
              <a:t>遞迴</a:t>
            </a:r>
            <a:r>
              <a:rPr lang="zh-TW" altLang="en-US" sz="1600" dirty="0">
                <a:solidFill>
                  <a:schemeClr val="tx1"/>
                </a:solidFill>
                <a:ea typeface="微軟正黑體" panose="020B0604030504040204" pitchFamily="34" charset="-120"/>
              </a:rPr>
              <a:t>函式，不能在 </a:t>
            </a:r>
            <a:r>
              <a:rPr lang="en-US" altLang="zh-TW" sz="1600" dirty="0">
                <a:solidFill>
                  <a:schemeClr val="tx1"/>
                </a:solidFill>
                <a:ea typeface="微軟正黑體" panose="020B0604030504040204" pitchFamily="34" charset="-120"/>
              </a:rPr>
              <a:t>main</a:t>
            </a:r>
            <a:r>
              <a:rPr lang="zh-TW" altLang="en-US" sz="1600" dirty="0">
                <a:solidFill>
                  <a:schemeClr val="tx1"/>
                </a:solidFill>
                <a:ea typeface="微軟正黑體" panose="020B0604030504040204" pitchFamily="34" charset="-120"/>
              </a:rPr>
              <a:t> 中直接計算</a:t>
            </a:r>
            <a:endParaRPr lang="en-US" altLang="zh-TW" sz="16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lvl="3">
              <a:lnSpc>
                <a:spcPct val="125000"/>
              </a:lnSpc>
              <a:buFont typeface="Calibri" panose="020F0502020204030204" pitchFamily="34" charset="0"/>
              <a:buChar char="-"/>
            </a:pP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須使用</a:t>
            </a:r>
            <a:r>
              <a:rPr lang="zh-TW" altLang="en-US" sz="1600" dirty="0">
                <a:solidFill>
                  <a:srgbClr val="FF0000"/>
                </a:solidFill>
                <a:ea typeface="微軟正黑體" panose="020B0604030504040204" pitchFamily="34" charset="-120"/>
              </a:rPr>
              <a:t>動態陣列</a:t>
            </a:r>
            <a:r>
              <a:rPr lang="zh-TW" altLang="en-US" sz="1600" dirty="0">
                <a:solidFill>
                  <a:schemeClr val="tx1"/>
                </a:solidFill>
                <a:ea typeface="微軟正黑體" panose="020B0604030504040204" pitchFamily="34" charset="-120"/>
              </a:rPr>
              <a:t>存放結果 ，</a:t>
            </a: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最後記得 </a:t>
            </a:r>
            <a:r>
              <a:rPr lang="en-US" altLang="zh-TW" sz="1600" dirty="0">
                <a:solidFill>
                  <a:srgbClr val="FF0000"/>
                </a:solidFill>
                <a:ea typeface="微軟正黑體" panose="020B0604030504040204" pitchFamily="34" charset="-120"/>
              </a:rPr>
              <a:t>delete</a:t>
            </a:r>
            <a:endParaRPr lang="en-US" altLang="zh-TW" sz="16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在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main 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中倒序 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cout</a:t>
            </a:r>
            <a:r>
              <a:rPr lang="zh-TW" alt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 出存在動態陣列內的結果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6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遞迴：指在函式中呼叫函式自身，</a:t>
            </a: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E.g.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費氏數列：</a:t>
            </a:r>
            <a:endParaRPr lang="en-US" altLang="zh-TW" sz="24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TW" sz="2400" dirty="0">
              <a:solidFill>
                <a:schemeClr val="tx1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87FC8F5-E2C7-A471-6711-C2BABB56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70" y="5405632"/>
            <a:ext cx="2602277" cy="88312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590A44A-D61D-8343-985D-534545C81A3C}"/>
              </a:ext>
            </a:extLst>
          </p:cNvPr>
          <p:cNvSpPr txBox="1"/>
          <p:nvPr/>
        </p:nvSpPr>
        <p:spPr>
          <a:xfrm>
            <a:off x="6597255" y="4648343"/>
            <a:ext cx="24951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int f(int a, int b){</a:t>
            </a:r>
          </a:p>
          <a:p>
            <a:r>
              <a:rPr lang="en-US" altLang="zh-TW" dirty="0"/>
              <a:t>    if( b == 0 )</a:t>
            </a:r>
          </a:p>
          <a:p>
            <a:r>
              <a:rPr lang="en-US" altLang="zh-TW" dirty="0"/>
              <a:t>        return 1;</a:t>
            </a:r>
          </a:p>
          <a:p>
            <a:r>
              <a:rPr lang="en-US" altLang="zh-TW" dirty="0"/>
              <a:t>    if( b &gt;= 1 )</a:t>
            </a:r>
          </a:p>
          <a:p>
            <a:r>
              <a:rPr lang="en-US" altLang="zh-TW" dirty="0"/>
              <a:t>        return a * </a:t>
            </a:r>
            <a:r>
              <a:rPr lang="en-US" altLang="zh-TW" dirty="0">
                <a:solidFill>
                  <a:srgbClr val="FF0000"/>
                </a:solidFill>
              </a:rPr>
              <a:t>f(a, b - 1)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048362C-BF94-784C-B823-44F2A6B63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547" y="2687282"/>
            <a:ext cx="7136710" cy="4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4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3602D-6F3E-4AD9-B1CD-49A77B64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11-2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：稀疏矩陣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6"/>
            <a:ext cx="9984577" cy="4815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稀疏矩陣：矩陣中大部分值為零，僅有少量的非零值存在</a:t>
            </a:r>
            <a:endParaRPr lang="en-US" altLang="zh-TW" sz="24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請用</a:t>
            </a:r>
            <a:r>
              <a:rPr lang="zh-TW" altLang="en-US" sz="2400" dirty="0">
                <a:solidFill>
                  <a:srgbClr val="FF0000"/>
                </a:solidFill>
                <a:ea typeface="微軟正黑體" panose="020B0604030504040204" pitchFamily="34" charset="-120"/>
              </a:rPr>
              <a:t>動態二維陣列</a:t>
            </a:r>
            <a:r>
              <a:rPr lang="zh-TW" altLang="en-US" sz="2400" dirty="0">
                <a:solidFill>
                  <a:schemeClr val="tx1"/>
                </a:solidFill>
                <a:ea typeface="微軟正黑體" panose="020B0604030504040204" pitchFamily="34" charset="-120"/>
              </a:rPr>
              <a:t>來放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稀疏矩陣，並滿足以下要求</a:t>
            </a:r>
            <a:r>
              <a:rPr lang="en-US" altLang="zh-TW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:</a:t>
            </a:r>
          </a:p>
          <a:p>
            <a:pPr marL="749808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輸入陣列的列與行數</a:t>
            </a:r>
          </a:p>
          <a:p>
            <a:pPr marL="749808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輸入陣列中非零值個數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N</a:t>
            </a:r>
          </a:p>
          <a:p>
            <a:pPr marL="749808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隨機在此陣列中生成出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N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個非零值</a:t>
            </a:r>
          </a:p>
          <a:p>
            <a:pPr marL="749808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輸出陣列的列數、行數以及非零值個數</a:t>
            </a:r>
          </a:p>
          <a:p>
            <a:pPr marL="749808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最後，找出所有非零值的位置並輸出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 二維陣列最後記得 </a:t>
            </a:r>
            <a:r>
              <a:rPr lang="en-US" altLang="zh-TW" sz="2200" dirty="0">
                <a:solidFill>
                  <a:srgbClr val="FF0000"/>
                </a:solidFill>
                <a:ea typeface="微軟正黑體" panose="020B0604030504040204" pitchFamily="34" charset="-120"/>
              </a:rPr>
              <a:t>delete</a:t>
            </a: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TW" sz="2200" dirty="0">
              <a:solidFill>
                <a:srgbClr val="000000"/>
              </a:solidFill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11E337-8FB0-C9EF-7A73-459AEFDA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148" y="2962453"/>
            <a:ext cx="2707947" cy="31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9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標題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11-3</a:t>
            </a:r>
            <a:r>
              <a:rPr lang="zh-TW" altLang="en-US" dirty="0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rPr>
              <a:t>：矩陣運算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B88AE78-2758-4E6F-B1C1-08ED58D1AA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4"/>
          <a:stretch/>
        </p:blipFill>
        <p:spPr>
          <a:xfrm>
            <a:off x="8055775" y="1737359"/>
            <a:ext cx="3141293" cy="232502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ECB31A9-6C38-4001-A404-DDB5B977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863" y="4080703"/>
            <a:ext cx="3145205" cy="2325027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36199B8-6FFF-410C-927B-E653CCFCE2A4}"/>
              </a:ext>
            </a:extLst>
          </p:cNvPr>
          <p:cNvSpPr txBox="1">
            <a:spLocks/>
          </p:cNvSpPr>
          <p:nvPr/>
        </p:nvSpPr>
        <p:spPr>
          <a:xfrm>
            <a:off x="1249680" y="1809875"/>
            <a:ext cx="9984577" cy="459585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 請設計一個矩陣運算的程式，並滿足以下要求：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Default constructor : 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TwoD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()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</a:p>
          <a:p>
            <a:pPr marL="658368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Parameterized constructor : 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TwoD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Row, 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int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 Col)</a:t>
            </a:r>
          </a:p>
          <a:p>
            <a:pPr lvl="2">
              <a:lnSpc>
                <a:spcPct val="125000"/>
              </a:lnSpc>
              <a:buFont typeface="Calibri" panose="020F0502020204030204" pitchFamily="34" charset="0"/>
              <a:buChar char="-"/>
            </a:pPr>
            <a:r>
              <a:rPr lang="zh-TW" altLang="en-US" sz="1600" dirty="0">
                <a:solidFill>
                  <a:srgbClr val="FF0000"/>
                </a:solidFill>
                <a:ea typeface="微軟正黑體" panose="020B0604030504040204" pitchFamily="34" charset="-120"/>
              </a:rPr>
              <a:t>二維動態陣列</a:t>
            </a: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宣告，可依輸入的行列數目，決定陣列大小</a:t>
            </a:r>
            <a:endParaRPr lang="en-US" altLang="zh-TW" sz="16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lvl="2">
              <a:lnSpc>
                <a:spcPct val="125000"/>
              </a:lnSpc>
              <a:buFont typeface="Calibri" panose="020F0502020204030204" pitchFamily="34" charset="0"/>
              <a:buChar char="-"/>
            </a:pPr>
            <a:r>
              <a:rPr lang="zh-TW" altLang="en-US" sz="1600" dirty="0">
                <a:solidFill>
                  <a:srgbClr val="000000"/>
                </a:solidFill>
                <a:ea typeface="微軟正黑體" panose="020B0604030504040204" pitchFamily="34" charset="-120"/>
              </a:rPr>
              <a:t>二維陣列最後記得 </a:t>
            </a:r>
            <a:r>
              <a:rPr lang="en-US" altLang="zh-TW" sz="1600" dirty="0">
                <a:solidFill>
                  <a:srgbClr val="FF0000"/>
                </a:solidFill>
                <a:ea typeface="微軟正黑體" panose="020B0604030504040204" pitchFamily="34" charset="-120"/>
              </a:rPr>
              <a:t>delete</a:t>
            </a:r>
            <a:endParaRPr lang="zh-TW" altLang="en-US" sz="1600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Copy constructor : 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TwoD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(const 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TwoD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&amp;)</a:t>
            </a:r>
          </a:p>
          <a:p>
            <a:pPr marL="658368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必須包含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destructor 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~</a:t>
            </a:r>
            <a:r>
              <a:rPr lang="en-US" altLang="zh-TW" sz="2000" dirty="0" err="1">
                <a:solidFill>
                  <a:srgbClr val="FF0000"/>
                </a:solidFill>
                <a:ea typeface="微軟正黑體" panose="020B0604030504040204" pitchFamily="34" charset="-120"/>
              </a:rPr>
              <a:t>TwoD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()</a:t>
            </a:r>
          </a:p>
          <a:p>
            <a:pPr marL="658368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可進行矩陣相加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operator overloading +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)</a:t>
            </a:r>
          </a:p>
          <a:p>
            <a:pPr marL="658368" lvl="1" indent="-457200">
              <a:lnSpc>
                <a:spcPct val="125000"/>
              </a:lnSpc>
              <a:buFont typeface="+mj-lt"/>
              <a:buAutoNum type="arabicPeriod"/>
            </a:pP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可進行矩陣複製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(</a:t>
            </a:r>
            <a:r>
              <a:rPr lang="en-US" altLang="zh-TW" sz="2000" dirty="0">
                <a:solidFill>
                  <a:srgbClr val="FF0000"/>
                </a:solidFill>
                <a:ea typeface="微軟正黑體" panose="020B0604030504040204" pitchFamily="34" charset="-120"/>
              </a:rPr>
              <a:t>operator overloading =</a:t>
            </a:r>
            <a:r>
              <a:rPr lang="en-US" altLang="zh-TW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)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 marL="658368" lvl="1" indent="-457200">
              <a:lnSpc>
                <a:spcPct val="125000"/>
              </a:lnSpc>
              <a:buFont typeface="+mj-lt"/>
              <a:buAutoNum type="arabicPeriod"/>
            </a:pP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E.g. </a:t>
            </a:r>
            <a:r>
              <a:rPr lang="en-US" altLang="zh-TW" sz="2000" dirty="0" err="1">
                <a:solidFill>
                  <a:srgbClr val="000000"/>
                </a:solidFill>
                <a:ea typeface="微軟正黑體" panose="020B0604030504040204" pitchFamily="34" charset="-120"/>
              </a:rPr>
              <a:t>TwoD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matrix1(2,3);	// 2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x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solidFill>
                  <a:srgbClr val="000000"/>
                </a:solidFill>
                <a:ea typeface="微軟正黑體" panose="020B0604030504040204" pitchFamily="34" charset="-120"/>
              </a:rPr>
              <a:t> 矩陣</a:t>
            </a:r>
            <a:endParaRPr lang="en-US" altLang="zh-TW" sz="2000" dirty="0">
              <a:solidFill>
                <a:srgbClr val="000000"/>
              </a:solidFill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TW" altLang="en-US" sz="2200" dirty="0">
                <a:solidFill>
                  <a:srgbClr val="000000"/>
                </a:solidFill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solidFill>
                  <a:srgbClr val="000000"/>
                </a:solidFill>
                <a:ea typeface="微軟正黑體" panose="020B0604030504040204" pitchFamily="34" charset="-120"/>
              </a:rPr>
              <a:t>不須考慮矩陣大小不同的情況</a:t>
            </a:r>
          </a:p>
        </p:txBody>
      </p:sp>
    </p:spTree>
    <p:extLst>
      <p:ext uri="{BB962C8B-B14F-4D97-AF65-F5344CB8AC3E}">
        <p14:creationId xmlns:p14="http://schemas.microsoft.com/office/powerpoint/2010/main" val="3812785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4754</TotalTime>
  <Words>337</Words>
  <Application>Microsoft Office PowerPoint</Application>
  <PresentationFormat>寬螢幕</PresentationFormat>
  <Paragraphs>37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回顧</vt:lpstr>
      <vt:lpstr>C 程式設計實習課練習題</vt:lpstr>
      <vt:lpstr>課堂練習11-1：費氏數列</vt:lpstr>
      <vt:lpstr>課堂練習11-2：稀疏矩陣</vt:lpstr>
      <vt:lpstr>課堂練習11-3：矩陣運算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J.H. Chang</dc:creator>
  <cp:lastModifiedBy>M103040016</cp:lastModifiedBy>
  <cp:revision>235</cp:revision>
  <dcterms:created xsi:type="dcterms:W3CDTF">2017-02-23T02:57:53Z</dcterms:created>
  <dcterms:modified xsi:type="dcterms:W3CDTF">2023-05-08T08:09:28Z</dcterms:modified>
</cp:coreProperties>
</file>