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70" r:id="rId3"/>
    <p:sldId id="271" r:id="rId4"/>
    <p:sldId id="272" r:id="rId5"/>
    <p:sldId id="27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9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2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2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1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8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1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88340"/>
          </a:xfrm>
        </p:spPr>
        <p:txBody>
          <a:bodyPr>
            <a:normAutofit/>
          </a:bodyPr>
          <a:lstStyle/>
          <a:p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程式設計實習課練習題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zh-TW" altLang="en-US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945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9-1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Operator Overloading</a:t>
            </a:r>
            <a:endParaRPr lang="zh-TW" altLang="en-US" dirty="0">
              <a:solidFill>
                <a:schemeClr val="tx1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36199B8-6FFF-410C-927B-E653CCFCE2A4}"/>
              </a:ext>
            </a:extLst>
          </p:cNvPr>
          <p:cNvSpPr txBox="1">
            <a:spLocks/>
          </p:cNvSpPr>
          <p:nvPr/>
        </p:nvSpPr>
        <p:spPr>
          <a:xfrm>
            <a:off x="1249680" y="1809876"/>
            <a:ext cx="9984577" cy="4815126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請設計一個複數 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class complex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，內含 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private 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的成員變數 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real 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和 </a:t>
            </a:r>
            <a:r>
              <a:rPr lang="en-US" altLang="zh-TW" sz="2400" dirty="0" err="1">
                <a:solidFill>
                  <a:srgbClr val="000000"/>
                </a:solidFill>
                <a:ea typeface="微軟正黑體" panose="020B0604030504040204" pitchFamily="34" charset="-120"/>
              </a:rPr>
              <a:t>imag</a:t>
            </a:r>
            <a:endParaRPr lang="en-US" altLang="zh-TW" sz="24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lv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</a:rPr>
              <a:t> </a:t>
            </a:r>
            <a:r>
              <a:rPr lang="en-US" altLang="zh-TW" sz="2400" dirty="0">
                <a:solidFill>
                  <a:schemeClr val="dk1"/>
                </a:solidFill>
              </a:rPr>
              <a:t>main</a:t>
            </a:r>
            <a:r>
              <a:rPr lang="zh-TW" altLang="en-US" sz="2400" dirty="0">
                <a:solidFill>
                  <a:schemeClr val="dk1"/>
                </a:solidFill>
                <a:ea typeface="微軟正黑體" panose="020B0604030504040204" pitchFamily="34" charset="-120"/>
              </a:rPr>
              <a:t> 中宣告</a:t>
            </a:r>
            <a:r>
              <a:rPr lang="en-US" altLang="zh-TW" sz="2400" dirty="0">
                <a:solidFill>
                  <a:schemeClr val="dk1"/>
                </a:solidFill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solidFill>
                  <a:schemeClr val="dk1"/>
                </a:solidFill>
                <a:ea typeface="微軟正黑體" panose="020B0604030504040204" pitchFamily="34" charset="-120"/>
              </a:rPr>
              <a:t>個 </a:t>
            </a:r>
            <a:r>
              <a:rPr lang="en-US" altLang="zh-TW" sz="2400" dirty="0">
                <a:solidFill>
                  <a:schemeClr val="dk1"/>
                </a:solidFill>
                <a:ea typeface="微軟正黑體" panose="020B0604030504040204" pitchFamily="34" charset="-120"/>
              </a:rPr>
              <a:t>complex </a:t>
            </a:r>
            <a:r>
              <a:rPr lang="zh-TW" altLang="en-US" sz="2400" dirty="0">
                <a:solidFill>
                  <a:schemeClr val="dk1"/>
                </a:solidFill>
                <a:ea typeface="微軟正黑體" panose="020B0604030504040204" pitchFamily="34" charset="-120"/>
              </a:rPr>
              <a:t>物件</a:t>
            </a:r>
            <a:r>
              <a:rPr lang="en-US" altLang="zh-TW" sz="2400" dirty="0">
                <a:solidFill>
                  <a:schemeClr val="dk1"/>
                </a:solidFill>
              </a:rPr>
              <a:t>A</a:t>
            </a:r>
            <a:r>
              <a:rPr lang="zh-TW" altLang="en-US" sz="2400" dirty="0">
                <a:solidFill>
                  <a:schemeClr val="dk1"/>
                </a:solidFill>
              </a:rPr>
              <a:t>、</a:t>
            </a:r>
            <a:r>
              <a:rPr lang="en-US" altLang="zh-TW" sz="2400" dirty="0">
                <a:solidFill>
                  <a:schemeClr val="dk1"/>
                </a:solidFill>
              </a:rPr>
              <a:t>B</a:t>
            </a:r>
            <a:r>
              <a:rPr lang="zh-TW" altLang="en-US" sz="2400" dirty="0">
                <a:solidFill>
                  <a:schemeClr val="dk1"/>
                </a:solidFill>
              </a:rPr>
              <a:t>，</a:t>
            </a:r>
            <a:r>
              <a:rPr lang="en-US" altLang="zh-TW" sz="2400" dirty="0">
                <a:solidFill>
                  <a:schemeClr val="dk1"/>
                </a:solidFill>
              </a:rPr>
              <a:t>1</a:t>
            </a:r>
            <a:r>
              <a:rPr lang="zh-TW" altLang="en-US" sz="2400" dirty="0">
                <a:solidFill>
                  <a:schemeClr val="dk1"/>
                </a:solidFill>
                <a:ea typeface="微軟正黑體" panose="020B0604030504040204" pitchFamily="34" charset="-120"/>
              </a:rPr>
              <a:t>個常數</a:t>
            </a:r>
            <a:r>
              <a:rPr lang="en-US" altLang="zh-TW" sz="2400" dirty="0">
                <a:solidFill>
                  <a:schemeClr val="dk1"/>
                </a:solidFill>
                <a:ea typeface="微軟正黑體" panose="020B0604030504040204" pitchFamily="34" charset="-120"/>
              </a:rPr>
              <a:t>C</a:t>
            </a:r>
            <a:endParaRPr lang="en-US" altLang="zh-TW" sz="24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所有 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operator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皆須為 </a:t>
            </a:r>
            <a:r>
              <a:rPr lang="en-US" altLang="zh-TW" sz="2400" dirty="0">
                <a:solidFill>
                  <a:srgbClr val="FF0000"/>
                </a:solidFill>
                <a:ea typeface="微軟正黑體" panose="020B0604030504040204" pitchFamily="34" charset="-120"/>
              </a:rPr>
              <a:t>friend function</a:t>
            </a:r>
            <a:endParaRPr lang="en-US" altLang="zh-TW" sz="24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請在 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main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中用 </a:t>
            </a:r>
            <a:r>
              <a:rPr lang="en-US" altLang="zh-TW" sz="2400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cin</a:t>
            </a:r>
            <a:r>
              <a:rPr lang="en-US" altLang="zh-TW" sz="2400" dirty="0">
                <a:solidFill>
                  <a:srgbClr val="FF0000"/>
                </a:solidFill>
                <a:ea typeface="微軟正黑體" panose="020B0604030504040204" pitchFamily="34" charset="-120"/>
              </a:rPr>
              <a:t> &gt;&gt; 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對物件賦值，並實現以下運算 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: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 err="1">
                <a:solidFill>
                  <a:schemeClr val="tx1"/>
                </a:solidFill>
                <a:ea typeface="微軟正黑體" panose="020B0604030504040204" pitchFamily="34" charset="-120"/>
              </a:rPr>
              <a:t>cout</a:t>
            </a:r>
            <a:r>
              <a:rPr lang="en-US" altLang="zh-TW" dirty="0">
                <a:solidFill>
                  <a:schemeClr val="tx1"/>
                </a:solidFill>
                <a:ea typeface="微軟正黑體" panose="020B0604030504040204" pitchFamily="34" charset="-120"/>
              </a:rPr>
              <a:t> &lt;&lt; A + B &lt;&lt; </a:t>
            </a:r>
            <a:r>
              <a:rPr lang="en-US" altLang="zh-TW" dirty="0" err="1">
                <a:solidFill>
                  <a:schemeClr val="tx1"/>
                </a:solidFill>
                <a:ea typeface="微軟正黑體" panose="020B0604030504040204" pitchFamily="34" charset="-120"/>
              </a:rPr>
              <a:t>endl</a:t>
            </a:r>
            <a:r>
              <a:rPr lang="en-US" altLang="zh-TW" dirty="0">
                <a:solidFill>
                  <a:schemeClr val="tx1"/>
                </a:solidFill>
                <a:ea typeface="微軟正黑體" panose="020B0604030504040204" pitchFamily="34" charset="-120"/>
              </a:rPr>
              <a:t>;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 err="1">
                <a:solidFill>
                  <a:schemeClr val="tx1"/>
                </a:solidFill>
                <a:ea typeface="微軟正黑體" panose="020B0604030504040204" pitchFamily="34" charset="-120"/>
              </a:rPr>
              <a:t>cout</a:t>
            </a:r>
            <a:r>
              <a:rPr lang="en-US" altLang="zh-TW" dirty="0">
                <a:solidFill>
                  <a:schemeClr val="tx1"/>
                </a:solidFill>
                <a:ea typeface="微軟正黑體" panose="020B0604030504040204" pitchFamily="34" charset="-120"/>
              </a:rPr>
              <a:t> &lt;&lt; A * C &lt;&lt; </a:t>
            </a:r>
            <a:r>
              <a:rPr lang="en-US" altLang="zh-TW" dirty="0" err="1">
                <a:solidFill>
                  <a:schemeClr val="tx1"/>
                </a:solidFill>
                <a:ea typeface="微軟正黑體" panose="020B0604030504040204" pitchFamily="34" charset="-120"/>
              </a:rPr>
              <a:t>endl</a:t>
            </a:r>
            <a:r>
              <a:rPr lang="en-US" altLang="zh-TW" dirty="0">
                <a:solidFill>
                  <a:schemeClr val="tx1"/>
                </a:solidFill>
                <a:ea typeface="微軟正黑體" panose="020B0604030504040204" pitchFamily="34" charset="-120"/>
              </a:rPr>
              <a:t>;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 err="1">
                <a:solidFill>
                  <a:schemeClr val="tx1"/>
                </a:solidFill>
                <a:ea typeface="微軟正黑體" panose="020B0604030504040204" pitchFamily="34" charset="-120"/>
              </a:rPr>
              <a:t>cout</a:t>
            </a:r>
            <a:r>
              <a:rPr lang="en-US" altLang="zh-TW" dirty="0">
                <a:solidFill>
                  <a:schemeClr val="tx1"/>
                </a:solidFill>
                <a:ea typeface="微軟正黑體" panose="020B0604030504040204" pitchFamily="34" charset="-120"/>
              </a:rPr>
              <a:t> &lt;&lt; A ++ &lt;&lt; </a:t>
            </a:r>
            <a:r>
              <a:rPr lang="en-US" altLang="zh-TW" dirty="0" err="1">
                <a:solidFill>
                  <a:schemeClr val="tx1"/>
                </a:solidFill>
                <a:ea typeface="微軟正黑體" panose="020B0604030504040204" pitchFamily="34" charset="-120"/>
              </a:rPr>
              <a:t>endl</a:t>
            </a:r>
            <a:r>
              <a:rPr lang="en-US" altLang="zh-TW" dirty="0">
                <a:solidFill>
                  <a:schemeClr val="tx1"/>
                </a:solidFill>
                <a:ea typeface="微軟正黑體" panose="020B0604030504040204" pitchFamily="34" charset="-120"/>
              </a:rPr>
              <a:t>;	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 err="1">
                <a:solidFill>
                  <a:schemeClr val="tx1"/>
                </a:solidFill>
                <a:ea typeface="微軟正黑體" panose="020B0604030504040204" pitchFamily="34" charset="-120"/>
              </a:rPr>
              <a:t>cout</a:t>
            </a:r>
            <a:r>
              <a:rPr lang="en-US" altLang="zh-TW" dirty="0">
                <a:solidFill>
                  <a:schemeClr val="tx1"/>
                </a:solidFill>
                <a:ea typeface="微軟正黑體" panose="020B0604030504040204" pitchFamily="34" charset="-120"/>
              </a:rPr>
              <a:t> &lt;&lt; ++ A &lt;&lt; </a:t>
            </a:r>
            <a:r>
              <a:rPr lang="en-US" altLang="zh-TW" dirty="0" err="1">
                <a:solidFill>
                  <a:schemeClr val="tx1"/>
                </a:solidFill>
                <a:ea typeface="微軟正黑體" panose="020B0604030504040204" pitchFamily="34" charset="-120"/>
              </a:rPr>
              <a:t>endl</a:t>
            </a:r>
            <a:r>
              <a:rPr lang="en-US" altLang="zh-TW" dirty="0">
                <a:solidFill>
                  <a:schemeClr val="tx1"/>
                </a:solidFill>
                <a:ea typeface="微軟正黑體" panose="020B0604030504040204" pitchFamily="34" charset="-120"/>
              </a:rPr>
              <a:t>;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  <a:ea typeface="微軟正黑體" panose="020B0604030504040204" pitchFamily="34" charset="-120"/>
              </a:rPr>
              <a:t>A += B; </a:t>
            </a:r>
          </a:p>
          <a:p>
            <a:pPr marL="384048" lvl="2" indent="0">
              <a:lnSpc>
                <a:spcPct val="100000"/>
              </a:lnSpc>
              <a:buNone/>
            </a:pPr>
            <a:r>
              <a:rPr lang="zh-TW" altLang="en-US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  </a:t>
            </a:r>
            <a:r>
              <a:rPr lang="en-US" altLang="zh-TW" sz="1800" dirty="0" err="1">
                <a:solidFill>
                  <a:schemeClr val="tx1"/>
                </a:solidFill>
                <a:ea typeface="微軟正黑體" panose="020B0604030504040204" pitchFamily="34" charset="-120"/>
              </a:rPr>
              <a:t>cout</a:t>
            </a:r>
            <a:r>
              <a:rPr lang="en-US" altLang="zh-TW" sz="1800" dirty="0">
                <a:solidFill>
                  <a:schemeClr val="tx1"/>
                </a:solidFill>
                <a:ea typeface="微軟正黑體" panose="020B0604030504040204" pitchFamily="34" charset="-120"/>
              </a:rPr>
              <a:t> &lt;&lt; A &lt;&lt; </a:t>
            </a:r>
            <a:r>
              <a:rPr lang="en-US" altLang="zh-TW" sz="1800" dirty="0" err="1">
                <a:solidFill>
                  <a:schemeClr val="tx1"/>
                </a:solidFill>
                <a:ea typeface="微軟正黑體" panose="020B0604030504040204" pitchFamily="34" charset="-120"/>
              </a:rPr>
              <a:t>endl</a:t>
            </a:r>
            <a:r>
              <a:rPr lang="en-US" altLang="zh-TW" sz="1800" dirty="0">
                <a:solidFill>
                  <a:schemeClr val="tx1"/>
                </a:solidFill>
                <a:ea typeface="微軟正黑體" panose="020B0604030504040204" pitchFamily="34" charset="-120"/>
              </a:rPr>
              <a:t>;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  <a:ea typeface="微軟正黑體" panose="020B0604030504040204" pitchFamily="34" charset="-120"/>
              </a:rPr>
              <a:t>A *= B;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altLang="zh-TW" dirty="0">
                <a:solidFill>
                  <a:schemeClr val="tx1"/>
                </a:solidFill>
                <a:ea typeface="微軟正黑體" panose="020B0604030504040204" pitchFamily="34" charset="-120"/>
              </a:rPr>
              <a:t>      cout &lt;&lt; A &lt;&lt; </a:t>
            </a:r>
            <a:r>
              <a:rPr lang="en-US" altLang="zh-TW" dirty="0" err="1">
                <a:solidFill>
                  <a:schemeClr val="tx1"/>
                </a:solidFill>
                <a:ea typeface="微軟正黑體" panose="020B0604030504040204" pitchFamily="34" charset="-120"/>
              </a:rPr>
              <a:t>endl</a:t>
            </a:r>
            <a:r>
              <a:rPr lang="en-US" altLang="zh-TW" dirty="0">
                <a:solidFill>
                  <a:schemeClr val="tx1"/>
                </a:solidFill>
                <a:ea typeface="微軟正黑體" panose="020B0604030504040204" pitchFamily="34" charset="-120"/>
              </a:rPr>
              <a:t>;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157936" y="5101824"/>
            <a:ext cx="7212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dk1"/>
                </a:solidFill>
              </a:rPr>
              <a:t>A(real</a:t>
            </a:r>
            <a:r>
              <a:rPr lang="en-US" altLang="zh-TW" baseline="-25000" dirty="0">
                <a:solidFill>
                  <a:schemeClr val="dk1"/>
                </a:solidFill>
              </a:rPr>
              <a:t>1</a:t>
            </a:r>
            <a:r>
              <a:rPr lang="en-US" altLang="zh-TW" dirty="0">
                <a:solidFill>
                  <a:schemeClr val="dk1"/>
                </a:solidFill>
              </a:rPr>
              <a:t>,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r>
              <a:rPr lang="en-US" altLang="zh-TW" dirty="0">
                <a:solidFill>
                  <a:schemeClr val="dk1"/>
                </a:solidFill>
              </a:rPr>
              <a:t>imag</a:t>
            </a:r>
            <a:r>
              <a:rPr lang="en-US" altLang="zh-TW" baseline="-25000" dirty="0">
                <a:solidFill>
                  <a:schemeClr val="dk1"/>
                </a:solidFill>
              </a:rPr>
              <a:t>1</a:t>
            </a:r>
            <a:r>
              <a:rPr lang="en-US" altLang="zh-TW" dirty="0">
                <a:solidFill>
                  <a:schemeClr val="dk1"/>
                </a:solidFill>
              </a:rPr>
              <a:t>)</a:t>
            </a:r>
            <a:r>
              <a:rPr lang="zh-TW" altLang="en-US" dirty="0">
                <a:solidFill>
                  <a:schemeClr val="dk1"/>
                </a:solidFill>
              </a:rPr>
              <a:t>、</a:t>
            </a:r>
            <a:r>
              <a:rPr lang="en-US" altLang="zh-TW" dirty="0">
                <a:solidFill>
                  <a:schemeClr val="dk1"/>
                </a:solidFill>
              </a:rPr>
              <a:t>B(real</a:t>
            </a:r>
            <a:r>
              <a:rPr lang="en-US" altLang="zh-TW" baseline="-25000" dirty="0">
                <a:solidFill>
                  <a:schemeClr val="dk1"/>
                </a:solidFill>
              </a:rPr>
              <a:t>2</a:t>
            </a:r>
            <a:r>
              <a:rPr lang="en-US" altLang="zh-TW" dirty="0">
                <a:solidFill>
                  <a:schemeClr val="dk1"/>
                </a:solidFill>
              </a:rPr>
              <a:t>,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r>
              <a:rPr lang="en-US" altLang="zh-TW" dirty="0">
                <a:solidFill>
                  <a:schemeClr val="dk1"/>
                </a:solidFill>
              </a:rPr>
              <a:t>imag</a:t>
            </a:r>
            <a:r>
              <a:rPr lang="en-US" altLang="zh-TW" baseline="-25000" dirty="0">
                <a:solidFill>
                  <a:schemeClr val="dk1"/>
                </a:solidFill>
              </a:rPr>
              <a:t>2</a:t>
            </a:r>
            <a:r>
              <a:rPr lang="en-US" altLang="zh-TW" dirty="0">
                <a:solidFill>
                  <a:schemeClr val="dk1"/>
                </a:solidFill>
              </a:rPr>
              <a:t>)</a:t>
            </a:r>
            <a:endParaRPr lang="en-US" altLang="zh-TW" dirty="0"/>
          </a:p>
          <a:p>
            <a:r>
              <a:rPr lang="en-US" altLang="zh-TW" dirty="0"/>
              <a:t>A</a:t>
            </a:r>
            <a:r>
              <a:rPr lang="zh-TW" altLang="en-US" dirty="0"/>
              <a:t> * </a:t>
            </a:r>
            <a:r>
              <a:rPr lang="en-US" altLang="zh-TW" dirty="0"/>
              <a:t>C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常數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chemeClr val="dk1"/>
                </a:solidFill>
              </a:rPr>
              <a:t>real</a:t>
            </a:r>
            <a:r>
              <a:rPr lang="en-US" altLang="zh-TW" baseline="-25000" dirty="0">
                <a:solidFill>
                  <a:schemeClr val="dk1"/>
                </a:solidFill>
              </a:rPr>
              <a:t>1</a:t>
            </a:r>
            <a:r>
              <a:rPr lang="en-US" altLang="zh-TW" dirty="0"/>
              <a:t>*</a:t>
            </a:r>
            <a:r>
              <a:rPr lang="zh-TW" altLang="en-US" dirty="0"/>
              <a:t> </a:t>
            </a:r>
            <a:r>
              <a:rPr lang="en-US" altLang="zh-TW" dirty="0"/>
              <a:t>C, </a:t>
            </a:r>
            <a:r>
              <a:rPr lang="en-US" altLang="zh-TW" dirty="0">
                <a:solidFill>
                  <a:schemeClr val="dk1"/>
                </a:solidFill>
              </a:rPr>
              <a:t>imag</a:t>
            </a:r>
            <a:r>
              <a:rPr lang="en-US" altLang="zh-TW" baseline="-25000" dirty="0">
                <a:solidFill>
                  <a:schemeClr val="dk1"/>
                </a:solidFill>
              </a:rPr>
              <a:t>1</a:t>
            </a:r>
            <a:r>
              <a:rPr lang="en-US" altLang="zh-TW" dirty="0"/>
              <a:t>*</a:t>
            </a:r>
            <a:r>
              <a:rPr lang="zh-TW" altLang="en-US" dirty="0"/>
              <a:t> </a:t>
            </a:r>
            <a:r>
              <a:rPr lang="en-US" altLang="zh-TW" dirty="0"/>
              <a:t>C</a:t>
            </a:r>
            <a:r>
              <a:rPr lang="es-ES" altLang="zh-TW" dirty="0"/>
              <a:t>)</a:t>
            </a:r>
          </a:p>
          <a:p>
            <a:r>
              <a:rPr lang="es-ES" altLang="zh-TW" dirty="0"/>
              <a:t>A += B</a:t>
            </a:r>
            <a:r>
              <a:rPr lang="zh-TW" altLang="en-US" dirty="0"/>
              <a:t> </a:t>
            </a:r>
            <a:r>
              <a:rPr lang="es-ES" altLang="zh-TW" dirty="0"/>
              <a:t>: A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B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chemeClr val="dk1"/>
                </a:solidFill>
              </a:rPr>
              <a:t>real</a:t>
            </a:r>
            <a:r>
              <a:rPr lang="en-US" altLang="zh-TW" baseline="-25000" dirty="0">
                <a:solidFill>
                  <a:schemeClr val="dk1"/>
                </a:solidFill>
              </a:rPr>
              <a:t>1</a:t>
            </a:r>
            <a:r>
              <a:rPr lang="zh-TW" altLang="en-US" baseline="-25000" dirty="0">
                <a:solidFill>
                  <a:schemeClr val="dk1"/>
                </a:solidFill>
              </a:rPr>
              <a:t> </a:t>
            </a:r>
            <a:r>
              <a:rPr lang="es-E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dk1"/>
                </a:solidFill>
              </a:rPr>
              <a:t>real</a:t>
            </a:r>
            <a:r>
              <a:rPr lang="en-US" altLang="zh-TW" baseline="-25000" dirty="0">
                <a:solidFill>
                  <a:schemeClr val="dk1"/>
                </a:solidFill>
              </a:rPr>
              <a:t>2</a:t>
            </a:r>
            <a:r>
              <a:rPr lang="es-ES" altLang="zh-TW" dirty="0"/>
              <a:t> , </a:t>
            </a:r>
            <a:r>
              <a:rPr lang="en-US" altLang="zh-TW" dirty="0">
                <a:solidFill>
                  <a:schemeClr val="dk1"/>
                </a:solidFill>
              </a:rPr>
              <a:t>imag</a:t>
            </a:r>
            <a:r>
              <a:rPr lang="en-US" altLang="zh-TW" baseline="-25000" dirty="0">
                <a:solidFill>
                  <a:schemeClr val="dk1"/>
                </a:solidFill>
              </a:rPr>
              <a:t>1</a:t>
            </a:r>
            <a:r>
              <a:rPr lang="zh-TW" altLang="en-US" baseline="-25000" dirty="0">
                <a:solidFill>
                  <a:schemeClr val="dk1"/>
                </a:solidFill>
              </a:rPr>
              <a:t> </a:t>
            </a:r>
            <a:r>
              <a:rPr lang="es-E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dk1"/>
                </a:solidFill>
              </a:rPr>
              <a:t>imag</a:t>
            </a:r>
            <a:r>
              <a:rPr lang="en-US" altLang="zh-TW" baseline="-25000" dirty="0">
                <a:solidFill>
                  <a:schemeClr val="dk1"/>
                </a:solidFill>
              </a:rPr>
              <a:t>2</a:t>
            </a:r>
            <a:r>
              <a:rPr lang="en-US" altLang="zh-TW" dirty="0"/>
              <a:t>)</a:t>
            </a:r>
          </a:p>
          <a:p>
            <a:r>
              <a:rPr lang="es-ES" altLang="zh-TW" dirty="0"/>
              <a:t>A *= B : A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* </a:t>
            </a:r>
            <a:r>
              <a:rPr lang="en-US" altLang="zh-TW" dirty="0"/>
              <a:t>B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s-ES" altLang="zh-TW" dirty="0"/>
              <a:t>(</a:t>
            </a:r>
            <a:r>
              <a:rPr lang="en-US" altLang="zh-TW" dirty="0">
                <a:solidFill>
                  <a:schemeClr val="dk1"/>
                </a:solidFill>
              </a:rPr>
              <a:t>real</a:t>
            </a:r>
            <a:r>
              <a:rPr lang="en-US" altLang="zh-TW" baseline="-25000" dirty="0">
                <a:solidFill>
                  <a:schemeClr val="dk1"/>
                </a:solidFill>
              </a:rPr>
              <a:t>1</a:t>
            </a:r>
            <a:r>
              <a:rPr lang="en-US" altLang="zh-TW" dirty="0">
                <a:solidFill>
                  <a:schemeClr val="dk1"/>
                </a:solidFill>
              </a:rPr>
              <a:t>real</a:t>
            </a:r>
            <a:r>
              <a:rPr lang="en-US" altLang="zh-TW" baseline="-25000" dirty="0">
                <a:solidFill>
                  <a:schemeClr val="dk1"/>
                </a:solidFill>
              </a:rPr>
              <a:t>2 </a:t>
            </a:r>
            <a:r>
              <a:rPr lang="es-E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dk1"/>
                </a:solidFill>
              </a:rPr>
              <a:t>imag</a:t>
            </a:r>
            <a:r>
              <a:rPr lang="en-US" altLang="zh-TW" baseline="-25000" dirty="0">
                <a:solidFill>
                  <a:schemeClr val="dk1"/>
                </a:solidFill>
              </a:rPr>
              <a:t>1</a:t>
            </a:r>
            <a:r>
              <a:rPr lang="en-US" altLang="zh-TW" dirty="0">
                <a:solidFill>
                  <a:schemeClr val="dk1"/>
                </a:solidFill>
              </a:rPr>
              <a:t>imag</a:t>
            </a:r>
            <a:r>
              <a:rPr lang="en-US" altLang="zh-TW" baseline="-25000" dirty="0">
                <a:solidFill>
                  <a:schemeClr val="dk1"/>
                </a:solidFill>
              </a:rPr>
              <a:t>2</a:t>
            </a:r>
            <a:r>
              <a:rPr lang="es-ES" altLang="zh-TW" dirty="0"/>
              <a:t> , </a:t>
            </a:r>
            <a:r>
              <a:rPr lang="en-US" altLang="zh-TW" dirty="0">
                <a:solidFill>
                  <a:schemeClr val="dk1"/>
                </a:solidFill>
              </a:rPr>
              <a:t>imag</a:t>
            </a:r>
            <a:r>
              <a:rPr lang="en-US" altLang="zh-TW" baseline="-25000" dirty="0">
                <a:solidFill>
                  <a:schemeClr val="dk1"/>
                </a:solidFill>
              </a:rPr>
              <a:t>1</a:t>
            </a:r>
            <a:r>
              <a:rPr lang="en-US" altLang="zh-TW" dirty="0">
                <a:solidFill>
                  <a:schemeClr val="dk1"/>
                </a:solidFill>
              </a:rPr>
              <a:t>real</a:t>
            </a:r>
            <a:r>
              <a:rPr lang="en-US" altLang="zh-TW" baseline="-25000" dirty="0">
                <a:solidFill>
                  <a:schemeClr val="dk1"/>
                </a:solidFill>
              </a:rPr>
              <a:t>2 </a:t>
            </a:r>
            <a:r>
              <a:rPr lang="es-ES" altLang="zh-TW" dirty="0"/>
              <a:t>+</a:t>
            </a:r>
            <a:r>
              <a:rPr lang="en-US" altLang="zh-TW" dirty="0">
                <a:solidFill>
                  <a:schemeClr val="dk1"/>
                </a:solidFill>
              </a:rPr>
              <a:t> real</a:t>
            </a:r>
            <a:r>
              <a:rPr lang="en-US" altLang="zh-TW" baseline="-25000" dirty="0">
                <a:solidFill>
                  <a:schemeClr val="dk1"/>
                </a:solidFill>
              </a:rPr>
              <a:t>1</a:t>
            </a:r>
            <a:r>
              <a:rPr lang="en-US" altLang="zh-TW" dirty="0">
                <a:solidFill>
                  <a:schemeClr val="dk1"/>
                </a:solidFill>
              </a:rPr>
              <a:t>imag</a:t>
            </a:r>
            <a:r>
              <a:rPr lang="en-US" altLang="zh-TW" baseline="-25000" dirty="0">
                <a:solidFill>
                  <a:schemeClr val="dk1"/>
                </a:solidFill>
              </a:rPr>
              <a:t>2</a:t>
            </a:r>
            <a:r>
              <a:rPr lang="es-ES" altLang="zh-TW" dirty="0"/>
              <a:t>)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r="4791" b="3322"/>
          <a:stretch/>
        </p:blipFill>
        <p:spPr>
          <a:xfrm>
            <a:off x="8510609" y="3212644"/>
            <a:ext cx="3358021" cy="248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63602D-6F3E-4AD9-B1CD-49A77B64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9-2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：字串翻轉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36199B8-6FFF-410C-927B-E653CCFCE2A4}"/>
              </a:ext>
            </a:extLst>
          </p:cNvPr>
          <p:cNvSpPr txBox="1">
            <a:spLocks/>
          </p:cNvSpPr>
          <p:nvPr/>
        </p:nvSpPr>
        <p:spPr>
          <a:xfrm>
            <a:off x="1249680" y="1809876"/>
            <a:ext cx="9984577" cy="48151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先宣告一個 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string 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來存取輸入字串</a:t>
            </a:r>
            <a:endParaRPr lang="en-US" altLang="zh-TW" sz="24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再使用 </a:t>
            </a:r>
            <a:r>
              <a:rPr lang="en-US" altLang="zh-TW" sz="2400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strcpy</a:t>
            </a:r>
            <a:r>
              <a:rPr lang="en-US" altLang="zh-TW" sz="2400" dirty="0">
                <a:solidFill>
                  <a:srgbClr val="FF0000"/>
                </a:solidFill>
                <a:ea typeface="微軟正黑體" panose="020B0604030504040204" pitchFamily="34" charset="-120"/>
              </a:rPr>
              <a:t>() 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函式將 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string 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轉換並存成一個 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C-string</a:t>
            </a:r>
            <a:endParaRPr lang="zh-TW" altLang="en-US" sz="24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將此 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C-String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倒序 </a:t>
            </a:r>
            <a:r>
              <a:rPr lang="en-US" altLang="zh-TW" sz="2400" dirty="0" err="1">
                <a:solidFill>
                  <a:srgbClr val="000000"/>
                </a:solidFill>
                <a:ea typeface="微軟正黑體" panose="020B0604030504040204" pitchFamily="34" charset="-120"/>
              </a:rPr>
              <a:t>cout</a:t>
            </a:r>
            <a:endParaRPr lang="en-US" altLang="zh-TW" dirty="0">
              <a:solidFill>
                <a:schemeClr val="tx1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112" y="4030933"/>
            <a:ext cx="3431523" cy="125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45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63602D-6F3E-4AD9-B1CD-49A77B64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9-3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：匯率轉換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36199B8-6FFF-410C-927B-E653CCFCE2A4}"/>
              </a:ext>
            </a:extLst>
          </p:cNvPr>
          <p:cNvSpPr txBox="1">
            <a:spLocks/>
          </p:cNvSpPr>
          <p:nvPr/>
        </p:nvSpPr>
        <p:spPr>
          <a:xfrm>
            <a:off x="1249680" y="1809876"/>
            <a:ext cx="9984577" cy="48151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輸入美元或臺幣及金額，以 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1:30 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的比例做匯率轉換</a:t>
            </a:r>
          </a:p>
          <a:p>
            <a:pPr lv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如下圖所示，加入額外判斷的功能</a:t>
            </a:r>
            <a:endParaRPr lang="en-US" altLang="zh-TW" sz="24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-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須使用 </a:t>
            </a:r>
            <a:r>
              <a:rPr lang="en-US" altLang="zh-TW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peek() 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檢查輸入值是否帶有單位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(USD / TWD / other)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。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-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須使用 </a:t>
            </a:r>
            <a:r>
              <a:rPr lang="en-US" altLang="zh-TW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ignore() 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取出數字進行計算。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rabicPeriod"/>
            </a:pPr>
            <a:endParaRPr lang="en-US" altLang="zh-TW" dirty="0">
              <a:solidFill>
                <a:schemeClr val="tx1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B76C9665-D242-4661-825E-9595CD3C0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771"/>
          <a:stretch/>
        </p:blipFill>
        <p:spPr>
          <a:xfrm>
            <a:off x="2314510" y="5383093"/>
            <a:ext cx="7948460" cy="755270"/>
          </a:xfrm>
          <a:prstGeom prst="rect">
            <a:avLst/>
          </a:prstGeo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07BBCACF-886A-4764-A228-3E5FDABBAE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4" t="35723" r="164" b="38014"/>
          <a:stretch/>
        </p:blipFill>
        <p:spPr>
          <a:xfrm>
            <a:off x="2314516" y="3680013"/>
            <a:ext cx="7948450" cy="728476"/>
          </a:xfrm>
          <a:prstGeom prst="rect">
            <a:avLst/>
          </a:prstGeom>
        </p:spPr>
      </p:pic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95FCECF0-1FDF-4A0A-86F7-5D9800288E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9" t="11" r="169" b="72760"/>
          <a:stretch/>
        </p:blipFill>
        <p:spPr>
          <a:xfrm>
            <a:off x="2314511" y="4521983"/>
            <a:ext cx="7948460" cy="75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9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63602D-6F3E-4AD9-B1CD-49A77B64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9-4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：尋找關鍵字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36199B8-6FFF-410C-927B-E653CCFCE2A4}"/>
              </a:ext>
            </a:extLst>
          </p:cNvPr>
          <p:cNvSpPr txBox="1">
            <a:spLocks/>
          </p:cNvSpPr>
          <p:nvPr/>
        </p:nvSpPr>
        <p:spPr>
          <a:xfrm>
            <a:off x="1249680" y="1809876"/>
            <a:ext cx="9984577" cy="4540590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輸入一段文字，其中包含多個單詞，並且以空格和標點符號隔開</a:t>
            </a:r>
          </a:p>
          <a:p>
            <a:pPr lv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輸入要尋找的關鍵字，最後輸入 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EOF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結束</a:t>
            </a:r>
            <a:endParaRPr lang="en-US" altLang="zh-TW" sz="24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lv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輸出各關鍵字在段落中出現的次數</a:t>
            </a:r>
            <a:endParaRPr lang="en-US" altLang="zh-TW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-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需與關鍵字完全相同才算，例如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key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 和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keyword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 不匹配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-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標點符號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除了</a:t>
            </a:r>
            <a:r>
              <a:rPr lang="en-US" altLang="zh-TW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‘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不算單詞的一部分，例如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game-theoretic 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視為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game 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和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theoretic 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兩個單詞</a:t>
            </a:r>
            <a:endParaRPr lang="en-US" altLang="zh-TW" sz="20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-"/>
            </a:pPr>
            <a:r>
              <a:rPr lang="zh-TW" altLang="en-US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分隔的標點符號包含</a:t>
            </a:r>
            <a:r>
              <a:rPr lang="zh-TW" altLang="en-US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,</a:t>
            </a:r>
            <a:r>
              <a:rPr lang="zh-TW" altLang="en-US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. “ ! ? :</a:t>
            </a:r>
            <a:r>
              <a:rPr lang="zh-TW" altLang="en-US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-</a:t>
            </a:r>
            <a:r>
              <a:rPr lang="zh-TW" altLang="en-US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 但不含</a:t>
            </a:r>
            <a:r>
              <a:rPr lang="en-US" altLang="zh-TW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’(</a:t>
            </a:r>
            <a:r>
              <a:rPr lang="zh-TW" altLang="en-US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單引號</a:t>
            </a:r>
            <a:r>
              <a:rPr lang="en-US" altLang="zh-TW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，因此 </a:t>
            </a: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I’m</a:t>
            </a:r>
            <a:r>
              <a:rPr lang="zh-TW" altLang="en-US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 視為一個字，而非 </a:t>
            </a: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I</a:t>
            </a:r>
            <a:r>
              <a:rPr lang="zh-TW" altLang="en-US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 和 </a:t>
            </a: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m</a:t>
            </a:r>
            <a:endParaRPr lang="zh-TW" altLang="en-US" sz="20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-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匹配不分大小寫，例如 </a:t>
            </a:r>
            <a:r>
              <a:rPr lang="en-US" altLang="zh-TW" sz="2000" dirty="0" err="1">
                <a:solidFill>
                  <a:srgbClr val="000000"/>
                </a:solidFill>
                <a:ea typeface="微軟正黑體" panose="020B0604030504040204" pitchFamily="34" charset="-120"/>
              </a:rPr>
              <a:t>nsysu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 和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NSYSU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 視為相同</a:t>
            </a:r>
            <a:endParaRPr lang="en-US" altLang="zh-TW" sz="20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Hint: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err="1">
                <a:solidFill>
                  <a:srgbClr val="000000"/>
                </a:solidFill>
                <a:ea typeface="微軟正黑體" panose="020B0604030504040204" pitchFamily="34" charset="-120"/>
              </a:rPr>
              <a:t>cin.getline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(..., …)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&lt;</a:t>
            </a:r>
            <a:r>
              <a:rPr lang="en-US" altLang="zh-TW" sz="2000" dirty="0" err="1">
                <a:solidFill>
                  <a:srgbClr val="000000"/>
                </a:solidFill>
                <a:ea typeface="微軟正黑體" panose="020B0604030504040204" pitchFamily="34" charset="-120"/>
              </a:rPr>
              <a:t>cstring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&gt;: </a:t>
            </a:r>
            <a:r>
              <a:rPr lang="en-US" altLang="zh-TW" sz="2000" dirty="0" err="1">
                <a:solidFill>
                  <a:srgbClr val="000000"/>
                </a:solidFill>
                <a:ea typeface="微軟正黑體" panose="020B0604030504040204" pitchFamily="34" charset="-120"/>
              </a:rPr>
              <a:t>strcpy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(…, …), </a:t>
            </a:r>
            <a:r>
              <a:rPr lang="en-US" altLang="zh-TW" sz="2000" dirty="0" err="1">
                <a:solidFill>
                  <a:srgbClr val="000000"/>
                </a:solidFill>
                <a:ea typeface="微軟正黑體" panose="020B0604030504040204" pitchFamily="34" charset="-120"/>
              </a:rPr>
              <a:t>strtok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(…, …), </a:t>
            </a:r>
            <a:r>
              <a:rPr lang="en-US" altLang="zh-TW" sz="2000" dirty="0" err="1">
                <a:solidFill>
                  <a:srgbClr val="000000"/>
                </a:solidFill>
                <a:ea typeface="微軟正黑體" panose="020B0604030504040204" pitchFamily="34" charset="-120"/>
              </a:rPr>
              <a:t>strcmp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(…, …)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&lt;</a:t>
            </a:r>
            <a:r>
              <a:rPr lang="en-US" altLang="zh-TW" sz="2000" dirty="0" err="1">
                <a:solidFill>
                  <a:srgbClr val="000000"/>
                </a:solidFill>
                <a:ea typeface="微軟正黑體" panose="020B0604030504040204" pitchFamily="34" charset="-120"/>
              </a:rPr>
              <a:t>cctype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&gt;: </a:t>
            </a:r>
            <a:r>
              <a:rPr lang="en-US" altLang="zh-TW" sz="2000" dirty="0" err="1">
                <a:solidFill>
                  <a:srgbClr val="000000"/>
                </a:solidFill>
                <a:ea typeface="微軟正黑體" panose="020B0604030504040204" pitchFamily="34" charset="-120"/>
              </a:rPr>
              <a:t>tolwer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(…, …)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481" y="4684178"/>
            <a:ext cx="7422776" cy="8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7547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4560</TotalTime>
  <Words>422</Words>
  <Application>Microsoft Office PowerPoint</Application>
  <PresentationFormat>寬螢幕</PresentationFormat>
  <Paragraphs>39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Calibri Light</vt:lpstr>
      <vt:lpstr>回顧</vt:lpstr>
      <vt:lpstr>C 程式設計實習課練習題</vt:lpstr>
      <vt:lpstr>課堂練習9-1：Operator Overloading</vt:lpstr>
      <vt:lpstr>課堂練習9-2：字串翻轉</vt:lpstr>
      <vt:lpstr>課堂練習9-3：匯率轉換</vt:lpstr>
      <vt:lpstr>課堂練習9-4：尋找關鍵字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J.H. Chang</dc:creator>
  <cp:lastModifiedBy>M103040016</cp:lastModifiedBy>
  <cp:revision>192</cp:revision>
  <dcterms:created xsi:type="dcterms:W3CDTF">2017-02-23T02:57:53Z</dcterms:created>
  <dcterms:modified xsi:type="dcterms:W3CDTF">2023-04-26T19:55:12Z</dcterms:modified>
</cp:coreProperties>
</file>