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sldIdLst>
    <p:sldId id="256" r:id="rId2"/>
    <p:sldId id="258" r:id="rId3"/>
    <p:sldId id="260" r:id="rId4"/>
    <p:sldId id="262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99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24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23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701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3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8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97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88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38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5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7">
            <a:extLst>
              <a:ext uri="{FF2B5EF4-FFF2-40B4-BE49-F238E27FC236}">
                <a16:creationId xmlns:a16="http://schemas.microsoft.com/office/drawing/2014/main" id="{FBDCECDC-EEE3-4128-AA5E-82A8C08796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4260EDE0-989C-4E16-AF94-F652294D828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11">
            <a:extLst>
              <a:ext uri="{FF2B5EF4-FFF2-40B4-BE49-F238E27FC236}">
                <a16:creationId xmlns:a16="http://schemas.microsoft.com/office/drawing/2014/main" id="{1F3985C0-E548-44D2-B30E-F3E42DADE13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488340"/>
          </a:xfrm>
        </p:spPr>
        <p:txBody>
          <a:bodyPr>
            <a:normAutofit/>
          </a:bodyPr>
          <a:lstStyle/>
          <a:p>
            <a:r>
              <a:rPr lang="en-US" altLang="zh-TW" sz="6600" dirty="0">
                <a:latin typeface="+mn-lt"/>
                <a:ea typeface="微軟正黑體" panose="020B0604030504040204" pitchFamily="34" charset="-120"/>
              </a:rPr>
              <a:t>C </a:t>
            </a:r>
            <a:r>
              <a:rPr lang="zh-TW" altLang="en-US" sz="6600" dirty="0">
                <a:latin typeface="+mn-lt"/>
                <a:ea typeface="微軟正黑體" panose="020B0604030504040204" pitchFamily="34" charset="-120"/>
              </a:rPr>
              <a:t>程式設計實習課練習題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endParaRPr lang="zh-TW" altLang="en-US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6945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1-1</a:t>
            </a:r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：</a:t>
            </a:r>
            <a:r>
              <a:rPr lang="en-US" altLang="zh-TW" dirty="0" err="1">
                <a:latin typeface="+mn-lt"/>
                <a:ea typeface="微軟正黑體" panose="020B0604030504040204" pitchFamily="34" charset="-120"/>
              </a:rPr>
              <a:t>cin</a:t>
            </a:r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cout</a:t>
            </a:r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 的使用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97948" y="1854123"/>
            <a:ext cx="10058400" cy="4023360"/>
          </a:xfrm>
        </p:spPr>
        <p:txBody>
          <a:bodyPr/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微軟正黑體" panose="020B0604030504040204" pitchFamily="34" charset="-120"/>
              </a:rPr>
              <a:t> 輸入一個數值，並判斷是奇數</a:t>
            </a:r>
            <a:r>
              <a:rPr lang="en-US" altLang="zh-TW" sz="2400" dirty="0">
                <a:ea typeface="微軟正黑體" panose="020B0604030504040204" pitchFamily="34" charset="-120"/>
              </a:rPr>
              <a:t>(odd)</a:t>
            </a:r>
            <a:r>
              <a:rPr lang="zh-TW" altLang="en-US" sz="2400" dirty="0">
                <a:ea typeface="微軟正黑體" panose="020B0604030504040204" pitchFamily="34" charset="-120"/>
              </a:rPr>
              <a:t>還是偶數</a:t>
            </a:r>
            <a:r>
              <a:rPr lang="en-US" altLang="zh-TW" sz="2400" dirty="0">
                <a:ea typeface="微軟正黑體" panose="020B0604030504040204" pitchFamily="34" charset="-120"/>
              </a:rPr>
              <a:t>(even)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zh-TW" altLang="en-US" sz="2000" dirty="0">
                <a:ea typeface="微軟正黑體" panose="020B0604030504040204" pitchFamily="34" charset="-120"/>
              </a:rPr>
              <a:t>使用 </a:t>
            </a:r>
            <a:r>
              <a:rPr lang="en-US" altLang="zh-TW" sz="2000" dirty="0" err="1">
                <a:ea typeface="微軟正黑體" panose="020B0604030504040204" pitchFamily="34" charset="-120"/>
              </a:rPr>
              <a:t>cin</a:t>
            </a:r>
            <a:r>
              <a:rPr lang="zh-TW" altLang="en-US" sz="2000" dirty="0">
                <a:ea typeface="微軟正黑體" panose="020B0604030504040204" pitchFamily="34" charset="-120"/>
              </a:rPr>
              <a:t> 來輸入一個整數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zh-TW" altLang="en-US" sz="2000" dirty="0">
                <a:ea typeface="微軟正黑體" panose="020B0604030504040204" pitchFamily="34" charset="-120"/>
              </a:rPr>
              <a:t>將結果用 </a:t>
            </a:r>
            <a:r>
              <a:rPr lang="en-US" altLang="zh-TW" sz="2000" dirty="0" err="1">
                <a:ea typeface="微軟正黑體" panose="020B0604030504040204" pitchFamily="34" charset="-120"/>
              </a:rPr>
              <a:t>cout</a:t>
            </a:r>
            <a:r>
              <a:rPr lang="zh-TW" altLang="en-US" sz="2000" dirty="0">
                <a:ea typeface="微軟正黑體" panose="020B0604030504040204" pitchFamily="34" charset="-120"/>
              </a:rPr>
              <a:t> 顯示出來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6331" y="3115078"/>
            <a:ext cx="4162480" cy="8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536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1-2</a:t>
            </a:r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Loop</a:t>
            </a:r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 練習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09DC40-FD63-49F0-93B6-2265A0625F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13"/>
          <a:stretch/>
        </p:blipFill>
        <p:spPr>
          <a:xfrm>
            <a:off x="9258394" y="2326777"/>
            <a:ext cx="2492394" cy="307805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FDF1AFF-F854-4B30-9AF6-4F154BE2D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501" y="4274545"/>
            <a:ext cx="3145835" cy="957428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CC5C414-FC69-43CF-94F1-2DE2BA8287CD}"/>
              </a:ext>
            </a:extLst>
          </p:cNvPr>
          <p:cNvSpPr txBox="1">
            <a:spLocks/>
          </p:cNvSpPr>
          <p:nvPr/>
        </p:nvSpPr>
        <p:spPr>
          <a:xfrm>
            <a:off x="1197948" y="1854123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微軟正黑體" panose="020B0604030504040204" pitchFamily="34" charset="-120"/>
              </a:rPr>
              <a:t> 找出</a:t>
            </a:r>
            <a:r>
              <a:rPr lang="en-US" altLang="zh-TW" sz="2400" dirty="0">
                <a:ea typeface="微軟正黑體" panose="020B0604030504040204" pitchFamily="34" charset="-120"/>
              </a:rPr>
              <a:t>3</a:t>
            </a:r>
            <a:r>
              <a:rPr lang="zh-TW" altLang="en-US" sz="2400" dirty="0"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ea typeface="微軟正黑體" panose="020B0604030504040204" pitchFamily="34" charset="-120"/>
              </a:rPr>
              <a:t>~</a:t>
            </a:r>
            <a:r>
              <a:rPr lang="zh-TW" altLang="en-US" sz="2400" dirty="0"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ea typeface="微軟正黑體" panose="020B0604030504040204" pitchFamily="34" charset="-120"/>
              </a:rPr>
              <a:t>100</a:t>
            </a:r>
            <a:r>
              <a:rPr lang="zh-TW" altLang="en-US" sz="2400" dirty="0">
                <a:ea typeface="微軟正黑體" panose="020B0604030504040204" pitchFamily="34" charset="-120"/>
              </a:rPr>
              <a:t>之間的質數</a:t>
            </a:r>
            <a:r>
              <a:rPr lang="nn-NO" altLang="zh-TW" sz="2400" dirty="0">
                <a:ea typeface="微軟正黑體" panose="020B0604030504040204" pitchFamily="34" charset="-120"/>
              </a:rPr>
              <a:t>(eg. 3 ,5 ,7 ,11 ,13 ……)</a:t>
            </a:r>
            <a:r>
              <a:rPr lang="zh-TW" altLang="en-US" sz="2400" dirty="0">
                <a:ea typeface="微軟正黑體" panose="020B0604030504040204" pitchFamily="34" charset="-120"/>
              </a:rPr>
              <a:t>並顯示出來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微軟正黑體" panose="020B0604030504040204" pitchFamily="34" charset="-120"/>
              </a:rPr>
              <a:t> 算出</a:t>
            </a:r>
            <a:r>
              <a:rPr lang="en-US" altLang="zh-TW" sz="2400" dirty="0">
                <a:ea typeface="微軟正黑體" panose="020B0604030504040204" pitchFamily="34" charset="-120"/>
              </a:rPr>
              <a:t>3</a:t>
            </a:r>
            <a:r>
              <a:rPr lang="zh-TW" altLang="en-US" sz="2400" dirty="0"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ea typeface="微軟正黑體" panose="020B0604030504040204" pitchFamily="34" charset="-120"/>
              </a:rPr>
              <a:t>~</a:t>
            </a:r>
            <a:r>
              <a:rPr lang="zh-TW" altLang="en-US" sz="2400" dirty="0"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ea typeface="微軟正黑體" panose="020B0604030504040204" pitchFamily="34" charset="-120"/>
              </a:rPr>
              <a:t>1000</a:t>
            </a:r>
            <a:r>
              <a:rPr lang="zh-TW" altLang="en-US" sz="2400" dirty="0">
                <a:ea typeface="微軟正黑體" panose="020B0604030504040204" pitchFamily="34" charset="-120"/>
              </a:rPr>
              <a:t>之間的質數數量並顯示出來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Calibri" panose="020F0502020204030204" pitchFamily="34" charset="0"/>
              <a:buChar char="*"/>
            </a:pPr>
            <a:r>
              <a:rPr lang="zh-TW" altLang="en-US" sz="2400" dirty="0">
                <a:ea typeface="微軟正黑體" panose="020B0604030504040204" pitchFamily="34" charset="-120"/>
              </a:rPr>
              <a:t> 質數為大於</a:t>
            </a:r>
            <a:r>
              <a:rPr lang="en-US" altLang="zh-TW" sz="2400" dirty="0"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ea typeface="微軟正黑體" panose="020B0604030504040204" pitchFamily="34" charset="-120"/>
              </a:rPr>
              <a:t>，且除了</a:t>
            </a:r>
            <a:r>
              <a:rPr lang="en-US" altLang="zh-TW" sz="2400" dirty="0">
                <a:ea typeface="微軟正黑體" panose="020B0604030504040204" pitchFamily="34" charset="-120"/>
              </a:rPr>
              <a:t>1</a:t>
            </a:r>
            <a:r>
              <a:rPr lang="zh-TW" altLang="en-US" sz="2400" dirty="0">
                <a:ea typeface="微軟正黑體" panose="020B0604030504040204" pitchFamily="34" charset="-120"/>
              </a:rPr>
              <a:t>及本身之外，並無其他因數的數字</a:t>
            </a:r>
            <a:endParaRPr lang="en-US" altLang="zh-TW" sz="2400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905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2">
                <a:extLst>
                  <a:ext uri="{FF2B5EF4-FFF2-40B4-BE49-F238E27FC236}">
                    <a16:creationId xmlns:a16="http://schemas.microsoft.com/office/drawing/2014/main" id="{79502E7F-2F7F-4D81-A2D1-88DFDA50E2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7948" y="1854122"/>
                <a:ext cx="10058400" cy="442412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400" dirty="0">
                    <a:ea typeface="微軟正黑體" panose="020B0604030504040204" pitchFamily="34" charset="-120"/>
                  </a:rPr>
                  <a:t> 輸入三個正整數 </a:t>
                </a:r>
                <a:r>
                  <a:rPr lang="en-US" altLang="zh-TW" sz="2400" dirty="0">
                    <a:ea typeface="微軟正黑體" panose="020B0604030504040204" pitchFamily="34" charset="-120"/>
                  </a:rPr>
                  <a:t>a,</a:t>
                </a:r>
                <a:r>
                  <a:rPr lang="zh-TW" altLang="en-US" sz="2400" dirty="0"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ea typeface="微軟正黑體" panose="020B0604030504040204" pitchFamily="34" charset="-120"/>
                  </a:rPr>
                  <a:t>b,</a:t>
                </a:r>
                <a:r>
                  <a:rPr lang="zh-TW" altLang="en-US" sz="2400" dirty="0">
                    <a:ea typeface="微軟正黑體" panose="020B0604030504040204" pitchFamily="34" charset="-120"/>
                  </a:rPr>
                  <a:t> </a:t>
                </a:r>
                <a:r>
                  <a:rPr lang="en-US" altLang="zh-TW" sz="2400" dirty="0">
                    <a:ea typeface="微軟正黑體" panose="020B0604030504040204" pitchFamily="34" charset="-120"/>
                  </a:rPr>
                  <a:t>c </a:t>
                </a:r>
                <a:r>
                  <a:rPr lang="zh-TW" altLang="en-US" sz="2400" dirty="0">
                    <a:ea typeface="微軟正黑體" panose="020B0604030504040204" pitchFamily="34" charset="-120"/>
                  </a:rPr>
                  <a:t>，判斷是否為能形成一個三角形的三個邊</a:t>
                </a:r>
                <a:endParaRPr lang="en-US" altLang="zh-TW" sz="2400" dirty="0">
                  <a:ea typeface="微軟正黑體" panose="020B0604030504040204" pitchFamily="34" charset="-120"/>
                </a:endParaRP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400" dirty="0">
                    <a:ea typeface="微軟正黑體" panose="020B0604030504040204" pitchFamily="34" charset="-120"/>
                  </a:rPr>
                  <a:t> 如果可以，為何種三角形</a:t>
                </a:r>
                <a:r>
                  <a:rPr lang="en-US" altLang="zh-TW" sz="2400" dirty="0">
                    <a:ea typeface="微軟正黑體" panose="020B0604030504040204" pitchFamily="34" charset="-120"/>
                  </a:rPr>
                  <a:t>(</a:t>
                </a:r>
                <a:r>
                  <a:rPr lang="zh-TW" altLang="en-US" sz="2400" dirty="0">
                    <a:ea typeface="微軟正黑體" panose="020B0604030504040204" pitchFamily="34" charset="-120"/>
                  </a:rPr>
                  <a:t>銳角 </a:t>
                </a:r>
                <a:r>
                  <a:rPr lang="en-US" altLang="zh-TW" sz="2400" dirty="0">
                    <a:ea typeface="微軟正黑體" panose="020B0604030504040204" pitchFamily="34" charset="-120"/>
                  </a:rPr>
                  <a:t>Acute</a:t>
                </a:r>
                <a:r>
                  <a:rPr lang="zh-TW" altLang="en-US" sz="2400" dirty="0">
                    <a:ea typeface="微軟正黑體" panose="020B0604030504040204" pitchFamily="34" charset="-120"/>
                  </a:rPr>
                  <a:t>、鈍角 </a:t>
                </a:r>
                <a:r>
                  <a:rPr lang="en-US" altLang="zh-TW" sz="2400" dirty="0">
                    <a:ea typeface="微軟正黑體" panose="020B0604030504040204" pitchFamily="34" charset="-120"/>
                  </a:rPr>
                  <a:t>Obtuse</a:t>
                </a:r>
                <a:r>
                  <a:rPr lang="zh-TW" altLang="en-US" sz="2400" dirty="0">
                    <a:ea typeface="微軟正黑體" panose="020B0604030504040204" pitchFamily="34" charset="-120"/>
                  </a:rPr>
                  <a:t>、直角 </a:t>
                </a:r>
                <a:r>
                  <a:rPr lang="en-US" altLang="zh-TW" sz="2400" dirty="0">
                    <a:ea typeface="微軟正黑體" panose="020B0604030504040204" pitchFamily="34" charset="-120"/>
                  </a:rPr>
                  <a:t>Right triangle)?</a:t>
                </a: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400" dirty="0">
                    <a:ea typeface="微軟正黑體" panose="020B0604030504040204" pitchFamily="34" charset="-120"/>
                  </a:rPr>
                  <a:t> 判斷三角形</a:t>
                </a:r>
                <a:r>
                  <a:rPr lang="en-US" altLang="zh-TW" sz="2400" dirty="0"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2400" dirty="0">
                    <a:ea typeface="微軟正黑體" panose="020B0604030504040204" pitchFamily="34" charset="-120"/>
                  </a:rPr>
                  <a:t> 任意兩邊和大於第三邊</a:t>
                </a:r>
                <a:endParaRPr lang="en-US" altLang="zh-TW" sz="2400" dirty="0">
                  <a:ea typeface="微軟正黑體" panose="020B0604030504040204" pitchFamily="34" charset="-120"/>
                </a:endParaRPr>
              </a:p>
              <a:p>
                <a:pPr lvl="1">
                  <a:lnSpc>
                    <a:spcPct val="100000"/>
                  </a:lnSpc>
                  <a:buFont typeface="Calibri" panose="020F0502020204030204" pitchFamily="34" charset="0"/>
                  <a:buChar char="‐"/>
                </a:pPr>
                <a:r>
                  <a:rPr lang="zh-TW" altLang="en-US" sz="2000" dirty="0">
                    <a:ea typeface="微軟正黑體" panose="020B0604030504040204" pitchFamily="34" charset="-120"/>
                  </a:rPr>
                  <a:t>銳角三角形</a:t>
                </a:r>
                <a:r>
                  <a:rPr lang="en-US" altLang="zh-TW" sz="2000" dirty="0">
                    <a:ea typeface="微軟正黑體" panose="020B0604030504040204" pitchFamily="34" charset="-120"/>
                  </a:rPr>
                  <a:t>: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&gt;</m:t>
                    </m:r>
                    <m:sSup>
                      <m:sSupPr>
                        <m:ctrlP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TW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000" dirty="0">
                    <a:ea typeface="微軟正黑體" panose="020B0604030504040204" pitchFamily="34" charset="-120"/>
                  </a:rPr>
                  <a:t> , a &lt; b &lt; c</a:t>
                </a:r>
              </a:p>
              <a:p>
                <a:pPr lvl="1">
                  <a:lnSpc>
                    <a:spcPct val="100000"/>
                  </a:lnSpc>
                  <a:buFont typeface="Calibri" panose="020F0502020204030204" pitchFamily="34" charset="0"/>
                  <a:buChar char="‐"/>
                </a:pPr>
                <a:r>
                  <a:rPr lang="zh-TW" altLang="en-US" sz="2000" dirty="0">
                    <a:ea typeface="微軟正黑體" panose="020B0604030504040204" pitchFamily="34" charset="-120"/>
                  </a:rPr>
                  <a:t>鈍角三角形</a:t>
                </a:r>
                <a:r>
                  <a:rPr lang="en-US" altLang="zh-TW" sz="2000" dirty="0">
                    <a:ea typeface="微軟正黑體" panose="020B0604030504040204" pitchFamily="34" charset="-120"/>
                  </a:rPr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000" dirty="0">
                    <a:ea typeface="微軟正黑體" panose="020B0604030504040204" pitchFamily="34" charset="-120"/>
                  </a:rPr>
                  <a:t> , a &lt; b &lt; c</a:t>
                </a:r>
              </a:p>
              <a:p>
                <a:pPr lvl="1">
                  <a:lnSpc>
                    <a:spcPct val="100000"/>
                  </a:lnSpc>
                  <a:buFont typeface="Calibri" panose="020F0502020204030204" pitchFamily="34" charset="0"/>
                  <a:buChar char="‐"/>
                </a:pPr>
                <a:r>
                  <a:rPr lang="zh-TW" altLang="en-US" sz="2000" dirty="0">
                    <a:ea typeface="微軟正黑體" panose="020B0604030504040204" pitchFamily="34" charset="-120"/>
                  </a:rPr>
                  <a:t>直角三角形</a:t>
                </a:r>
                <a:r>
                  <a:rPr lang="en-US" altLang="zh-TW" sz="2000" dirty="0">
                    <a:ea typeface="微軟正黑體" panose="020B0604030504040204" pitchFamily="34" charset="-120"/>
                  </a:rPr>
                  <a:t>:</a:t>
                </a:r>
                <a:r>
                  <a:rPr lang="zh-TW" altLang="en-US" sz="2000" dirty="0">
                    <a:ea typeface="微軟正黑體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000" dirty="0">
                    <a:ea typeface="微軟正黑體" panose="020B0604030504040204" pitchFamily="34" charset="-120"/>
                  </a:rPr>
                  <a:t> , a &lt; b &lt; c</a:t>
                </a:r>
              </a:p>
            </p:txBody>
          </p:sp>
        </mc:Choice>
        <mc:Fallback xmlns="">
          <p:sp>
            <p:nvSpPr>
              <p:cNvPr id="8" name="內容版面配置區 2">
                <a:extLst>
                  <a:ext uri="{FF2B5EF4-FFF2-40B4-BE49-F238E27FC236}">
                    <a16:creationId xmlns:a16="http://schemas.microsoft.com/office/drawing/2014/main" id="{79502E7F-2F7F-4D81-A2D1-88DFDA50E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948" y="1854122"/>
                <a:ext cx="10058400" cy="4424129"/>
              </a:xfrm>
              <a:prstGeom prst="rect">
                <a:avLst/>
              </a:prstGeom>
              <a:blipFill>
                <a:blip r:embed="rId2"/>
                <a:stretch>
                  <a:fillRect l="-1758" t="-124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1-3</a:t>
            </a:r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Branch</a:t>
            </a:r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 練習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44D114C-056B-4D3A-9EE4-6E4DFC55F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042" y="4188868"/>
            <a:ext cx="2558143" cy="107135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FEAA5DD-2784-4084-B055-2A6AB0BC60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156" y="3037201"/>
            <a:ext cx="2558143" cy="10287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84794B2-CE63-43FC-BE35-9F6D183A6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7948" y="4188868"/>
            <a:ext cx="2541814" cy="107135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A1F5954-E215-4D96-89A1-28B0D1027D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7948" y="3031861"/>
            <a:ext cx="2541814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73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76AD124-EA41-492C-B588-D14D625FA090}"/>
              </a:ext>
            </a:extLst>
          </p:cNvPr>
          <p:cNvSpPr txBox="1">
            <a:spLocks/>
          </p:cNvSpPr>
          <p:nvPr/>
        </p:nvSpPr>
        <p:spPr>
          <a:xfrm>
            <a:off x="1197948" y="1854122"/>
            <a:ext cx="10058400" cy="442412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微軟正黑體" panose="020B0604030504040204" pitchFamily="34" charset="-120"/>
              </a:rPr>
              <a:t> 寫一個程式，當輸入</a:t>
            </a:r>
            <a:r>
              <a:rPr lang="en-US" altLang="zh-TW" sz="2400" dirty="0">
                <a:ea typeface="微軟正黑體" panose="020B0604030504040204" pitchFamily="34" charset="-120"/>
              </a:rPr>
              <a:t>”</a:t>
            </a:r>
            <a:r>
              <a:rPr lang="zh-TW" altLang="en-US" sz="2400" dirty="0">
                <a:ea typeface="微軟正黑體" panose="020B0604030504040204" pitchFamily="34" charset="-120"/>
              </a:rPr>
              <a:t>成績</a:t>
            </a:r>
            <a:r>
              <a:rPr lang="en-US" altLang="zh-TW" sz="2400" dirty="0">
                <a:ea typeface="微軟正黑體" panose="020B0604030504040204" pitchFamily="34" charset="-120"/>
              </a:rPr>
              <a:t>”</a:t>
            </a:r>
            <a:r>
              <a:rPr lang="zh-TW" altLang="en-US" sz="2400" dirty="0">
                <a:ea typeface="微軟正黑體" panose="020B0604030504040204" pitchFamily="34" charset="-120"/>
              </a:rPr>
              <a:t>時，會給出相應的</a:t>
            </a:r>
            <a:r>
              <a:rPr lang="en-US" altLang="zh-TW" sz="2400" dirty="0">
                <a:ea typeface="微軟正黑體" panose="020B0604030504040204" pitchFamily="34" charset="-120"/>
              </a:rPr>
              <a:t>”</a:t>
            </a:r>
            <a:r>
              <a:rPr lang="zh-TW" altLang="en-US" sz="2400" dirty="0">
                <a:ea typeface="微軟正黑體" panose="020B0604030504040204" pitchFamily="34" charset="-120"/>
              </a:rPr>
              <a:t>等第</a:t>
            </a:r>
            <a:r>
              <a:rPr lang="en-US" altLang="zh-TW" sz="2400" dirty="0">
                <a:ea typeface="微軟正黑體" panose="020B0604030504040204" pitchFamily="34" charset="-120"/>
              </a:rPr>
              <a:t>”:</a:t>
            </a:r>
            <a:r>
              <a:rPr lang="zh-TW" altLang="en-US" sz="2400" dirty="0">
                <a:ea typeface="微軟正黑體" panose="020B0604030504040204" pitchFamily="34" charset="-120"/>
              </a:rPr>
              <a:t> 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en-US" altLang="zh-TW" sz="2000" dirty="0">
                <a:ea typeface="微軟正黑體" panose="020B0604030504040204" pitchFamily="34" charset="-120"/>
              </a:rPr>
              <a:t>80</a:t>
            </a:r>
            <a:r>
              <a:rPr lang="zh-TW" altLang="en-US" sz="2000" dirty="0">
                <a:ea typeface="微軟正黑體" panose="020B0604030504040204" pitchFamily="34" charset="-120"/>
              </a:rPr>
              <a:t>分以上，顯示</a:t>
            </a:r>
            <a:r>
              <a:rPr lang="en-US" altLang="zh-TW" sz="2000" dirty="0">
                <a:ea typeface="微軟正黑體" panose="020B0604030504040204" pitchFamily="34" charset="-120"/>
              </a:rPr>
              <a:t>”A”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en-US" altLang="zh-TW" sz="2000" dirty="0">
                <a:ea typeface="微軟正黑體" panose="020B0604030504040204" pitchFamily="34" charset="-120"/>
              </a:rPr>
              <a:t>70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ea typeface="微軟正黑體" panose="020B0604030504040204" pitchFamily="34" charset="-120"/>
              </a:rPr>
              <a:t>~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ea typeface="微軟正黑體" panose="020B0604030504040204" pitchFamily="34" charset="-120"/>
              </a:rPr>
              <a:t>79</a:t>
            </a:r>
            <a:r>
              <a:rPr lang="zh-TW" altLang="en-US" sz="2000" dirty="0">
                <a:ea typeface="微軟正黑體" panose="020B0604030504040204" pitchFamily="34" charset="-120"/>
              </a:rPr>
              <a:t>分，顯示</a:t>
            </a:r>
            <a:r>
              <a:rPr lang="en-US" altLang="zh-TW" sz="2000" dirty="0">
                <a:ea typeface="微軟正黑體" panose="020B0604030504040204" pitchFamily="34" charset="-120"/>
              </a:rPr>
              <a:t>”B”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en-US" altLang="zh-TW" sz="2000" dirty="0">
                <a:ea typeface="微軟正黑體" panose="020B0604030504040204" pitchFamily="34" charset="-120"/>
              </a:rPr>
              <a:t>60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ea typeface="微軟正黑體" panose="020B0604030504040204" pitchFamily="34" charset="-120"/>
              </a:rPr>
              <a:t>~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ea typeface="微軟正黑體" panose="020B0604030504040204" pitchFamily="34" charset="-120"/>
              </a:rPr>
              <a:t>69</a:t>
            </a:r>
            <a:r>
              <a:rPr lang="zh-TW" altLang="en-US" sz="2000" dirty="0">
                <a:ea typeface="微軟正黑體" panose="020B0604030504040204" pitchFamily="34" charset="-120"/>
              </a:rPr>
              <a:t>分，顯示</a:t>
            </a:r>
            <a:r>
              <a:rPr lang="en-US" altLang="zh-TW" sz="2000" dirty="0">
                <a:ea typeface="微軟正黑體" panose="020B0604030504040204" pitchFamily="34" charset="-120"/>
              </a:rPr>
              <a:t>”C”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en-US" altLang="zh-TW" sz="2000" dirty="0">
                <a:ea typeface="微軟正黑體" panose="020B0604030504040204" pitchFamily="34" charset="-120"/>
              </a:rPr>
              <a:t>50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ea typeface="微軟正黑體" panose="020B0604030504040204" pitchFamily="34" charset="-120"/>
              </a:rPr>
              <a:t>~</a:t>
            </a:r>
            <a:r>
              <a:rPr lang="zh-TW" altLang="en-US" sz="2000" dirty="0"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ea typeface="微軟正黑體" panose="020B0604030504040204" pitchFamily="34" charset="-120"/>
              </a:rPr>
              <a:t>59</a:t>
            </a:r>
            <a:r>
              <a:rPr lang="zh-TW" altLang="en-US" sz="2000" dirty="0">
                <a:ea typeface="微軟正黑體" panose="020B0604030504040204" pitchFamily="34" charset="-120"/>
              </a:rPr>
              <a:t>分，顯示</a:t>
            </a:r>
            <a:r>
              <a:rPr lang="en-US" altLang="zh-TW" sz="2000" dirty="0">
                <a:ea typeface="微軟正黑體" panose="020B0604030504040204" pitchFamily="34" charset="-120"/>
              </a:rPr>
              <a:t>”D” </a:t>
            </a: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zh-TW" altLang="en-US" sz="2000" dirty="0">
                <a:ea typeface="微軟正黑體" panose="020B0604030504040204" pitchFamily="34" charset="-120"/>
              </a:rPr>
              <a:t>低於</a:t>
            </a:r>
            <a:r>
              <a:rPr lang="en-US" altLang="zh-TW" sz="2000" dirty="0">
                <a:ea typeface="微軟正黑體" panose="020B0604030504040204" pitchFamily="34" charset="-120"/>
              </a:rPr>
              <a:t>50</a:t>
            </a:r>
            <a:r>
              <a:rPr lang="zh-TW" altLang="en-US" sz="2000" dirty="0">
                <a:ea typeface="微軟正黑體" panose="020B0604030504040204" pitchFamily="34" charset="-120"/>
              </a:rPr>
              <a:t>分，顯示</a:t>
            </a:r>
            <a:r>
              <a:rPr lang="en-US" altLang="zh-TW" sz="2000" dirty="0">
                <a:ea typeface="微軟正黑體" panose="020B0604030504040204" pitchFamily="34" charset="-120"/>
              </a:rPr>
              <a:t>”E”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微軟正黑體" panose="020B0604030504040204" pitchFamily="34" charset="-120"/>
              </a:rPr>
              <a:t> 請使用 </a:t>
            </a:r>
            <a:r>
              <a:rPr lang="en-US" altLang="zh-TW" sz="2400" dirty="0">
                <a:ea typeface="微軟正黑體" panose="020B0604030504040204" pitchFamily="34" charset="-120"/>
              </a:rPr>
              <a:t>switch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1-4</a:t>
            </a:r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Branch</a:t>
            </a:r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 練習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73098F7B-22D6-419D-94E7-0D3B8AE24B6E}"/>
              </a:ext>
            </a:extLst>
          </p:cNvPr>
          <p:cNvGrpSpPr/>
          <p:nvPr/>
        </p:nvGrpSpPr>
        <p:grpSpPr>
          <a:xfrm>
            <a:off x="8579503" y="1739822"/>
            <a:ext cx="2276795" cy="4914249"/>
            <a:chOff x="8979553" y="1791351"/>
            <a:chExt cx="2276795" cy="4914249"/>
          </a:xfrm>
        </p:grpSpPr>
        <p:pic>
          <p:nvPicPr>
            <p:cNvPr id="57" name="圖片 56">
              <a:extLst>
                <a:ext uri="{FF2B5EF4-FFF2-40B4-BE49-F238E27FC236}">
                  <a16:creationId xmlns:a16="http://schemas.microsoft.com/office/drawing/2014/main" id="{0BB3087D-DD9E-47C5-B714-9000CC7C58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0840"/>
            <a:stretch/>
          </p:blipFill>
          <p:spPr>
            <a:xfrm>
              <a:off x="9027178" y="5754301"/>
              <a:ext cx="2229161" cy="951299"/>
            </a:xfrm>
            <a:prstGeom prst="rect">
              <a:avLst/>
            </a:prstGeom>
          </p:spPr>
        </p:pic>
        <p:pic>
          <p:nvPicPr>
            <p:cNvPr id="53" name="圖片 52">
              <a:extLst>
                <a:ext uri="{FF2B5EF4-FFF2-40B4-BE49-F238E27FC236}">
                  <a16:creationId xmlns:a16="http://schemas.microsoft.com/office/drawing/2014/main" id="{DE4AEB09-CE47-46A9-9DB7-6B2AA8A6E3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8922"/>
            <a:stretch/>
          </p:blipFill>
          <p:spPr>
            <a:xfrm>
              <a:off x="8979555" y="1791351"/>
              <a:ext cx="2276793" cy="3637900"/>
            </a:xfrm>
            <a:prstGeom prst="rect">
              <a:avLst/>
            </a:prstGeom>
          </p:spPr>
        </p:pic>
        <p:pic>
          <p:nvPicPr>
            <p:cNvPr id="55" name="圖片 54">
              <a:extLst>
                <a:ext uri="{FF2B5EF4-FFF2-40B4-BE49-F238E27FC236}">
                  <a16:creationId xmlns:a16="http://schemas.microsoft.com/office/drawing/2014/main" id="{76F4CDE3-44A3-4A57-86D6-09C333A288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0840"/>
            <a:stretch/>
          </p:blipFill>
          <p:spPr>
            <a:xfrm>
              <a:off x="8979553" y="5754301"/>
              <a:ext cx="2229161" cy="951299"/>
            </a:xfrm>
            <a:prstGeom prst="rect">
              <a:avLst/>
            </a:prstGeom>
          </p:spPr>
        </p:pic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5956D8D0-9A07-416C-BBC8-5D4A3383D4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0631"/>
            <a:stretch/>
          </p:blipFill>
          <p:spPr>
            <a:xfrm>
              <a:off x="8979554" y="5337131"/>
              <a:ext cx="2276793" cy="420376"/>
            </a:xfrm>
            <a:prstGeom prst="rect">
              <a:avLst/>
            </a:prstGeom>
          </p:spPr>
        </p:pic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27630689-B924-4BE9-B202-EF4EE5FF4CC7}"/>
              </a:ext>
            </a:extLst>
          </p:cNvPr>
          <p:cNvGrpSpPr/>
          <p:nvPr/>
        </p:nvGrpSpPr>
        <p:grpSpPr>
          <a:xfrm>
            <a:off x="5181403" y="2779179"/>
            <a:ext cx="1890154" cy="3135632"/>
            <a:chOff x="4843762" y="2770213"/>
            <a:chExt cx="1890154" cy="3135632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051D78EA-1AF4-4DE5-91B7-AD08C4C89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20199" y="3139545"/>
              <a:ext cx="1813717" cy="2766300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D24D5202-E158-4A80-B5D8-926D9AF8EB80}"/>
                </a:ext>
              </a:extLst>
            </p:cNvPr>
            <p:cNvSpPr txBox="1"/>
            <p:nvPr/>
          </p:nvSpPr>
          <p:spPr>
            <a:xfrm>
              <a:off x="4843762" y="2770213"/>
              <a:ext cx="1558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switch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寫法：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690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4350812D-9323-4C42-BB37-10C5ECE8C684}"/>
              </a:ext>
            </a:extLst>
          </p:cNvPr>
          <p:cNvSpPr txBox="1">
            <a:spLocks/>
          </p:cNvSpPr>
          <p:nvPr/>
        </p:nvSpPr>
        <p:spPr>
          <a:xfrm>
            <a:off x="1197948" y="1854122"/>
            <a:ext cx="10058400" cy="442412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>
                <a:ea typeface="微軟正黑體" panose="020B0604030504040204" pitchFamily="34" charset="-120"/>
              </a:rPr>
              <a:t> 請同學們使用 </a:t>
            </a:r>
            <a:r>
              <a:rPr lang="en-US" altLang="zh-TW" sz="2400" dirty="0" err="1">
                <a:ea typeface="微軟正黑體" panose="020B0604030504040204" pitchFamily="34" charset="-120"/>
              </a:rPr>
              <a:t>makefile</a:t>
            </a:r>
            <a:r>
              <a:rPr lang="zh-TW" altLang="en-US" sz="2400" dirty="0">
                <a:ea typeface="微軟正黑體" panose="020B0604030504040204" pitchFamily="34" charset="-120"/>
              </a:rPr>
              <a:t> 一次性編譯前四個練習</a:t>
            </a:r>
            <a:endParaRPr lang="en-US" altLang="zh-TW" sz="2400" dirty="0"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zh-TW" altLang="en-US" sz="2000" dirty="0">
                <a:ea typeface="微軟正黑體" panose="020B0604030504040204" pitchFamily="34" charset="-120"/>
              </a:rPr>
              <a:t>上週投影片中有提到如何編寫 </a:t>
            </a:r>
            <a:r>
              <a:rPr lang="en-US" altLang="zh-TW" sz="2000" dirty="0" err="1">
                <a:ea typeface="微軟正黑體" panose="020B0604030504040204" pitchFamily="34" charset="-120"/>
              </a:rPr>
              <a:t>makefile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Calibri" panose="020F0502020204030204" pitchFamily="34" charset="0"/>
              <a:buChar char="‐"/>
            </a:pPr>
            <a:r>
              <a:rPr lang="zh-TW" altLang="en-US" sz="2000" dirty="0">
                <a:ea typeface="微軟正黑體" panose="020B0604030504040204" pitchFamily="34" charset="-120"/>
              </a:rPr>
              <a:t>請使用模組化的形式</a:t>
            </a:r>
            <a:endParaRPr lang="en-US" altLang="zh-TW" sz="2000" dirty="0">
              <a:ea typeface="微軟正黑體" panose="020B0604030504040204" pitchFamily="34" charset="-120"/>
            </a:endParaRPr>
          </a:p>
          <a:p>
            <a:pPr marL="201168" lvl="1" indent="0">
              <a:lnSpc>
                <a:spcPct val="100000"/>
              </a:lnSpc>
              <a:buNone/>
            </a:pPr>
            <a:endParaRPr lang="zh-TW" altLang="en-US" sz="2000" dirty="0"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zh-TW" sz="2400" dirty="0"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0636" y="42738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課堂練習</a:t>
            </a:r>
            <a:r>
              <a:rPr lang="en-US" altLang="zh-TW" dirty="0">
                <a:latin typeface="+mn-lt"/>
                <a:ea typeface="微軟正黑體" panose="020B0604030504040204" pitchFamily="34" charset="-120"/>
              </a:rPr>
              <a:t>1-5</a:t>
            </a:r>
            <a:r>
              <a:rPr lang="zh-TW" altLang="en-US" dirty="0">
                <a:latin typeface="+mn-lt"/>
                <a:ea typeface="微軟正黑體" panose="020B0604030504040204" pitchFamily="34" charset="-120"/>
              </a:rPr>
              <a:t>：</a:t>
            </a:r>
            <a:r>
              <a:rPr lang="en-US" altLang="zh-TW" dirty="0" err="1">
                <a:latin typeface="+mn-lt"/>
                <a:ea typeface="微軟正黑體" panose="020B0604030504040204" pitchFamily="34" charset="-120"/>
              </a:rPr>
              <a:t>makefile</a:t>
            </a:r>
            <a:endParaRPr lang="zh-TW" altLang="en-US" dirty="0">
              <a:latin typeface="+mn-l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3700872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860</TotalTime>
  <Words>309</Words>
  <Application>Microsoft Office PowerPoint</Application>
  <PresentationFormat>寬螢幕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</vt:lpstr>
      <vt:lpstr>新細明體</vt:lpstr>
      <vt:lpstr>Arial</vt:lpstr>
      <vt:lpstr>Calibri</vt:lpstr>
      <vt:lpstr>Calibri Light</vt:lpstr>
      <vt:lpstr>Cambria Math</vt:lpstr>
      <vt:lpstr>回顧</vt:lpstr>
      <vt:lpstr>C 程式設計實習課練習題</vt:lpstr>
      <vt:lpstr>課堂練習1-1：cin、cout 的使用</vt:lpstr>
      <vt:lpstr>課堂練習1-2：Loop 練習</vt:lpstr>
      <vt:lpstr>課堂練習1-3：Branch 練習</vt:lpstr>
      <vt:lpstr>課堂練習1-4：Branch 練習</vt:lpstr>
      <vt:lpstr>課堂練習1-5：makefile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李佳航</dc:creator>
  <cp:lastModifiedBy>user</cp:lastModifiedBy>
  <cp:revision>77</cp:revision>
  <dcterms:created xsi:type="dcterms:W3CDTF">2017-02-23T02:57:53Z</dcterms:created>
  <dcterms:modified xsi:type="dcterms:W3CDTF">2023-02-23T06:12:49Z</dcterms:modified>
</cp:coreProperties>
</file>