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93" r:id="rId3"/>
    <p:sldId id="303" r:id="rId4"/>
    <p:sldId id="305" r:id="rId5"/>
    <p:sldId id="306" r:id="rId6"/>
    <p:sldId id="319" r:id="rId7"/>
    <p:sldId id="318" r:id="rId8"/>
    <p:sldId id="307" r:id="rId9"/>
    <p:sldId id="308" r:id="rId10"/>
    <p:sldId id="309" r:id="rId11"/>
    <p:sldId id="310" r:id="rId12"/>
    <p:sldId id="311" r:id="rId13"/>
    <p:sldId id="312" r:id="rId14"/>
    <p:sldId id="320" r:id="rId15"/>
    <p:sldId id="321" r:id="rId16"/>
    <p:sldId id="322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3" autoAdjust="0"/>
    <p:restoredTop sz="85806" autoAdjust="0"/>
  </p:normalViewPr>
  <p:slideViewPr>
    <p:cSldViewPr snapToGrid="0">
      <p:cViewPr varScale="1">
        <p:scale>
          <a:sx n="97" d="100"/>
          <a:sy n="9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2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6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25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97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24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07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47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TW"/>
              <a:t>2023/3/02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Chapter1.  C++ Basics</a:t>
            </a:r>
            <a:r>
              <a:rPr lang="zh-TW" altLang="en-US" sz="4200" dirty="0"/>
              <a:t> </a:t>
            </a:r>
            <a:r>
              <a:rPr lang="en-US" altLang="zh-TW" sz="4200" b="1" dirty="0"/>
              <a:t>Review</a:t>
            </a:r>
            <a:endParaRPr lang="zh-TW" altLang="en-US" sz="4200" b="1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2023/3/02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do - while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do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{	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} while(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7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9465" y="2609597"/>
            <a:ext cx="4085854" cy="3184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29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do - while loop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4602" y="2857500"/>
            <a:ext cx="4738127" cy="193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0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for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 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for(</a:t>
            </a:r>
            <a:r>
              <a:rPr lang="zh-TW" altLang="en-US" sz="2000" dirty="0">
                <a:solidFill>
                  <a:srgbClr val="000000"/>
                </a:solidFill>
              </a:rPr>
              <a:t>初始變數</a:t>
            </a:r>
            <a:r>
              <a:rPr lang="en-US" altLang="zh-TW" sz="2000" dirty="0">
                <a:solidFill>
                  <a:srgbClr val="000000"/>
                </a:solidFill>
              </a:rPr>
              <a:t>; 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; </a:t>
            </a:r>
            <a:r>
              <a:rPr lang="zh-TW" altLang="en-US" sz="2000" dirty="0">
                <a:solidFill>
                  <a:srgbClr val="000000"/>
                </a:solidFill>
              </a:rPr>
              <a:t>更新值</a:t>
            </a:r>
            <a:r>
              <a:rPr lang="en-US" altLang="zh-TW" sz="2000" dirty="0">
                <a:solidFill>
                  <a:srgbClr val="000000"/>
                </a:solidFill>
              </a:rPr>
              <a:t>){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}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8026" y="2628786"/>
            <a:ext cx="3850442" cy="3147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0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for loop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9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6795" y="3274529"/>
            <a:ext cx="3124636" cy="3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53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for vs while vs do-while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F8D04E0-686D-1ED9-333F-35C49ADED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7" y="2452985"/>
            <a:ext cx="8149783" cy="39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while vs do-while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0790483-4719-14F7-113C-540F67EE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67" y="2526526"/>
            <a:ext cx="7200000" cy="1861333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21FE5C7-6730-B8C9-E377-AD962B7B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67" y="4455973"/>
            <a:ext cx="7200000" cy="18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4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 err="1"/>
              <a:t>Makefile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4998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make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是在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Linux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環境下程式設計的工具。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make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工具可以協助編譯、更新、維護你的程式。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800" dirty="0" err="1">
                <a:solidFill>
                  <a:srgbClr val="000000"/>
                </a:solidFill>
                <a:latin typeface="Calibri"/>
                <a:ea typeface="微軟正黑體"/>
              </a:rPr>
              <a:t>Makefile</a:t>
            </a:r>
            <a:r>
              <a:rPr lang="zh-TW" altLang="en-US" sz="2800" dirty="0">
                <a:solidFill>
                  <a:srgbClr val="000000"/>
                </a:solidFill>
                <a:latin typeface="Calibri"/>
                <a:ea typeface="微軟正黑體"/>
              </a:rPr>
              <a:t>是</a:t>
            </a:r>
            <a:r>
              <a:rPr lang="en-US" altLang="zh-TW" sz="2800" dirty="0">
                <a:solidFill>
                  <a:srgbClr val="000000"/>
                </a:solidFill>
                <a:latin typeface="Calibri"/>
                <a:ea typeface="微軟正黑體"/>
              </a:rPr>
              <a:t>make</a:t>
            </a:r>
            <a:r>
              <a:rPr lang="zh-TW" altLang="en-US" sz="2800" dirty="0">
                <a:solidFill>
                  <a:srgbClr val="000000"/>
                </a:solidFill>
                <a:latin typeface="Calibri"/>
                <a:ea typeface="微軟正黑體"/>
              </a:rPr>
              <a:t>工具的參考檔案。</a:t>
            </a:r>
            <a:endParaRPr lang="en-US" altLang="zh-TW" sz="28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利用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</a:t>
            </a:r>
            <a:r>
              <a:rPr kumimoji="0" lang="en-US" altLang="zh-TW" sz="24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akefile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可以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批量執行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make</a:t>
            </a:r>
            <a:r>
              <a:rPr lang="zh-TW" altLang="en-US" sz="2400" dirty="0">
                <a:solidFill>
                  <a:srgbClr val="000000"/>
                </a:solidFill>
                <a:latin typeface="Calibri"/>
                <a:ea typeface="微軟正黑體"/>
              </a:rPr>
              <a:t>工具內的指令。</a:t>
            </a:r>
            <a:endParaRPr kumimoji="0" lang="en-US" altLang="zh-TW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087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/>
              <a:t>Makefile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1283BC-09E8-FA4E-03FF-B93CA829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9" y="2482704"/>
            <a:ext cx="9825928" cy="37371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733648-15E2-8C12-E1EB-10DBEFD91BC5}"/>
              </a:ext>
            </a:extLst>
          </p:cNvPr>
          <p:cNvSpPr/>
          <p:nvPr/>
        </p:nvSpPr>
        <p:spPr>
          <a:xfrm>
            <a:off x="1080049" y="3097161"/>
            <a:ext cx="1466506" cy="58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2DA385-A188-EC5B-378F-10EBF1136DE8}"/>
              </a:ext>
            </a:extLst>
          </p:cNvPr>
          <p:cNvSpPr txBox="1"/>
          <p:nvPr/>
        </p:nvSpPr>
        <p:spPr>
          <a:xfrm>
            <a:off x="2546555" y="3097161"/>
            <a:ext cx="5929828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</a:rPr>
              <a:t>變數宣告</a:t>
            </a:r>
            <a:endParaRPr lang="en-US" altLang="zh-TW" sz="1600" b="1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每行第一個等號以前是變數名稱，後面直到換行都是變數內容。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CFFC23-393F-9616-1F92-3D675F969109}"/>
              </a:ext>
            </a:extLst>
          </p:cNvPr>
          <p:cNvSpPr/>
          <p:nvPr/>
        </p:nvSpPr>
        <p:spPr>
          <a:xfrm>
            <a:off x="1072136" y="3754554"/>
            <a:ext cx="3637515" cy="5469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28FB52-B3F3-4926-48E8-39D1E285DFD5}"/>
              </a:ext>
            </a:extLst>
          </p:cNvPr>
          <p:cNvSpPr txBox="1"/>
          <p:nvPr/>
        </p:nvSpPr>
        <p:spPr>
          <a:xfrm>
            <a:off x="4717564" y="3744101"/>
            <a:ext cx="6058591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rgbClr val="00B050"/>
                </a:solidFill>
              </a:rPr>
              <a:t>目標</a:t>
            </a:r>
            <a:r>
              <a:rPr lang="en-US" altLang="zh-TW" sz="1600" b="1" dirty="0">
                <a:solidFill>
                  <a:srgbClr val="00B050"/>
                </a:solidFill>
              </a:rPr>
              <a:t>(Target)</a:t>
            </a:r>
          </a:p>
          <a:p>
            <a:r>
              <a:rPr lang="zh-TW" altLang="en-US" sz="1600" dirty="0">
                <a:solidFill>
                  <a:srgbClr val="00B050"/>
                </a:solidFill>
              </a:rPr>
              <a:t>在</a:t>
            </a:r>
            <a:r>
              <a:rPr lang="en-US" altLang="zh-TW" sz="1600" dirty="0">
                <a:solidFill>
                  <a:srgbClr val="00B050"/>
                </a:solidFill>
              </a:rPr>
              <a:t>Terminal</a:t>
            </a:r>
            <a:r>
              <a:rPr lang="zh-TW" altLang="en-US" sz="1600" dirty="0">
                <a:solidFill>
                  <a:srgbClr val="00B050"/>
                </a:solidFill>
              </a:rPr>
              <a:t>中，用</a:t>
            </a:r>
            <a:r>
              <a:rPr lang="en-US" altLang="zh-TW" sz="1600" dirty="0">
                <a:solidFill>
                  <a:srgbClr val="00B050"/>
                </a:solidFill>
              </a:rPr>
              <a:t>make {target}</a:t>
            </a:r>
            <a:r>
              <a:rPr lang="zh-TW" altLang="en-US" sz="1600" dirty="0">
                <a:solidFill>
                  <a:srgbClr val="00B050"/>
                </a:solidFill>
              </a:rPr>
              <a:t>來使用</a:t>
            </a:r>
            <a:r>
              <a:rPr lang="en-US" altLang="zh-TW" sz="1600" dirty="0">
                <a:solidFill>
                  <a:srgbClr val="00B050"/>
                </a:solidFill>
              </a:rPr>
              <a:t>target</a:t>
            </a:r>
            <a:r>
              <a:rPr lang="zh-TW" altLang="en-US" sz="1600" dirty="0">
                <a:solidFill>
                  <a:srgbClr val="00B050"/>
                </a:solidFill>
              </a:rPr>
              <a:t>內的指令，如</a:t>
            </a:r>
            <a:r>
              <a:rPr lang="en-US" altLang="zh-TW" sz="1600" dirty="0">
                <a:solidFill>
                  <a:srgbClr val="00B050"/>
                </a:solidFill>
              </a:rPr>
              <a:t>:make all</a:t>
            </a:r>
            <a:r>
              <a:rPr lang="zh-TW" altLang="en-US" sz="1600" dirty="0">
                <a:solidFill>
                  <a:srgbClr val="00B050"/>
                </a:solidFill>
              </a:rPr>
              <a:t>。只用</a:t>
            </a:r>
            <a:r>
              <a:rPr lang="en-US" altLang="zh-TW" sz="1600" dirty="0">
                <a:solidFill>
                  <a:srgbClr val="00B050"/>
                </a:solidFill>
              </a:rPr>
              <a:t>make</a:t>
            </a:r>
            <a:r>
              <a:rPr lang="zh-TW" altLang="en-US" sz="1600" dirty="0">
                <a:solidFill>
                  <a:srgbClr val="00B050"/>
                </a:solidFill>
              </a:rPr>
              <a:t>則預設使用第一個</a:t>
            </a:r>
            <a:r>
              <a:rPr lang="en-US" altLang="zh-TW" sz="1600" dirty="0">
                <a:solidFill>
                  <a:srgbClr val="00B050"/>
                </a:solidFill>
              </a:rPr>
              <a:t>target</a:t>
            </a:r>
            <a:r>
              <a:rPr lang="zh-TW" altLang="en-US" sz="1600" dirty="0">
                <a:solidFill>
                  <a:srgbClr val="00B050"/>
                </a:solidFill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AABEC9-DD89-C1DF-BAC3-580834842D9F}"/>
              </a:ext>
            </a:extLst>
          </p:cNvPr>
          <p:cNvSpPr/>
          <p:nvPr/>
        </p:nvSpPr>
        <p:spPr>
          <a:xfrm>
            <a:off x="1072137" y="4369010"/>
            <a:ext cx="2575632" cy="3406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AEC5DC-51FC-97EE-6C04-55CE10A3A670}"/>
              </a:ext>
            </a:extLst>
          </p:cNvPr>
          <p:cNvSpPr txBox="1"/>
          <p:nvPr/>
        </p:nvSpPr>
        <p:spPr>
          <a:xfrm>
            <a:off x="3655682" y="4568000"/>
            <a:ext cx="3257584" cy="3385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用</a:t>
            </a:r>
            <a:r>
              <a:rPr lang="en-US" altLang="zh-TW" sz="1600" dirty="0">
                <a:solidFill>
                  <a:srgbClr val="FF0000"/>
                </a:solidFill>
              </a:rPr>
              <a:t>$(</a:t>
            </a:r>
            <a:r>
              <a:rPr lang="zh-TW" altLang="en-US" sz="1600" dirty="0">
                <a:solidFill>
                  <a:srgbClr val="FF0000"/>
                </a:solidFill>
              </a:rPr>
              <a:t>變數名稱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  <a:r>
              <a:rPr lang="zh-TW" altLang="en-US" sz="1600" dirty="0">
                <a:solidFill>
                  <a:srgbClr val="FF0000"/>
                </a:solidFill>
              </a:rPr>
              <a:t>才可以使用變數。</a:t>
            </a:r>
          </a:p>
        </p:txBody>
      </p:sp>
    </p:spTree>
    <p:extLst>
      <p:ext uri="{BB962C8B-B14F-4D97-AF65-F5344CB8AC3E}">
        <p14:creationId xmlns:p14="http://schemas.microsoft.com/office/powerpoint/2010/main" val="27910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/>
              <a:t>Makefile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1283BC-09E8-FA4E-03FF-B93CA829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049" y="2489064"/>
            <a:ext cx="9825928" cy="372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C080832-32CC-A9E7-2C25-63D78726DB61}"/>
              </a:ext>
            </a:extLst>
          </p:cNvPr>
          <p:cNvSpPr txBox="1"/>
          <p:nvPr/>
        </p:nvSpPr>
        <p:spPr>
          <a:xfrm>
            <a:off x="1519977" y="3800383"/>
            <a:ext cx="411443" cy="5078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FF0000"/>
                </a:solidFill>
              </a:rPr>
              <a:t>g++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g++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g++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06165B-7AA9-B209-C195-5CD4D55A2AAE}"/>
              </a:ext>
            </a:extLst>
          </p:cNvPr>
          <p:cNvSpPr txBox="1"/>
          <p:nvPr/>
        </p:nvSpPr>
        <p:spPr>
          <a:xfrm>
            <a:off x="2760397" y="3812537"/>
            <a:ext cx="1871894" cy="5078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FF0000"/>
                </a:solidFill>
              </a:rPr>
              <a:t>Q1.cpp Q2.cpp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Q1 Q1.o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Q2 Q2.o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94E32D-5964-088D-9A78-30EA0A0F4F78}"/>
              </a:ext>
            </a:extLst>
          </p:cNvPr>
          <p:cNvSpPr txBox="1"/>
          <p:nvPr/>
        </p:nvSpPr>
        <p:spPr>
          <a:xfrm>
            <a:off x="1828800" y="3800383"/>
            <a:ext cx="703385" cy="5078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FF0000"/>
                </a:solidFill>
              </a:rPr>
              <a:t>-std=</a:t>
            </a:r>
            <a:r>
              <a:rPr lang="en-US" altLang="zh-TW" sz="900" b="1" dirty="0" err="1">
                <a:solidFill>
                  <a:srgbClr val="FF0000"/>
                </a:solidFill>
              </a:rPr>
              <a:t>c++</a:t>
            </a:r>
            <a:r>
              <a:rPr lang="en-US" altLang="zh-TW" sz="900" b="1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-std=</a:t>
            </a:r>
            <a:r>
              <a:rPr lang="en-US" altLang="zh-TW" sz="900" b="1" dirty="0" err="1">
                <a:solidFill>
                  <a:srgbClr val="FF0000"/>
                </a:solidFill>
              </a:rPr>
              <a:t>c++</a:t>
            </a:r>
            <a:r>
              <a:rPr lang="en-US" altLang="zh-TW" sz="900" b="1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-std=</a:t>
            </a:r>
            <a:r>
              <a:rPr lang="en-US" altLang="zh-TW" sz="900" b="1" dirty="0" err="1">
                <a:solidFill>
                  <a:srgbClr val="FF0000"/>
                </a:solidFill>
              </a:rPr>
              <a:t>c++</a:t>
            </a:r>
            <a:r>
              <a:rPr lang="en-US" altLang="zh-TW" sz="900" b="1" dirty="0">
                <a:solidFill>
                  <a:srgbClr val="FF0000"/>
                </a:solidFill>
              </a:rPr>
              <a:t>11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/>
              <a:t>Makefile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1283BC-09E8-FA4E-03FF-B93CA829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929" y="2489064"/>
            <a:ext cx="9802167" cy="3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Outline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460167"/>
            <a:ext cx="89834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Branch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If - else if - else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Switch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Loops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while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do - while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for loop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solidFill>
                  <a:srgbClr val="000000"/>
                </a:solidFill>
              </a:rPr>
              <a:t>Makefile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/>
              <a:t>Makefile</a:t>
            </a:r>
            <a:endParaRPr lang="zh-TW" altLang="en-US" sz="4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1283BC-09E8-FA4E-03FF-B93CA829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049" y="2497849"/>
            <a:ext cx="9825928" cy="370682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C080832-32CC-A9E7-2C25-63D78726DB61}"/>
              </a:ext>
            </a:extLst>
          </p:cNvPr>
          <p:cNvSpPr txBox="1"/>
          <p:nvPr/>
        </p:nvSpPr>
        <p:spPr>
          <a:xfrm>
            <a:off x="1519977" y="3800383"/>
            <a:ext cx="411443" cy="5078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FF0000"/>
                </a:solidFill>
              </a:rPr>
              <a:t>g++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g++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g++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06165B-7AA9-B209-C195-5CD4D55A2AAE}"/>
              </a:ext>
            </a:extLst>
          </p:cNvPr>
          <p:cNvSpPr txBox="1"/>
          <p:nvPr/>
        </p:nvSpPr>
        <p:spPr>
          <a:xfrm>
            <a:off x="2760397" y="3812537"/>
            <a:ext cx="1871894" cy="5078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FF0000"/>
                </a:solidFill>
              </a:rPr>
              <a:t>Q1.cpp Q2.cpp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Q1 Q1.o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Q2 Q2.o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94E32D-5964-088D-9A78-30EA0A0F4F78}"/>
              </a:ext>
            </a:extLst>
          </p:cNvPr>
          <p:cNvSpPr txBox="1"/>
          <p:nvPr/>
        </p:nvSpPr>
        <p:spPr>
          <a:xfrm>
            <a:off x="1828800" y="3800383"/>
            <a:ext cx="703385" cy="5078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b="1" dirty="0">
                <a:solidFill>
                  <a:srgbClr val="FF0000"/>
                </a:solidFill>
              </a:rPr>
              <a:t>-std=</a:t>
            </a:r>
            <a:r>
              <a:rPr lang="en-US" altLang="zh-TW" sz="900" b="1" dirty="0" err="1">
                <a:solidFill>
                  <a:srgbClr val="FF0000"/>
                </a:solidFill>
              </a:rPr>
              <a:t>c++</a:t>
            </a:r>
            <a:r>
              <a:rPr lang="en-US" altLang="zh-TW" sz="900" b="1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-std=</a:t>
            </a:r>
            <a:r>
              <a:rPr lang="en-US" altLang="zh-TW" sz="900" b="1" dirty="0" err="1">
                <a:solidFill>
                  <a:srgbClr val="FF0000"/>
                </a:solidFill>
              </a:rPr>
              <a:t>c++</a:t>
            </a:r>
            <a:r>
              <a:rPr lang="en-US" altLang="zh-TW" sz="900" b="1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zh-TW" sz="900" b="1" dirty="0">
                <a:solidFill>
                  <a:srgbClr val="FF0000"/>
                </a:solidFill>
              </a:rPr>
              <a:t>-std=</a:t>
            </a:r>
            <a:r>
              <a:rPr lang="en-US" altLang="zh-TW" sz="900" b="1" dirty="0" err="1">
                <a:solidFill>
                  <a:srgbClr val="FF0000"/>
                </a:solidFill>
              </a:rPr>
              <a:t>c++</a:t>
            </a:r>
            <a:r>
              <a:rPr lang="en-US" altLang="zh-TW" sz="900" b="1" dirty="0">
                <a:solidFill>
                  <a:srgbClr val="FF0000"/>
                </a:solidFill>
              </a:rPr>
              <a:t>11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if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en-US" altLang="zh-TW" sz="4400" dirty="0"/>
              <a:t>else if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 </a:t>
            </a:r>
            <a:r>
              <a:rPr lang="en-US" altLang="zh-TW" sz="4400" dirty="0"/>
              <a:t>else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lvl="0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	</a:t>
            </a:r>
            <a:r>
              <a:rPr lang="en-US" altLang="zh-TW" sz="2000" dirty="0">
                <a:solidFill>
                  <a:srgbClr val="000000"/>
                </a:solidFill>
              </a:rPr>
              <a:t>if(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1){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}else if(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2){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……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}else if(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n){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}else{		//</a:t>
            </a:r>
            <a:r>
              <a:rPr lang="zh-TW" altLang="en-US" sz="2000" dirty="0">
                <a:solidFill>
                  <a:srgbClr val="000000"/>
                </a:solidFill>
              </a:rPr>
              <a:t>當以上可能條件皆不成立時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n+1;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2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4806" y="2515201"/>
            <a:ext cx="2465115" cy="35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34;p10">
            <a:extLst>
              <a:ext uri="{FF2B5EF4-FFF2-40B4-BE49-F238E27FC236}">
                <a16:creationId xmlns:a16="http://schemas.microsoft.com/office/drawing/2014/main" id="{5EBD3883-771E-066B-CDCB-5F65FF678A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26580"/>
          <a:stretch/>
        </p:blipFill>
        <p:spPr>
          <a:xfrm>
            <a:off x="9785127" y="5080869"/>
            <a:ext cx="1925092" cy="91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switch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/>
              <a:t>Syntax</a:t>
            </a:r>
          </a:p>
          <a:p>
            <a:pPr lvl="0">
              <a:buSzPts val="3480"/>
            </a:pPr>
            <a:r>
              <a:rPr lang="en-US" altLang="zh-TW" sz="2000" dirty="0"/>
              <a:t>	switch(</a:t>
            </a:r>
            <a:r>
              <a:rPr lang="zh-TW" altLang="en-US" sz="2000" dirty="0"/>
              <a:t>變數名稱</a:t>
            </a:r>
            <a:r>
              <a:rPr lang="en-US" altLang="zh-TW" sz="2000" dirty="0"/>
              <a:t>){	</a:t>
            </a:r>
          </a:p>
          <a:p>
            <a:pPr lvl="0">
              <a:buSzPts val="3480"/>
            </a:pPr>
            <a:r>
              <a:rPr lang="en-US" altLang="zh-TW" sz="2000" dirty="0"/>
              <a:t>		case </a:t>
            </a:r>
            <a:r>
              <a:rPr lang="zh-TW" altLang="en-US" sz="2000" dirty="0"/>
              <a:t>符合的數字或是字元</a:t>
            </a:r>
            <a:r>
              <a:rPr lang="en-US" altLang="zh-TW" sz="2000" dirty="0"/>
              <a:t>:</a:t>
            </a:r>
          </a:p>
          <a:p>
            <a:pPr lvl="0">
              <a:buSzPts val="3480"/>
            </a:pPr>
            <a:r>
              <a:rPr lang="en-US" altLang="zh-TW" sz="2000" dirty="0"/>
              <a:t>		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1;</a:t>
            </a:r>
          </a:p>
          <a:p>
            <a:pPr lvl="0">
              <a:buSzPts val="3480"/>
            </a:pPr>
            <a:r>
              <a:rPr lang="en-US" altLang="zh-TW" sz="2000" dirty="0"/>
              <a:t>			break;</a:t>
            </a:r>
          </a:p>
          <a:p>
            <a:pPr lvl="0">
              <a:buSzPts val="3480"/>
            </a:pPr>
            <a:r>
              <a:rPr lang="en-US" altLang="zh-TW" sz="2000" dirty="0"/>
              <a:t>		……</a:t>
            </a:r>
          </a:p>
          <a:p>
            <a:pPr lvl="0">
              <a:buSzPts val="3480"/>
            </a:pPr>
            <a:r>
              <a:rPr lang="en-US" altLang="zh-TW" sz="2000" dirty="0"/>
              <a:t>		case </a:t>
            </a:r>
            <a:r>
              <a:rPr lang="zh-TW" altLang="en-US" sz="2000" dirty="0"/>
              <a:t>符合的數字或是字元</a:t>
            </a:r>
            <a:r>
              <a:rPr lang="en-US" altLang="zh-TW" sz="2000" dirty="0"/>
              <a:t>:</a:t>
            </a:r>
          </a:p>
          <a:p>
            <a:pPr lvl="0">
              <a:buSzPts val="3480"/>
            </a:pPr>
            <a:r>
              <a:rPr lang="en-US" altLang="zh-TW" sz="2000" dirty="0"/>
              <a:t>		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n;</a:t>
            </a:r>
          </a:p>
          <a:p>
            <a:pPr lvl="0">
              <a:buSzPts val="3480"/>
            </a:pPr>
            <a:r>
              <a:rPr lang="en-US" altLang="zh-TW" sz="2000" dirty="0"/>
              <a:t>			break;</a:t>
            </a:r>
          </a:p>
          <a:p>
            <a:pPr lvl="0">
              <a:buSzPts val="3480"/>
            </a:pPr>
            <a:r>
              <a:rPr lang="en-US" altLang="zh-TW" sz="2000" dirty="0"/>
              <a:t>		default:</a:t>
            </a:r>
            <a:r>
              <a:rPr lang="en-US" altLang="zh-TW" sz="2000" dirty="0">
                <a:solidFill>
                  <a:srgbClr val="000000"/>
                </a:solidFill>
              </a:rPr>
              <a:t>		//</a:t>
            </a:r>
            <a:r>
              <a:rPr lang="zh-TW" altLang="en-US" sz="2000" dirty="0">
                <a:solidFill>
                  <a:srgbClr val="000000"/>
                </a:solidFill>
              </a:rPr>
              <a:t>當以上可能條件皆不成立時</a:t>
            </a:r>
            <a:endParaRPr lang="en-US" altLang="zh-TW" sz="2000" dirty="0"/>
          </a:p>
          <a:p>
            <a:pPr lvl="0">
              <a:buSzPts val="3480"/>
            </a:pPr>
            <a:r>
              <a:rPr lang="en-US" altLang="zh-TW" sz="2000" dirty="0"/>
              <a:t>			</a:t>
            </a:r>
            <a:r>
              <a:rPr lang="zh-TW" altLang="en-US" sz="2000" dirty="0"/>
              <a:t>陳述句 </a:t>
            </a:r>
            <a:r>
              <a:rPr lang="en-US" altLang="zh-TW" sz="2000" dirty="0"/>
              <a:t>n+1;	 		</a:t>
            </a:r>
          </a:p>
          <a:p>
            <a:pPr lvl="0">
              <a:buSzPts val="3480"/>
            </a:pPr>
            <a:r>
              <a:rPr lang="en-US" altLang="zh-TW" sz="2000" dirty="0"/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336241" y="1230739"/>
            <a:ext cx="4270981" cy="5308173"/>
            <a:chOff x="6434986" y="1302847"/>
            <a:chExt cx="4270981" cy="530817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r="1535" b="29099"/>
            <a:stretch/>
          </p:blipFill>
          <p:spPr>
            <a:xfrm>
              <a:off x="6434986" y="1302847"/>
              <a:ext cx="4270958" cy="4002741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3"/>
            <a:srcRect t="73354" r="1535" b="3014"/>
            <a:stretch/>
          </p:blipFill>
          <p:spPr>
            <a:xfrm>
              <a:off x="6435009" y="5276893"/>
              <a:ext cx="4270958" cy="1334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58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switch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D91FF8-E53C-8C8B-DBCD-85BE7FEA5011}"/>
              </a:ext>
            </a:extLst>
          </p:cNvPr>
          <p:cNvSpPr txBox="1"/>
          <p:nvPr/>
        </p:nvSpPr>
        <p:spPr>
          <a:xfrm>
            <a:off x="964651" y="38015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switch</a:t>
            </a:r>
            <a:r>
              <a:rPr lang="zh-TW" altLang="en-US" b="1" dirty="0">
                <a:solidFill>
                  <a:schemeClr val="accent6"/>
                </a:solidFill>
              </a:rPr>
              <a:t>內</a:t>
            </a:r>
            <a:endParaRPr lang="en-US" altLang="zh-TW" b="1" dirty="0">
              <a:solidFill>
                <a:schemeClr val="accent6"/>
              </a:solidFill>
            </a:endParaRPr>
          </a:p>
          <a:p>
            <a:r>
              <a:rPr lang="zh-TW" altLang="en-US" b="1" dirty="0">
                <a:solidFill>
                  <a:schemeClr val="accent6"/>
                </a:solidFill>
              </a:rPr>
              <a:t>跑了這幾行</a:t>
            </a:r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CEC09B86-43C4-AC9F-7E0F-2E8C8C23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03" y="2526526"/>
            <a:ext cx="8463939" cy="3563377"/>
          </a:xfrm>
          <a:prstGeom prst="rect">
            <a:avLst/>
          </a:prstGeom>
        </p:spPr>
      </p:pic>
      <p:sp>
        <p:nvSpPr>
          <p:cNvPr id="8" name="左大括弧 7">
            <a:extLst>
              <a:ext uri="{FF2B5EF4-FFF2-40B4-BE49-F238E27FC236}">
                <a16:creationId xmlns:a16="http://schemas.microsoft.com/office/drawing/2014/main" id="{5D850558-D6E3-CF7A-14DD-644ACB9DFB90}"/>
              </a:ext>
            </a:extLst>
          </p:cNvPr>
          <p:cNvSpPr/>
          <p:nvPr/>
        </p:nvSpPr>
        <p:spPr>
          <a:xfrm>
            <a:off x="2279848" y="4011562"/>
            <a:ext cx="725817" cy="1366684"/>
          </a:xfrm>
          <a:prstGeom prst="leftBrace">
            <a:avLst>
              <a:gd name="adj1" fmla="val 23587"/>
              <a:gd name="adj2" fmla="val 1185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6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switch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D91FF8-E53C-8C8B-DBCD-85BE7FEA5011}"/>
              </a:ext>
            </a:extLst>
          </p:cNvPr>
          <p:cNvSpPr txBox="1"/>
          <p:nvPr/>
        </p:nvSpPr>
        <p:spPr>
          <a:xfrm>
            <a:off x="964651" y="38015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switch</a:t>
            </a:r>
            <a:r>
              <a:rPr lang="zh-TW" altLang="en-US" b="1" dirty="0">
                <a:solidFill>
                  <a:schemeClr val="accent6"/>
                </a:solidFill>
              </a:rPr>
              <a:t>內</a:t>
            </a:r>
            <a:endParaRPr lang="en-US" altLang="zh-TW" b="1" dirty="0">
              <a:solidFill>
                <a:schemeClr val="accent6"/>
              </a:solidFill>
            </a:endParaRPr>
          </a:p>
          <a:p>
            <a:r>
              <a:rPr lang="zh-TW" altLang="en-US" b="1" dirty="0">
                <a:solidFill>
                  <a:schemeClr val="accent6"/>
                </a:solidFill>
              </a:rPr>
              <a:t>跑了這幾行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EC09B86-43C4-AC9F-7E0F-2E8C8C23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8446" y="2526526"/>
            <a:ext cx="8423852" cy="3563377"/>
          </a:xfrm>
          <a:prstGeom prst="rect">
            <a:avLst/>
          </a:prstGeom>
        </p:spPr>
      </p:pic>
      <p:sp>
        <p:nvSpPr>
          <p:cNvPr id="8" name="左大括弧 7">
            <a:extLst>
              <a:ext uri="{FF2B5EF4-FFF2-40B4-BE49-F238E27FC236}">
                <a16:creationId xmlns:a16="http://schemas.microsoft.com/office/drawing/2014/main" id="{5D850558-D6E3-CF7A-14DD-644ACB9DFB90}"/>
              </a:ext>
            </a:extLst>
          </p:cNvPr>
          <p:cNvSpPr/>
          <p:nvPr/>
        </p:nvSpPr>
        <p:spPr>
          <a:xfrm>
            <a:off x="2279848" y="4011562"/>
            <a:ext cx="725817" cy="1012722"/>
          </a:xfrm>
          <a:prstGeom prst="leftBrace">
            <a:avLst>
              <a:gd name="adj1" fmla="val 23587"/>
              <a:gd name="adj2" fmla="val 1329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1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Branch – switch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D91FF8-E53C-8C8B-DBCD-85BE7FEA5011}"/>
              </a:ext>
            </a:extLst>
          </p:cNvPr>
          <p:cNvSpPr txBox="1"/>
          <p:nvPr/>
        </p:nvSpPr>
        <p:spPr>
          <a:xfrm>
            <a:off x="964651" y="38015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switch</a:t>
            </a:r>
            <a:r>
              <a:rPr lang="zh-TW" altLang="en-US" b="1" dirty="0">
                <a:solidFill>
                  <a:schemeClr val="accent6"/>
                </a:solidFill>
              </a:rPr>
              <a:t>內</a:t>
            </a:r>
            <a:endParaRPr lang="en-US" altLang="zh-TW" b="1" dirty="0">
              <a:solidFill>
                <a:schemeClr val="accent6"/>
              </a:solidFill>
            </a:endParaRPr>
          </a:p>
          <a:p>
            <a:r>
              <a:rPr lang="zh-TW" altLang="en-US" b="1" dirty="0">
                <a:solidFill>
                  <a:schemeClr val="accent6"/>
                </a:solidFill>
              </a:rPr>
              <a:t>跑了這幾行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EC09B86-43C4-AC9F-7E0F-2E8C8C238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3406" y="2526526"/>
            <a:ext cx="8413933" cy="3563377"/>
          </a:xfrm>
          <a:prstGeom prst="rect">
            <a:avLst/>
          </a:prstGeom>
        </p:spPr>
      </p:pic>
      <p:sp>
        <p:nvSpPr>
          <p:cNvPr id="8" name="左大括弧 7">
            <a:extLst>
              <a:ext uri="{FF2B5EF4-FFF2-40B4-BE49-F238E27FC236}">
                <a16:creationId xmlns:a16="http://schemas.microsoft.com/office/drawing/2014/main" id="{5D850558-D6E3-CF7A-14DD-644ACB9DFB90}"/>
              </a:ext>
            </a:extLst>
          </p:cNvPr>
          <p:cNvSpPr/>
          <p:nvPr/>
        </p:nvSpPr>
        <p:spPr>
          <a:xfrm>
            <a:off x="2279848" y="4011562"/>
            <a:ext cx="725817" cy="436354"/>
          </a:xfrm>
          <a:prstGeom prst="leftBrace">
            <a:avLst>
              <a:gd name="adj1" fmla="val 23587"/>
              <a:gd name="adj2" fmla="val 3131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8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while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Syntax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while(</a:t>
            </a:r>
            <a:r>
              <a:rPr lang="zh-TW" altLang="en-US" sz="2000" dirty="0">
                <a:solidFill>
                  <a:srgbClr val="000000"/>
                </a:solidFill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</a:rPr>
              <a:t>){	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1;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2;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zh-TW" altLang="en-US" sz="2000" dirty="0">
                <a:solidFill>
                  <a:srgbClr val="000000"/>
                </a:solidFill>
              </a:rPr>
              <a:t>陳述句 </a:t>
            </a:r>
            <a:r>
              <a:rPr lang="en-US" altLang="zh-TW" sz="2000" dirty="0">
                <a:solidFill>
                  <a:srgbClr val="000000"/>
                </a:solidFill>
              </a:rPr>
              <a:t>n;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5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3666" y="1905000"/>
            <a:ext cx="4655135" cy="4817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9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Loops – while loop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Result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/>
              <a:t>2023/3/02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Google Shape;2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45690" y="2857500"/>
            <a:ext cx="2695951" cy="264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06278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566</Words>
  <Application>Microsoft Office PowerPoint</Application>
  <PresentationFormat>寬螢幕</PresentationFormat>
  <Paragraphs>162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Outline</vt:lpstr>
      <vt:lpstr>Branch – if - else if - else</vt:lpstr>
      <vt:lpstr>Branch – switch</vt:lpstr>
      <vt:lpstr>Branch – switch</vt:lpstr>
      <vt:lpstr>Branch – switch</vt:lpstr>
      <vt:lpstr>Branch – switch</vt:lpstr>
      <vt:lpstr>Loops – while loop</vt:lpstr>
      <vt:lpstr>Loops – while loop</vt:lpstr>
      <vt:lpstr>Loops – do - while loop</vt:lpstr>
      <vt:lpstr>Loops – do - while loop</vt:lpstr>
      <vt:lpstr>Loops – for loop</vt:lpstr>
      <vt:lpstr>Loops – for loop</vt:lpstr>
      <vt:lpstr>for vs while vs do-while</vt:lpstr>
      <vt:lpstr>while vs do-while</vt:lpstr>
      <vt:lpstr>Makefile</vt:lpstr>
      <vt:lpstr>Makefile</vt:lpstr>
      <vt:lpstr>Makefile</vt:lpstr>
      <vt:lpstr>Makefile</vt:lpstr>
      <vt:lpstr>Makefile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</dc:title>
  <dc:creator>J.H. Chang</dc:creator>
  <cp:lastModifiedBy>M113040058</cp:lastModifiedBy>
  <cp:revision>89</cp:revision>
  <dcterms:created xsi:type="dcterms:W3CDTF">2019-03-22T17:18:14Z</dcterms:created>
  <dcterms:modified xsi:type="dcterms:W3CDTF">2023-03-01T03:13:40Z</dcterms:modified>
</cp:coreProperties>
</file>