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93" r:id="rId3"/>
    <p:sldId id="303" r:id="rId4"/>
    <p:sldId id="304" r:id="rId5"/>
    <p:sldId id="285" r:id="rId6"/>
    <p:sldId id="286" r:id="rId7"/>
    <p:sldId id="315" r:id="rId8"/>
    <p:sldId id="314" r:id="rId9"/>
    <p:sldId id="313" r:id="rId10"/>
    <p:sldId id="312" r:id="rId11"/>
    <p:sldId id="311" r:id="rId12"/>
    <p:sldId id="288" r:id="rId13"/>
    <p:sldId id="309" r:id="rId14"/>
    <p:sldId id="307" r:id="rId15"/>
    <p:sldId id="30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AD2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5047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42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Chapter2.  Function Basics</a:t>
            </a:r>
            <a:r>
              <a:rPr lang="zh-TW" altLang="en-US" sz="4200" dirty="0"/>
              <a:t> </a:t>
            </a:r>
            <a:endParaRPr lang="zh-TW" altLang="en-US" sz="4200" b="1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Function Definition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85670"/>
            <a:ext cx="103287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Implementation of function</a:t>
            </a:r>
          </a:p>
          <a:p>
            <a:pPr marL="342900" marR="0" lvl="0" indent="-34290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Placed after function main(),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NOT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“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inside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” main()!</a:t>
            </a:r>
          </a:p>
          <a:p>
            <a:pPr marL="342900" marR="0" lvl="0" indent="-34290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E.g.</a:t>
            </a:r>
          </a:p>
          <a:p>
            <a:pPr marR="0" lvl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	double </a:t>
            </a:r>
            <a:r>
              <a:rPr lang="en-US" altLang="zh-TW" sz="2400" dirty="0" err="1">
                <a:solidFill>
                  <a:srgbClr val="000000"/>
                </a:solidFill>
                <a:latin typeface="Calibri"/>
                <a:ea typeface="微軟正黑體"/>
              </a:rPr>
              <a:t>totalCost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(int number, double price){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	double TAXRATE = 0.05;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	double subtotal;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	subtotal = price</a:t>
            </a:r>
            <a:r>
              <a:rPr lang="zh-TW" altLang="en-US" sz="2400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*</a:t>
            </a:r>
            <a:r>
              <a:rPr lang="zh-TW" altLang="en-US" sz="2400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number;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	return(subtotal</a:t>
            </a:r>
            <a:r>
              <a:rPr lang="zh-TW" altLang="en-US" sz="2400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+</a:t>
            </a:r>
            <a:r>
              <a:rPr lang="zh-TW" altLang="en-US" sz="2400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subtotal</a:t>
            </a:r>
            <a:r>
              <a:rPr lang="zh-TW" altLang="en-US" sz="2400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*</a:t>
            </a:r>
            <a:r>
              <a:rPr lang="zh-TW" altLang="en-US" sz="2400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TAXRATE); </a:t>
            </a:r>
            <a:r>
              <a:rPr lang="zh-TW" altLang="en-US" sz="2400" dirty="0">
                <a:solidFill>
                  <a:srgbClr val="000000"/>
                </a:solidFill>
                <a:latin typeface="Calibri"/>
                <a:ea typeface="微軟正黑體"/>
              </a:rPr>
              <a:t>   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//return: send data back to caller</a:t>
            </a:r>
          </a:p>
          <a:p>
            <a:pPr marR="0" lvl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	}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9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Function Call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85670"/>
            <a:ext cx="898348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Just like calling predefined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E.g. bill =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totalCost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(num,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pric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Argument here: num,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pric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Recall arguments can be literals, variables, expressions or combination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06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2021/3/11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550616" y="-107588"/>
            <a:ext cx="7772400" cy="714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dirty="0"/>
          </a:p>
        </p:txBody>
      </p:sp>
      <p:pic>
        <p:nvPicPr>
          <p:cNvPr id="7" name="內容版面配置區 4" descr="Cap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0441" y="334145"/>
            <a:ext cx="5286375" cy="5853113"/>
          </a:xfrm>
          <a:prstGeom prst="rect">
            <a:avLst/>
          </a:prstGeom>
        </p:spPr>
      </p:pic>
      <p:cxnSp>
        <p:nvCxnSpPr>
          <p:cNvPr id="9" name="直線單箭頭接點 8"/>
          <p:cNvCxnSpPr>
            <a:cxnSpLocks/>
          </p:cNvCxnSpPr>
          <p:nvPr/>
        </p:nvCxnSpPr>
        <p:spPr>
          <a:xfrm>
            <a:off x="5754528" y="874184"/>
            <a:ext cx="68294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644679" y="575447"/>
            <a:ext cx="1513698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n-lt"/>
                <a:ea typeface="新細明體" charset="-120"/>
              </a:rPr>
              <a:t>function declaration</a:t>
            </a:r>
            <a:endParaRPr lang="zh-TW" altLang="en-US" dirty="0">
              <a:latin typeface="+mn-lt"/>
              <a:ea typeface="新細明體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471159" y="2827354"/>
            <a:ext cx="1513698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n-lt"/>
                <a:ea typeface="新細明體" charset="-120"/>
              </a:rPr>
              <a:t>function call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9210332" y="5069380"/>
            <a:ext cx="1513698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n-lt"/>
                <a:ea typeface="新細明體" charset="-120"/>
              </a:rPr>
              <a:t>function definition</a:t>
            </a:r>
            <a:endParaRPr lang="zh-TW" altLang="en-US" dirty="0">
              <a:latin typeface="+mn-lt"/>
              <a:ea typeface="新細明體" charset="-120"/>
            </a:endParaRPr>
          </a:p>
        </p:txBody>
      </p:sp>
      <p:pic>
        <p:nvPicPr>
          <p:cNvPr id="21" name="圖片 20" descr="Cap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528" y="2249573"/>
            <a:ext cx="4390742" cy="1500187"/>
          </a:xfrm>
          <a:prstGeom prst="rect">
            <a:avLst/>
          </a:prstGeom>
          <a:noFill/>
          <a:ln w="2857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單箭頭接點 14"/>
          <p:cNvCxnSpPr>
            <a:cxnSpLocks/>
          </p:cNvCxnSpPr>
          <p:nvPr/>
        </p:nvCxnSpPr>
        <p:spPr>
          <a:xfrm>
            <a:off x="4657792" y="3034999"/>
            <a:ext cx="68294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</p:cNvCxnSpPr>
          <p:nvPr/>
        </p:nvCxnSpPr>
        <p:spPr>
          <a:xfrm flipV="1">
            <a:off x="6037445" y="5392545"/>
            <a:ext cx="2921997" cy="313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223083" y="5100721"/>
            <a:ext cx="333881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5555721" y="4756558"/>
            <a:ext cx="1006679" cy="34416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562400" y="4535256"/>
            <a:ext cx="2021149" cy="37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function heading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2" name="右中括弧 21"/>
          <p:cNvSpPr/>
          <p:nvPr/>
        </p:nvSpPr>
        <p:spPr>
          <a:xfrm>
            <a:off x="5555721" y="5293453"/>
            <a:ext cx="198807" cy="696286"/>
          </a:xfrm>
          <a:prstGeom prst="rightBracket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>
            <a:stCxn id="22" idx="2"/>
          </p:cNvCxnSpPr>
          <p:nvPr/>
        </p:nvCxnSpPr>
        <p:spPr>
          <a:xfrm>
            <a:off x="5754528" y="5641596"/>
            <a:ext cx="807872" cy="22402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644679" y="5781838"/>
            <a:ext cx="1538998" cy="37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function body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72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Scope roles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F18615-62C5-664C-66E5-36E3242E501B}"/>
              </a:ext>
            </a:extLst>
          </p:cNvPr>
          <p:cNvSpPr txBox="1"/>
          <p:nvPr/>
        </p:nvSpPr>
        <p:spPr>
          <a:xfrm>
            <a:off x="1600753" y="2460167"/>
            <a:ext cx="89834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Local  Variables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Global  Variables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55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Local Variables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65CF6C-F207-1B22-3DF5-83A0DDDF23AB}"/>
              </a:ext>
            </a:extLst>
          </p:cNvPr>
          <p:cNvSpPr txBox="1"/>
          <p:nvPr/>
        </p:nvSpPr>
        <p:spPr>
          <a:xfrm>
            <a:off x="1600753" y="2460167"/>
            <a:ext cx="956927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Declared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inside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the body of the given function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Available only within that function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have variables with the same names declared in different functions</a:t>
            </a:r>
          </a:p>
        </p:txBody>
      </p:sp>
    </p:spTree>
    <p:extLst>
      <p:ext uri="{BB962C8B-B14F-4D97-AF65-F5344CB8AC3E}">
        <p14:creationId xmlns:p14="http://schemas.microsoft.com/office/powerpoint/2010/main" val="167156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Global Variables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460167"/>
            <a:ext cx="89834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Declared “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outside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” function body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Global variables are dangerous: no control over usage!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Global declarations typical for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constants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E.g. const double TAXRATE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=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0.05;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90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Outline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460167"/>
            <a:ext cx="8983489" cy="441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Predefined Functions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Programmer-Defined Functions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Defining, Declaring, Calling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Recursive Functions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cs typeface="Arial" panose="020B0604020202020204" pitchFamily="34" charset="0"/>
              </a:rPr>
              <a:t>Scope Rules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Local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Global variables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TW" sz="24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9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Predefined Functions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85667"/>
            <a:ext cx="89834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void function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E.g. exit(1);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Argument value returned : </a:t>
            </a:r>
            <a:r>
              <a:rPr lang="en-US" altLang="zh-TW" sz="2000" dirty="0" err="1">
                <a:solidFill>
                  <a:srgbClr val="40BAD2"/>
                </a:solidFill>
              </a:rPr>
              <a:t>Function_Name</a:t>
            </a:r>
            <a:r>
              <a:rPr lang="en-US" altLang="zh-TW" sz="2000" dirty="0">
                <a:solidFill>
                  <a:srgbClr val="40BAD2"/>
                </a:solidFill>
              </a:rPr>
              <a:t>(</a:t>
            </a:r>
            <a:r>
              <a:rPr lang="en-US" altLang="zh-TW" sz="2000" dirty="0" err="1">
                <a:solidFill>
                  <a:srgbClr val="40BAD2"/>
                </a:solidFill>
              </a:rPr>
              <a:t>Argument_List</a:t>
            </a:r>
            <a:r>
              <a:rPr lang="en-US" altLang="zh-TW" sz="2000" dirty="0">
                <a:solidFill>
                  <a:srgbClr val="40BAD2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E.g. sqrt(a);</a:t>
            </a:r>
          </a:p>
          <a:p>
            <a:pPr lvl="2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      pow(a, b);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4C0B1C-6345-8B0C-BF92-0BC13A1657DA}"/>
              </a:ext>
            </a:extLst>
          </p:cNvPr>
          <p:cNvSpPr txBox="1"/>
          <p:nvPr/>
        </p:nvSpPr>
        <p:spPr>
          <a:xfrm>
            <a:off x="6157761" y="2863056"/>
            <a:ext cx="485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this call terminates program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904866-C729-F35E-768B-3F52CC41ACFE}"/>
              </a:ext>
            </a:extLst>
          </p:cNvPr>
          <p:cNvSpPr txBox="1"/>
          <p:nvPr/>
        </p:nvSpPr>
        <p:spPr>
          <a:xfrm>
            <a:off x="6092497" y="3894887"/>
            <a:ext cx="485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square root, sqrt(4.0) = 2.0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09F876-ED30-1213-6CAB-9673C4656848}"/>
              </a:ext>
            </a:extLst>
          </p:cNvPr>
          <p:cNvSpPr txBox="1"/>
          <p:nvPr/>
        </p:nvSpPr>
        <p:spPr>
          <a:xfrm>
            <a:off x="6092497" y="4183162"/>
            <a:ext cx="485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powers, pow(2.0, 3.0) = 8.0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7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Predefined Functions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460167"/>
            <a:ext cx="89834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#include &lt;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header_file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&gt;</a:t>
            </a:r>
          </a:p>
          <a:p>
            <a:pPr marL="800100" marR="0" lvl="1" indent="-34290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E.g.  #include&lt;cmath&gt; </a:t>
            </a:r>
          </a:p>
          <a:p>
            <a:pPr marR="0" lvl="1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     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#include&lt;cstdlib&gt; </a:t>
            </a:r>
          </a:p>
          <a:p>
            <a:pPr marR="0" lvl="1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     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#include&lt;iostream&gt;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84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2021/3/11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4" descr="C:\WINDOWS\Desktop\Oh_type\sacitch_C++_ppt\gif\savitchc03d02_1of2.gif"/>
          <p:cNvPicPr preferRelativeResize="0">
            <a:picLocks noChangeAspect="1" noChangeArrowheads="1"/>
          </p:cNvPicPr>
          <p:nvPr/>
        </p:nvPicPr>
        <p:blipFill rotWithShape="1">
          <a:blip r:embed="rId2"/>
          <a:srcRect t="11322"/>
          <a:stretch/>
        </p:blipFill>
        <p:spPr bwMode="auto">
          <a:xfrm>
            <a:off x="486237" y="828193"/>
            <a:ext cx="11152414" cy="5443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024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2021/3/11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4" descr="C:\WINDOWS\Desktop\Oh_type\sacitch_C++_ppt\gif\savitchc03d02_2of2.gif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810" y="804587"/>
            <a:ext cx="10699233" cy="542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633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Programmer-Defined Functions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460167"/>
            <a:ext cx="89834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Building blocks of programs 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Divide &amp; Conquer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Readability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Re-use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61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Programmer-Defined Functions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460167"/>
            <a:ext cx="89834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３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parts to using Functions: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Function Declaration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Function Definition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Function Call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06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Function Declaration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85670"/>
            <a:ext cx="898348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Called “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Function prototype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”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Tell compiler how to interpret calls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E.g. double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totalCost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(int number, double price);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Placed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before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any calls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 declaration space of main()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Above main() in global space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711328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402</Words>
  <Application>Microsoft Office PowerPoint</Application>
  <PresentationFormat>寬螢幕</PresentationFormat>
  <Paragraphs>113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Outline</vt:lpstr>
      <vt:lpstr>Predefined Functions</vt:lpstr>
      <vt:lpstr>Predefined Functions</vt:lpstr>
      <vt:lpstr>PowerPoint 簡報</vt:lpstr>
      <vt:lpstr>PowerPoint 簡報</vt:lpstr>
      <vt:lpstr>Programmer-Defined Functions</vt:lpstr>
      <vt:lpstr>Programmer-Defined Functions</vt:lpstr>
      <vt:lpstr>Function Declaration</vt:lpstr>
      <vt:lpstr>Function Definition</vt:lpstr>
      <vt:lpstr>Function Call</vt:lpstr>
      <vt:lpstr>PowerPoint 簡報</vt:lpstr>
      <vt:lpstr>Scope roles</vt:lpstr>
      <vt:lpstr>Local Variables</vt:lpstr>
      <vt:lpstr>Global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</dc:title>
  <dc:creator>J.H. Chang</dc:creator>
  <cp:lastModifiedBy>M103040016</cp:lastModifiedBy>
  <cp:revision>102</cp:revision>
  <dcterms:created xsi:type="dcterms:W3CDTF">2019-03-22T17:18:14Z</dcterms:created>
  <dcterms:modified xsi:type="dcterms:W3CDTF">2023-03-08T23:13:13Z</dcterms:modified>
</cp:coreProperties>
</file>