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93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 autoAdjust="0"/>
    <p:restoredTop sz="85806" autoAdjust="0"/>
  </p:normalViewPr>
  <p:slideViewPr>
    <p:cSldViewPr snapToGrid="0">
      <p:cViewPr varScale="1">
        <p:scale>
          <a:sx n="66" d="100"/>
          <a:sy n="66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62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/>
              <a:t>2023/3/16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 fontScale="92500"/>
          </a:bodyPr>
          <a:lstStyle/>
          <a:p>
            <a:r>
              <a:rPr lang="en-US" altLang="zh-TW" sz="4400" dirty="0"/>
              <a:t>Chapter4. Parameters and Overloading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2" name="內容版面配置區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4739F34E-8348-43C9-88B6-3B18EF9C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547" y="2124210"/>
            <a:ext cx="9410905" cy="4398159"/>
          </a:xfrm>
        </p:spPr>
      </p:pic>
    </p:spTree>
    <p:extLst>
      <p:ext uri="{BB962C8B-B14F-4D97-AF65-F5344CB8AC3E}">
        <p14:creationId xmlns:p14="http://schemas.microsoft.com/office/powerpoint/2010/main" val="32797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Outline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3165A1-D7BE-4496-933E-1399667FA511}"/>
              </a:ext>
            </a:extLst>
          </p:cNvPr>
          <p:cNvSpPr txBox="1"/>
          <p:nvPr/>
        </p:nvSpPr>
        <p:spPr>
          <a:xfrm>
            <a:off x="1600753" y="2531880"/>
            <a:ext cx="8983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Call - by - value and Call - by - reference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Overloading</a:t>
            </a:r>
          </a:p>
        </p:txBody>
      </p:sp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Parameters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Two methods of passing arguments 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Call - by - value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“copy” of value is passed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Call - by - reference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“address of” actual argument is passed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5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Call - by - value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305224" cy="142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顧名思義就是把實際的「值」複製一份給對方。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所謂複製便是對方拿了其值後，做任何修改皆不會影響原本的值。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rgbClr val="000000"/>
                </a:solidFill>
              </a:rPr>
              <a:t>還記得</a:t>
            </a:r>
            <a:r>
              <a:rPr lang="en-US" altLang="zh-TW" dirty="0">
                <a:solidFill>
                  <a:srgbClr val="000000"/>
                </a:solidFill>
              </a:rPr>
              <a:t>local variable</a:t>
            </a:r>
            <a:r>
              <a:rPr lang="zh-TW" altLang="en-US" dirty="0">
                <a:solidFill>
                  <a:srgbClr val="000000"/>
                </a:solidFill>
              </a:rPr>
              <a:t>嗎</a:t>
            </a:r>
            <a:r>
              <a:rPr lang="en-US" altLang="zh-TW" dirty="0">
                <a:solidFill>
                  <a:srgbClr val="000000"/>
                </a:solidFill>
              </a:rPr>
              <a:t>?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0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Call - by - reference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8888F1-3639-4904-BD03-3D712C33E998}"/>
              </a:ext>
            </a:extLst>
          </p:cNvPr>
          <p:cNvSpPr txBox="1"/>
          <p:nvPr/>
        </p:nvSpPr>
        <p:spPr>
          <a:xfrm>
            <a:off x="1600753" y="2531880"/>
            <a:ext cx="9305224" cy="96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「參考」</a:t>
            </a:r>
            <a:r>
              <a:rPr lang="en-US" altLang="zh-TW" sz="2000" dirty="0">
                <a:solidFill>
                  <a:srgbClr val="000000"/>
                </a:solidFill>
              </a:rPr>
              <a:t>: </a:t>
            </a:r>
            <a:r>
              <a:rPr lang="zh-TW" altLang="en-US" sz="2000" dirty="0">
                <a:solidFill>
                  <a:srgbClr val="000000"/>
                </a:solidFill>
              </a:rPr>
              <a:t>把自身的位址</a:t>
            </a:r>
            <a:r>
              <a:rPr lang="en-US" altLang="zh-TW" sz="2000" dirty="0">
                <a:solidFill>
                  <a:srgbClr val="000000"/>
                </a:solidFill>
              </a:rPr>
              <a:t>(address)</a:t>
            </a:r>
            <a:r>
              <a:rPr lang="zh-TW" altLang="en-US" sz="2000" dirty="0">
                <a:solidFill>
                  <a:srgbClr val="000000"/>
                </a:solidFill>
              </a:rPr>
              <a:t>給對方。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當對方改變數值，原來的也會改變。</a:t>
            </a:r>
          </a:p>
        </p:txBody>
      </p:sp>
    </p:spTree>
    <p:extLst>
      <p:ext uri="{BB962C8B-B14F-4D97-AF65-F5344CB8AC3E}">
        <p14:creationId xmlns:p14="http://schemas.microsoft.com/office/powerpoint/2010/main" val="17159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25" y="1087374"/>
            <a:ext cx="9735514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Call - by - value</a:t>
            </a:r>
            <a:r>
              <a:rPr lang="zh-TW" altLang="en-US" sz="4200" dirty="0"/>
              <a:t> </a:t>
            </a:r>
            <a:r>
              <a:rPr lang="en-US" altLang="zh-TW" sz="4200" dirty="0"/>
              <a:t>vs</a:t>
            </a:r>
            <a:r>
              <a:rPr lang="zh-TW" altLang="en-US" sz="4200" dirty="0"/>
              <a:t> </a:t>
            </a:r>
            <a:r>
              <a:rPr lang="en-US" altLang="zh-TW" sz="4200" dirty="0"/>
              <a:t>Call - by - reference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2" name="內容版面配置區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27FD3FD-D6C4-44B5-8FF2-6C3356DCC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645" y="2135822"/>
            <a:ext cx="9416710" cy="4404059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7D33B0B-219E-4AB6-B469-A3E530394166}"/>
              </a:ext>
            </a:extLst>
          </p:cNvPr>
          <p:cNvSpPr/>
          <p:nvPr/>
        </p:nvSpPr>
        <p:spPr>
          <a:xfrm>
            <a:off x="2826095" y="2700361"/>
            <a:ext cx="605364" cy="268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3F2FD4-18FB-4A70-B6E7-B1044013B1A7}"/>
              </a:ext>
            </a:extLst>
          </p:cNvPr>
          <p:cNvSpPr/>
          <p:nvPr/>
        </p:nvSpPr>
        <p:spPr>
          <a:xfrm>
            <a:off x="2702983" y="3519058"/>
            <a:ext cx="605364" cy="268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85DD8D-6047-4AE9-A052-659D0B25693C}"/>
              </a:ext>
            </a:extLst>
          </p:cNvPr>
          <p:cNvSpPr/>
          <p:nvPr/>
        </p:nvSpPr>
        <p:spPr>
          <a:xfrm>
            <a:off x="6115664" y="5083277"/>
            <a:ext cx="1730477" cy="383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Overloading(</a:t>
            </a:r>
            <a:r>
              <a:rPr lang="zh-TW" altLang="en-US" sz="4400" dirty="0"/>
              <a:t>多載</a:t>
            </a:r>
            <a:r>
              <a:rPr lang="en-US" altLang="zh-TW" sz="4400" dirty="0"/>
              <a:t>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3052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zh-TW" altLang="en-US" sz="2400" dirty="0">
                <a:solidFill>
                  <a:srgbClr val="000000"/>
                </a:solidFill>
              </a:rPr>
              <a:t>當相同「函式名稱」有多種「函式定義」時，稱為</a:t>
            </a:r>
            <a:r>
              <a:rPr lang="en-US" altLang="zh-TW" sz="2400" dirty="0">
                <a:solidFill>
                  <a:srgbClr val="000000"/>
                </a:solidFill>
              </a:rPr>
              <a:t>Overloading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Given following functions: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fr-FR" altLang="zh-TW" sz="2000" dirty="0">
                <a:solidFill>
                  <a:srgbClr val="000000"/>
                </a:solidFill>
              </a:rPr>
              <a:t>1.  void f(int n, double m);</a:t>
            </a:r>
            <a:br>
              <a:rPr lang="fr-FR" altLang="zh-TW" sz="2000" dirty="0">
                <a:solidFill>
                  <a:srgbClr val="000000"/>
                </a:solidFill>
              </a:rPr>
            </a:br>
            <a:r>
              <a:rPr lang="fr-FR" altLang="zh-TW" sz="2000" dirty="0">
                <a:solidFill>
                  <a:srgbClr val="000000"/>
                </a:solidFill>
              </a:rPr>
              <a:t>2.  void f(double n, int m);</a:t>
            </a:r>
            <a:br>
              <a:rPr lang="fr-FR" altLang="zh-TW" sz="2000" dirty="0">
                <a:solidFill>
                  <a:srgbClr val="000000"/>
                </a:solidFill>
              </a:rPr>
            </a:br>
            <a:r>
              <a:rPr lang="fr-FR" altLang="zh-TW" sz="2000" dirty="0">
                <a:solidFill>
                  <a:srgbClr val="000000"/>
                </a:solidFill>
              </a:rPr>
              <a:t>3.  void f(int n, int m);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These calls:</a:t>
            </a:r>
            <a:br>
              <a:rPr lang="en-US" altLang="zh-TW" sz="2000" dirty="0">
                <a:solidFill>
                  <a:srgbClr val="000000"/>
                </a:solidFill>
              </a:rPr>
            </a:br>
            <a:r>
              <a:rPr lang="en-US" altLang="zh-TW" sz="2000" dirty="0">
                <a:solidFill>
                  <a:srgbClr val="000000"/>
                </a:solidFill>
              </a:rPr>
              <a:t> f(98, 99);	</a:t>
            </a:r>
            <a:r>
              <a:rPr lang="zh-TW" altLang="en-US" sz="2000" dirty="0">
                <a:solidFill>
                  <a:srgbClr val="000000"/>
                </a:solidFill>
              </a:rPr>
              <a:t>     </a:t>
            </a:r>
            <a:r>
              <a:rPr lang="en-US" altLang="zh-TW" sz="20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 Calls #3</a:t>
            </a:r>
            <a:br>
              <a:rPr lang="en-US" altLang="zh-TW" sz="2000" dirty="0">
                <a:solidFill>
                  <a:srgbClr val="000000"/>
                </a:solidFill>
              </a:rPr>
            </a:br>
            <a:r>
              <a:rPr lang="en-US" altLang="zh-TW" sz="2000" dirty="0">
                <a:solidFill>
                  <a:srgbClr val="000000"/>
                </a:solidFill>
              </a:rPr>
              <a:t> f(5.3, 4);	</a:t>
            </a:r>
            <a:r>
              <a:rPr lang="zh-TW" altLang="en-US" sz="2000" dirty="0">
                <a:solidFill>
                  <a:srgbClr val="000000"/>
                </a:solidFill>
              </a:rPr>
              <a:t>   </a:t>
            </a:r>
            <a:r>
              <a:rPr lang="en-US" altLang="zh-TW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</a:rPr>
              <a:t> Calls #2</a:t>
            </a:r>
            <a:br>
              <a:rPr lang="en-US" altLang="zh-TW" sz="2000" dirty="0">
                <a:solidFill>
                  <a:srgbClr val="000000"/>
                </a:solidFill>
              </a:rPr>
            </a:br>
            <a:r>
              <a:rPr lang="en-US" altLang="zh-TW" sz="2000" dirty="0">
                <a:solidFill>
                  <a:srgbClr val="000000"/>
                </a:solidFill>
              </a:rPr>
              <a:t> f(4.3, 5.2); </a:t>
            </a:r>
            <a:r>
              <a:rPr lang="zh-TW" altLang="en-US" sz="2000" dirty="0">
                <a:solidFill>
                  <a:srgbClr val="000000"/>
                </a:solidFill>
              </a:rPr>
              <a:t>  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EA81A4-EB8F-4F2C-BEAB-D9F652128865}"/>
              </a:ext>
            </a:extLst>
          </p:cNvPr>
          <p:cNvSpPr txBox="1"/>
          <p:nvPr/>
        </p:nvSpPr>
        <p:spPr>
          <a:xfrm>
            <a:off x="3711389" y="5104932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sym typeface="Wingdings" panose="05000000000000000000" pitchFamily="2" charset="2"/>
              </a:rPr>
              <a:t>  Calls ???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667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sz="3450" dirty="0"/>
              <a:t>Automatic Type Conversion and Overloading</a:t>
            </a:r>
            <a:endParaRPr lang="zh-TW" altLang="en-US" sz="3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double mpg(double miles, double gallons){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	</a:t>
            </a:r>
            <a:r>
              <a:rPr lang="zh-TW" altLang="en-US" sz="2400" dirty="0">
                <a:solidFill>
                  <a:srgbClr val="000000"/>
                </a:solidFill>
              </a:rPr>
              <a:t>   </a:t>
            </a:r>
            <a:r>
              <a:rPr lang="en-US" altLang="zh-TW" sz="2400" dirty="0">
                <a:solidFill>
                  <a:srgbClr val="000000"/>
                </a:solidFill>
              </a:rPr>
              <a:t>return (miles/gallons);</a:t>
            </a:r>
            <a:br>
              <a:rPr lang="en-US" altLang="zh-TW" sz="2400" dirty="0">
                <a:solidFill>
                  <a:srgbClr val="000000"/>
                </a:solidFill>
              </a:rPr>
            </a:br>
            <a:r>
              <a:rPr lang="en-US" altLang="zh-TW" sz="2400" dirty="0">
                <a:solidFill>
                  <a:srgbClr val="000000"/>
                </a:solidFill>
              </a:rPr>
              <a:t>}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Example function calls: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mpgComputed</a:t>
            </a:r>
            <a:r>
              <a:rPr lang="en-US" altLang="zh-TW" sz="2000" dirty="0">
                <a:solidFill>
                  <a:srgbClr val="000000"/>
                </a:solidFill>
              </a:rPr>
              <a:t> = mpg(5, 20);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00"/>
                </a:solidFill>
              </a:rPr>
              <a:t>	Converts 5 &amp; 20 to doubles, then passes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mpgComputed</a:t>
            </a:r>
            <a:r>
              <a:rPr lang="en-US" altLang="zh-TW" sz="2000" dirty="0">
                <a:solidFill>
                  <a:srgbClr val="000000"/>
                </a:solidFill>
              </a:rPr>
              <a:t> = mpg(5.8, 20.2);</a:t>
            </a:r>
          </a:p>
          <a:p>
            <a:pPr lvl="2">
              <a:defRPr/>
            </a:pPr>
            <a:r>
              <a:rPr lang="en-US" altLang="zh-TW" dirty="0">
                <a:solidFill>
                  <a:srgbClr val="000000"/>
                </a:solidFill>
              </a:rPr>
              <a:t>No conversion necessary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mpgComputed</a:t>
            </a:r>
            <a:r>
              <a:rPr lang="en-US" altLang="zh-TW" sz="2000" dirty="0">
                <a:solidFill>
                  <a:srgbClr val="000000"/>
                </a:solidFill>
              </a:rPr>
              <a:t> = mpg(5, 2.4);</a:t>
            </a:r>
          </a:p>
          <a:p>
            <a:pPr lvl="2">
              <a:defRPr/>
            </a:pPr>
            <a:r>
              <a:rPr lang="en-US" altLang="zh-TW" dirty="0">
                <a:solidFill>
                  <a:srgbClr val="000000"/>
                </a:solidFill>
              </a:rPr>
              <a:t>Converts 5 to 5.0, then passes values to function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2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Default Arguments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Allows omitting some arguments 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Specified in function declaration/prototype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void </a:t>
            </a:r>
            <a:r>
              <a:rPr lang="en-US" altLang="zh-TW" sz="2000" dirty="0" err="1">
                <a:solidFill>
                  <a:srgbClr val="000000"/>
                </a:solidFill>
              </a:rPr>
              <a:t>showVolume</a:t>
            </a:r>
            <a:r>
              <a:rPr lang="en-US" altLang="zh-TW" sz="2000" dirty="0">
                <a:solidFill>
                  <a:srgbClr val="000000"/>
                </a:solidFill>
              </a:rPr>
              <a:t>(int length,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int width = 1</a:t>
            </a:r>
            <a:r>
              <a:rPr lang="en-US" altLang="zh-TW" sz="2000" dirty="0">
                <a:solidFill>
                  <a:srgbClr val="000000"/>
                </a:solidFill>
              </a:rPr>
              <a:t> ,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int height = 1</a:t>
            </a:r>
            <a:r>
              <a:rPr lang="en-US" altLang="zh-TW" sz="2000" dirty="0">
                <a:solidFill>
                  <a:srgbClr val="000000"/>
                </a:solidFill>
              </a:rPr>
              <a:t>);</a:t>
            </a:r>
          </a:p>
          <a:p>
            <a:pPr lvl="2">
              <a:defRPr/>
            </a:pPr>
            <a:r>
              <a:rPr lang="en-US" altLang="zh-TW" dirty="0">
                <a:solidFill>
                  <a:srgbClr val="000000"/>
                </a:solidFill>
              </a:rPr>
              <a:t>Last 2 arguments are defaulted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Possible calls:</a:t>
            </a:r>
          </a:p>
          <a:p>
            <a:pPr lvl="2"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showVolume</a:t>
            </a:r>
            <a:r>
              <a:rPr lang="en-US" altLang="zh-TW" dirty="0">
                <a:solidFill>
                  <a:srgbClr val="000000"/>
                </a:solidFill>
              </a:rPr>
              <a:t>(2, 4, 6); //All arguments supplied</a:t>
            </a:r>
          </a:p>
          <a:p>
            <a:pPr lvl="2"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showVolume</a:t>
            </a:r>
            <a:r>
              <a:rPr lang="en-US" altLang="zh-TW" dirty="0">
                <a:solidFill>
                  <a:srgbClr val="000000"/>
                </a:solidFill>
              </a:rPr>
              <a:t>(3, 5); //height defaulted to 1</a:t>
            </a:r>
          </a:p>
          <a:p>
            <a:pPr lvl="2"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showVolume</a:t>
            </a:r>
            <a:r>
              <a:rPr lang="en-US" altLang="zh-TW" dirty="0">
                <a:solidFill>
                  <a:srgbClr val="000000"/>
                </a:solidFill>
              </a:rPr>
              <a:t>(7); //width &amp; height defaulted to 1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5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416</Words>
  <Application>Microsoft Office PowerPoint</Application>
  <PresentationFormat>寬螢幕</PresentationFormat>
  <Paragraphs>66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Outline</vt:lpstr>
      <vt:lpstr>Parameters</vt:lpstr>
      <vt:lpstr>Call - by - value</vt:lpstr>
      <vt:lpstr>Call - by - reference</vt:lpstr>
      <vt:lpstr>Call - by - value vs Call - by - reference</vt:lpstr>
      <vt:lpstr>Overloading(多載)</vt:lpstr>
      <vt:lpstr>Automatic Type Conversion and Overloading</vt:lpstr>
      <vt:lpstr>Default Arguments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M113040058</cp:lastModifiedBy>
  <cp:revision>87</cp:revision>
  <dcterms:created xsi:type="dcterms:W3CDTF">2019-03-22T17:18:14Z</dcterms:created>
  <dcterms:modified xsi:type="dcterms:W3CDTF">2023-03-16T04:23:23Z</dcterms:modified>
</cp:coreProperties>
</file>