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7" r:id="rId13"/>
    <p:sldId id="288" r:id="rId14"/>
    <p:sldId id="289" r:id="rId15"/>
    <p:sldId id="290" r:id="rId16"/>
    <p:sldId id="267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gIVCLzycyjdRz+5jSV7Pgx0zIk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91765" autoAdjust="0"/>
  </p:normalViewPr>
  <p:slideViewPr>
    <p:cSldViewPr snapToGrid="0">
      <p:cViewPr varScale="1">
        <p:scale>
          <a:sx n="104" d="100"/>
          <a:sy n="104" d="100"/>
        </p:scale>
        <p:origin x="7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3186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9639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7335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2209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2" name="Google Shape;2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4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entury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7A57E2F-6E3E-480D-B229-881561154D47}" type="datetime1">
              <a:rPr lang="zh-TW" altLang="en-US" smtClean="0"/>
              <a:t>2023/3/30</a:t>
            </a:fld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body" idx="1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7C33DBA-8735-42DB-BC0A-ACAC27162025}" type="datetime1">
              <a:rPr lang="zh-TW" altLang="en-US" smtClean="0"/>
              <a:t>2023/3/30</a:t>
            </a:fld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>
            <a:spLocks noGrp="1"/>
          </p:cNvSpPr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0E894E1-B3B8-4FE6-B6B1-9BC0044B7B53}" type="datetime1">
              <a:rPr lang="zh-TW" altLang="en-US" smtClean="0"/>
              <a:t>2023/3/30</a:t>
            </a:fld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F3589F1-D62A-4EC8-9B6E-8DAFC8128BB9}" type="datetime1">
              <a:rPr lang="zh-TW" altLang="en-US" smtClean="0"/>
              <a:t>2023/3/30</a:t>
            </a:fld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entury"/>
              <a:buNone/>
              <a:defRPr sz="59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FCAA379-3787-4FD0-9A72-80DC3236CA5B}" type="datetime1">
              <a:rPr lang="zh-TW" altLang="en-US" smtClean="0"/>
              <a:t>2023/3/30</a:t>
            </a:fld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08A7302-DC80-404E-9285-A8D6A697871E}" type="datetime1">
              <a:rPr lang="zh-TW" altLang="en-US" smtClean="0"/>
              <a:t>2023/3/30</a:t>
            </a:fld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0C79882-45F2-42BF-8F43-C1EE5DD66F40}" type="datetime1">
              <a:rPr lang="zh-TW" altLang="en-US" smtClean="0"/>
              <a:t>2023/3/30</a:t>
            </a:fld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5B28591-80E0-461D-BA94-38D75B109BA4}" type="datetime1">
              <a:rPr lang="zh-TW" altLang="en-US" smtClean="0"/>
              <a:t>2023/3/30</a:t>
            </a:fld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FF91B5F-032C-4481-9867-19B61AC8B858}" type="datetime1">
              <a:rPr lang="zh-TW" altLang="en-US" smtClean="0"/>
              <a:t>2023/3/30</a:t>
            </a:fld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body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7562E58-B179-44B2-8056-1F8D811C8986}" type="datetime1">
              <a:rPr lang="zh-TW" altLang="en-US" smtClean="0"/>
              <a:t>2023/3/30</a:t>
            </a:fld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>
            <a:spLocks noGrp="1"/>
          </p:cNvSpPr>
          <p:nvPr>
            <p:ph type="pic" idx="2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1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8967703-D86F-4388-8CF5-57A1EA08A55D}" type="datetime1">
              <a:rPr lang="zh-TW" altLang="en-US" smtClean="0"/>
              <a:t>2023/3/30</a:t>
            </a:fld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ftr" idx="11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"/>
              <a:buNone/>
              <a:defRPr sz="3600" b="0" i="0" u="none" strike="noStrike" cap="none">
                <a:solidFill>
                  <a:srgbClr val="FFFFFF"/>
                </a:solidFill>
                <a:latin typeface="Century"/>
                <a:ea typeface="Century"/>
                <a:cs typeface="Century"/>
                <a:sym typeface="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3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D2A754BF-4491-4777-A57B-E690B928AABE}" type="datetime1">
              <a:rPr lang="zh-TW" altLang="en-US" smtClean="0"/>
              <a:t>2023/3/30</a:t>
            </a:fld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entury"/>
              <a:buNone/>
            </a:pPr>
            <a:r>
              <a:rPr lang="en-US" sz="6000" dirty="0" err="1">
                <a:latin typeface="Century" panose="02040604050505020304" pitchFamily="18" charset="0"/>
                <a:ea typeface="微軟正黑體" panose="020B0604030504040204" pitchFamily="34" charset="-120"/>
              </a:rPr>
              <a:t>C</a:t>
            </a:r>
            <a:r>
              <a:rPr lang="en-US" sz="6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程式設計實驗</a:t>
            </a:r>
            <a:r>
              <a:rPr 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(二)</a:t>
            </a:r>
            <a:br>
              <a:rPr 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sz="5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722622" y="5006151"/>
            <a:ext cx="8442440" cy="768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4200" dirty="0"/>
              <a:t>Chapter6.  Structures and Classes</a:t>
            </a:r>
            <a:endParaRPr sz="4200" dirty="0">
              <a:solidFill>
                <a:schemeClr val="accent1"/>
              </a:solidFill>
            </a:endParaRPr>
          </a:p>
        </p:txBody>
      </p:sp>
      <p:sp>
        <p:nvSpPr>
          <p:cNvPr id="98" name="Google Shape;98;p1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2893BFA2-DB4E-48A3-9FFE-B823A202FF67}" type="datetime1">
              <a:rPr lang="zh-TW" altLang="en-US" smtClean="0"/>
              <a:t>2023/3/30</a:t>
            </a:fld>
            <a:endParaRPr dirty="0"/>
          </a:p>
        </p:txBody>
      </p:sp>
      <p:sp>
        <p:nvSpPr>
          <p:cNvPr id="99" name="Google Shape;99;p1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"/>
              <a:buNone/>
            </a:pPr>
            <a:r>
              <a:rPr lang="en-US" sz="4200"/>
              <a:t>Public and Private</a:t>
            </a:r>
            <a:endParaRPr sz="4200"/>
          </a:p>
        </p:txBody>
      </p:sp>
      <p:sp>
        <p:nvSpPr>
          <p:cNvPr id="211" name="Google Shape;211;p10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0"/>
          <p:cNvSpPr txBox="1"/>
          <p:nvPr/>
        </p:nvSpPr>
        <p:spPr>
          <a:xfrm>
            <a:off x="1600753" y="2531880"/>
            <a:ext cx="8983489" cy="335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Definition: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DayOfYear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ublic:</a:t>
            </a:r>
            <a:endParaRPr lang="en-US" altLang="zh-TW"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void output();</a:t>
            </a:r>
            <a:endParaRPr lang="en-US" altLang="zh-TW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void input();</a:t>
            </a:r>
            <a:endParaRPr lang="en-US"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private: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	← Objects have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direct access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int month;</a:t>
            </a:r>
            <a:b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int day;</a:t>
            </a:r>
            <a:b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0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fld id="{3920C79E-B5A8-48B1-804E-BE800213F17B}" type="datetime1">
              <a:rPr lang="zh-TW" altLang="en-US" sz="1100" b="0" i="0" u="none" strike="noStrike" cap="none" smtClean="0">
                <a:solidFill>
                  <a:srgbClr val="7F7F7F"/>
                </a:solidFill>
                <a:latin typeface="Calibri"/>
                <a:cs typeface="Calibri"/>
                <a:sym typeface="Calibri"/>
              </a:rPr>
              <a:t>2023/3/30</a:t>
            </a:fld>
            <a:endParaRPr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0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40BAD2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1" i="0" u="none" strike="noStrike" cap="none">
              <a:solidFill>
                <a:srgbClr val="40BA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1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1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"/>
              <a:buNone/>
            </a:pPr>
            <a:r>
              <a:rPr lang="en-US" sz="4200" dirty="0"/>
              <a:t>Public and Private</a:t>
            </a:r>
            <a:endParaRPr sz="4200" dirty="0"/>
          </a:p>
        </p:txBody>
      </p:sp>
      <p:sp>
        <p:nvSpPr>
          <p:cNvPr id="224" name="Google Shape;224;p11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1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1"/>
          <p:cNvSpPr txBox="1"/>
          <p:nvPr/>
        </p:nvSpPr>
        <p:spPr>
          <a:xfrm>
            <a:off x="1600753" y="2531880"/>
            <a:ext cx="89835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Declare object :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DayOfYea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today;</a:t>
            </a:r>
            <a:endParaRPr dirty="0"/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Others can 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access</a:t>
            </a:r>
            <a:r>
              <a:rPr lang="zh-TW" alt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TW" sz="240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today</a:t>
            </a:r>
            <a:r>
              <a:rPr lang="en-US" altLang="zh-TW" sz="240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’s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public members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&gt;&gt; </a:t>
            </a:r>
            <a:r>
              <a:rPr lang="en-US" sz="2000" b="1" i="1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today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.month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	//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Allowed !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&lt;&lt; </a:t>
            </a:r>
            <a:r>
              <a:rPr lang="en-US" sz="2000" b="1" i="1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today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.day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		//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Allowed !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Must instead call public operations: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1" i="1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today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.input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();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1" i="1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today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.output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();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1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fld id="{267C0766-5FFE-4078-99DD-BC26C65AF3D4}" type="datetime1">
              <a:rPr lang="zh-TW" altLang="en-US" sz="1100" b="0" i="0" u="none" strike="noStrike" cap="none" smtClean="0">
                <a:solidFill>
                  <a:srgbClr val="7F7F7F"/>
                </a:solidFill>
                <a:latin typeface="Calibri"/>
                <a:cs typeface="Calibri"/>
                <a:sym typeface="Calibri"/>
              </a:rPr>
              <a:t>2023/3/30</a:t>
            </a:fld>
            <a:endParaRPr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1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40BAD2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1" i="0" u="none" strike="noStrike" cap="none">
              <a:solidFill>
                <a:srgbClr val="40BA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"/>
              <a:buNone/>
            </a:pPr>
            <a:r>
              <a:rPr lang="en-US" altLang="zh-TW" sz="4200" dirty="0"/>
              <a:t>Accessor and Mutator Functions</a:t>
            </a:r>
            <a:endParaRPr sz="4200" dirty="0"/>
          </a:p>
        </p:txBody>
      </p:sp>
      <p:sp>
        <p:nvSpPr>
          <p:cNvPr id="211" name="Google Shape;211;p10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0"/>
          <p:cNvSpPr txBox="1"/>
          <p:nvPr/>
        </p:nvSpPr>
        <p:spPr>
          <a:xfrm>
            <a:off x="1600753" y="2531880"/>
            <a:ext cx="8983489" cy="335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However, you need to “do something” with data in a class.</a:t>
            </a: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/>
              <a:t>The </a:t>
            </a:r>
            <a:r>
              <a:rPr lang="en-US" altLang="zh-TW" sz="2400" b="1" dirty="0">
                <a:solidFill>
                  <a:srgbClr val="FF0000"/>
                </a:solidFill>
              </a:rPr>
              <a:t>member functions </a:t>
            </a:r>
            <a:r>
              <a:rPr lang="en-US" altLang="zh-TW" sz="2400" dirty="0"/>
              <a:t>will allow you to do many things with the private data.</a:t>
            </a: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endParaRPr lang="en-US" altLang="zh-TW" sz="24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How to do </a:t>
            </a:r>
            <a:r>
              <a:rPr lang="zh-TW" altLang="en-US" sz="2200" dirty="0">
                <a:latin typeface="PMingLiU" panose="02020500000000000000" pitchFamily="18" charset="-120"/>
                <a:ea typeface="PMingLiU" panose="02020500000000000000" pitchFamily="18" charset="-120"/>
              </a:rPr>
              <a:t>？</a:t>
            </a:r>
            <a:endParaRPr lang="en-US" altLang="zh-TW" sz="22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ea typeface="PMingLiU" panose="02020500000000000000" pitchFamily="18" charset="-120"/>
              </a:rPr>
              <a:t>Accessor Function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ea typeface="PMingLiU" panose="02020500000000000000" pitchFamily="18" charset="-120"/>
              </a:rPr>
              <a:t>Mutator Function</a:t>
            </a: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endParaRPr lang="en-US" altLang="zh-TW" sz="2400" dirty="0">
              <a:solidFill>
                <a:srgbClr val="000000"/>
              </a:solidFill>
              <a:latin typeface="Calibri"/>
              <a:ea typeface="微軟正黑體"/>
            </a:endParaRPr>
          </a:p>
        </p:txBody>
      </p:sp>
      <p:sp>
        <p:nvSpPr>
          <p:cNvPr id="215" name="Google Shape;215;p10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fld id="{3920C79E-B5A8-48B1-804E-BE800213F17B}" type="datetime1">
              <a:rPr lang="zh-TW" altLang="en-US" sz="1100" b="0" i="0" u="none" strike="noStrike" cap="none" smtClean="0">
                <a:solidFill>
                  <a:srgbClr val="7F7F7F"/>
                </a:solidFill>
                <a:latin typeface="Calibri"/>
                <a:cs typeface="Calibri"/>
                <a:sym typeface="Calibri"/>
              </a:rPr>
              <a:t>2023/3/30</a:t>
            </a:fld>
            <a:endParaRPr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0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40BAD2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1" i="0" u="none" strike="noStrike" cap="none">
              <a:solidFill>
                <a:srgbClr val="40BA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182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"/>
              <a:buNone/>
            </a:pPr>
            <a:r>
              <a:rPr lang="en-US" altLang="zh-TW" sz="4200" dirty="0"/>
              <a:t>Accessor and Mutator Functions</a:t>
            </a:r>
            <a:r>
              <a:rPr lang="en-US" altLang="zh-TW" sz="2700" dirty="0"/>
              <a:t>(cont.)</a:t>
            </a:r>
            <a:endParaRPr sz="4200" dirty="0"/>
          </a:p>
        </p:txBody>
      </p:sp>
      <p:sp>
        <p:nvSpPr>
          <p:cNvPr id="211" name="Google Shape;211;p10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0"/>
          <p:cNvSpPr txBox="1"/>
          <p:nvPr/>
        </p:nvSpPr>
        <p:spPr>
          <a:xfrm>
            <a:off x="1600753" y="2531880"/>
            <a:ext cx="8983489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b="1" u="sng" dirty="0"/>
              <a:t>Accessor Functions:</a:t>
            </a:r>
            <a:r>
              <a:rPr lang="en-US" altLang="zh-TW" sz="2400" dirty="0"/>
              <a:t>  </a:t>
            </a:r>
            <a:r>
              <a:rPr lang="en-US" altLang="zh-TW" dirty="0"/>
              <a:t>(</a:t>
            </a:r>
            <a:r>
              <a:rPr lang="en-US" altLang="zh-TW" b="1" dirty="0"/>
              <a:t>get</a:t>
            </a:r>
            <a:r>
              <a:rPr lang="en-US" altLang="zh-TW" dirty="0"/>
              <a:t> member functions)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ea typeface="PMingLiU" panose="02020500000000000000" pitchFamily="18" charset="-120"/>
              </a:rPr>
              <a:t>Allow you to read the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000" dirty="0">
              <a:ea typeface="PMingLiU" panose="02020500000000000000" pitchFamily="18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Simple retrieval of member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Must have the same type as the returned variable</a:t>
            </a:r>
          </a:p>
          <a:p>
            <a:pPr lvl="1"/>
            <a:endParaRPr lang="en-US" altLang="zh-TW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b="1" u="sng" dirty="0"/>
              <a:t>Mutator Functions: </a:t>
            </a:r>
            <a:r>
              <a:rPr lang="en-US" altLang="zh-TW" sz="2400" dirty="0"/>
              <a:t> </a:t>
            </a:r>
            <a:r>
              <a:rPr lang="en-US" altLang="zh-TW" dirty="0"/>
              <a:t>(</a:t>
            </a:r>
            <a:r>
              <a:rPr lang="en-US" altLang="zh-TW" b="1" dirty="0"/>
              <a:t>set</a:t>
            </a:r>
            <a:r>
              <a:rPr lang="en-US" altLang="zh-TW" dirty="0"/>
              <a:t> member functions)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Allow you to change the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Does not need to return a value</a:t>
            </a: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endParaRPr lang="en-US" altLang="zh-TW" sz="2400" dirty="0">
              <a:solidFill>
                <a:srgbClr val="000000"/>
              </a:solidFill>
              <a:latin typeface="Calibri"/>
              <a:ea typeface="微軟正黑體"/>
            </a:endParaRPr>
          </a:p>
        </p:txBody>
      </p:sp>
      <p:sp>
        <p:nvSpPr>
          <p:cNvPr id="215" name="Google Shape;215;p10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fld id="{3920C79E-B5A8-48B1-804E-BE800213F17B}" type="datetime1">
              <a:rPr lang="zh-TW" altLang="en-US" sz="1100" b="0" i="0" u="none" strike="noStrike" cap="none" smtClean="0">
                <a:solidFill>
                  <a:srgbClr val="7F7F7F"/>
                </a:solidFill>
                <a:latin typeface="Calibri"/>
                <a:cs typeface="Calibri"/>
                <a:sym typeface="Calibri"/>
              </a:rPr>
              <a:t>2023/3/30</a:t>
            </a:fld>
            <a:endParaRPr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0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40BAD2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1" i="0" u="none" strike="noStrike" cap="none">
              <a:solidFill>
                <a:srgbClr val="40BA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884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"/>
              <a:buNone/>
            </a:pPr>
            <a:r>
              <a:rPr lang="en-US" altLang="zh-TW" sz="4200" dirty="0"/>
              <a:t>Constructors Definitions</a:t>
            </a:r>
            <a:endParaRPr sz="4200" dirty="0"/>
          </a:p>
        </p:txBody>
      </p:sp>
      <p:sp>
        <p:nvSpPr>
          <p:cNvPr id="211" name="Google Shape;211;p10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0"/>
          <p:cNvSpPr txBox="1"/>
          <p:nvPr/>
        </p:nvSpPr>
        <p:spPr>
          <a:xfrm>
            <a:off x="1600753" y="2531880"/>
            <a:ext cx="8983489" cy="354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zh-TW" sz="2400" dirty="0"/>
              <a:t>Class definition with constructor:</a:t>
            </a:r>
          </a:p>
          <a:p>
            <a:pPr>
              <a:lnSpc>
                <a:spcPct val="120000"/>
              </a:lnSpc>
            </a:pPr>
            <a:r>
              <a:rPr lang="en-US" altLang="zh-TW" sz="2000" dirty="0"/>
              <a:t>	</a:t>
            </a:r>
            <a:r>
              <a:rPr lang="en-US" altLang="zh-TW" dirty="0"/>
              <a:t>class </a:t>
            </a:r>
            <a:r>
              <a:rPr lang="en-US" altLang="zh-TW" dirty="0" err="1"/>
              <a:t>DayOfYear</a:t>
            </a:r>
            <a:br>
              <a:rPr lang="en-US" altLang="zh-TW" dirty="0"/>
            </a:br>
            <a:r>
              <a:rPr lang="en-US" altLang="zh-TW" dirty="0"/>
              <a:t>	{</a:t>
            </a:r>
            <a:br>
              <a:rPr lang="en-US" altLang="zh-TW" dirty="0"/>
            </a:br>
            <a:r>
              <a:rPr lang="en-US" altLang="zh-TW" dirty="0"/>
              <a:t>		public:</a:t>
            </a:r>
          </a:p>
          <a:p>
            <a:pPr>
              <a:lnSpc>
                <a:spcPct val="120000"/>
              </a:lnSpc>
            </a:pPr>
            <a:r>
              <a:rPr lang="en-US" altLang="zh-TW" dirty="0"/>
              <a:t>			</a:t>
            </a:r>
            <a:r>
              <a:rPr lang="en-US" altLang="zh-TW" b="1" i="1" dirty="0"/>
              <a:t>//Constructor initializes month and day.</a:t>
            </a:r>
          </a:p>
          <a:p>
            <a:pPr>
              <a:lnSpc>
                <a:spcPct val="170000"/>
              </a:lnSpc>
            </a:pPr>
            <a:r>
              <a:rPr lang="en-US" altLang="zh-TW" dirty="0"/>
              <a:t>			</a:t>
            </a:r>
            <a:r>
              <a:rPr lang="en-US" altLang="zh-TW" dirty="0" err="1"/>
              <a:t>DayOfYear</a:t>
            </a:r>
            <a:r>
              <a:rPr lang="en-US" altLang="zh-TW" dirty="0"/>
              <a:t>(int </a:t>
            </a:r>
            <a:r>
              <a:rPr lang="en-US" altLang="zh-TW" dirty="0" err="1"/>
              <a:t>monthValue</a:t>
            </a:r>
            <a:r>
              <a:rPr lang="en-US" altLang="zh-TW" dirty="0"/>
              <a:t>, int </a:t>
            </a:r>
            <a:r>
              <a:rPr lang="en-US" altLang="zh-TW" dirty="0" err="1"/>
              <a:t>dayValue</a:t>
            </a:r>
            <a:r>
              <a:rPr lang="en-US" altLang="zh-TW" dirty="0"/>
              <a:t>);  </a:t>
            </a:r>
            <a:br>
              <a:rPr lang="en-US" altLang="zh-TW" dirty="0"/>
            </a:br>
            <a:r>
              <a:rPr lang="en-US" altLang="zh-TW" dirty="0"/>
              <a:t>			void output();</a:t>
            </a:r>
          </a:p>
          <a:p>
            <a:pPr>
              <a:lnSpc>
                <a:spcPct val="120000"/>
              </a:lnSpc>
            </a:pPr>
            <a:r>
              <a:rPr lang="en-US" altLang="zh-TW" dirty="0"/>
              <a:t>		private:</a:t>
            </a:r>
          </a:p>
          <a:p>
            <a:pPr>
              <a:lnSpc>
                <a:spcPct val="170000"/>
              </a:lnSpc>
            </a:pPr>
            <a:r>
              <a:rPr lang="en-US" altLang="zh-TW" dirty="0"/>
              <a:t>			int month, day;</a:t>
            </a:r>
            <a:br>
              <a:rPr lang="en-US" altLang="zh-TW" dirty="0"/>
            </a:br>
            <a:r>
              <a:rPr lang="en-US" altLang="zh-TW" dirty="0"/>
              <a:t>	};</a:t>
            </a:r>
          </a:p>
          <a:p>
            <a:pPr lvl="0">
              <a:defRPr/>
            </a:pPr>
            <a:endParaRPr lang="en-US" altLang="zh-TW" dirty="0">
              <a:solidFill>
                <a:srgbClr val="000000"/>
              </a:solidFill>
              <a:latin typeface="Calibri"/>
              <a:ea typeface="微軟正黑體"/>
            </a:endParaRPr>
          </a:p>
        </p:txBody>
      </p:sp>
      <p:sp>
        <p:nvSpPr>
          <p:cNvPr id="215" name="Google Shape;215;p10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fld id="{3920C79E-B5A8-48B1-804E-BE800213F17B}" type="datetime1">
              <a:rPr lang="zh-TW" altLang="en-US" sz="1100" b="0" i="0" u="none" strike="noStrike" cap="none" smtClean="0">
                <a:solidFill>
                  <a:srgbClr val="7F7F7F"/>
                </a:solidFill>
                <a:latin typeface="Calibri"/>
                <a:cs typeface="Calibri"/>
                <a:sym typeface="Calibri"/>
              </a:rPr>
              <a:t>2023/3/30</a:t>
            </a:fld>
            <a:endParaRPr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0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40BAD2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1" i="0" u="none" strike="noStrike" cap="none">
              <a:solidFill>
                <a:srgbClr val="40BA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0847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"/>
              <a:buNone/>
            </a:pPr>
            <a:r>
              <a:rPr lang="en-US" altLang="zh-TW" sz="4200" dirty="0"/>
              <a:t>Constructors Definitions </a:t>
            </a:r>
            <a:r>
              <a:rPr lang="en-US" altLang="zh-TW" sz="2700" dirty="0"/>
              <a:t>(cont.)</a:t>
            </a:r>
            <a:endParaRPr sz="4200" dirty="0"/>
          </a:p>
        </p:txBody>
      </p:sp>
      <p:sp>
        <p:nvSpPr>
          <p:cNvPr id="211" name="Google Shape;211;p10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0"/>
          <p:cNvSpPr txBox="1"/>
          <p:nvPr/>
        </p:nvSpPr>
        <p:spPr>
          <a:xfrm>
            <a:off x="1600753" y="2531880"/>
            <a:ext cx="8983489" cy="2215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Notice name of constructor: </a:t>
            </a:r>
            <a:r>
              <a:rPr lang="en-US" altLang="zh-TW" sz="2400" dirty="0" err="1"/>
              <a:t>DayOfYear</a:t>
            </a:r>
            <a:endParaRPr lang="en-US" altLang="zh-TW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b="1" dirty="0"/>
              <a:t>Same name as class itself!</a:t>
            </a:r>
          </a:p>
          <a:p>
            <a:endParaRPr lang="en-US" altLang="zh-TW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Constructor declaration has </a:t>
            </a:r>
            <a:r>
              <a:rPr lang="en-US" altLang="zh-TW" sz="2400" b="1" dirty="0"/>
              <a:t>no return-type</a:t>
            </a:r>
          </a:p>
          <a:p>
            <a:pPr lvl="1"/>
            <a:endParaRPr lang="en-US" altLang="zh-TW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Constructor in </a:t>
            </a:r>
            <a:r>
              <a:rPr lang="en-US" altLang="zh-TW" sz="2400" b="1" dirty="0"/>
              <a:t>public</a:t>
            </a:r>
            <a:r>
              <a:rPr lang="en-US" altLang="zh-TW" sz="2400" dirty="0"/>
              <a:t> section</a:t>
            </a:r>
          </a:p>
        </p:txBody>
      </p:sp>
      <p:sp>
        <p:nvSpPr>
          <p:cNvPr id="215" name="Google Shape;215;p10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fld id="{3920C79E-B5A8-48B1-804E-BE800213F17B}" type="datetime1">
              <a:rPr lang="zh-TW" altLang="en-US" sz="1100" b="0" i="0" u="none" strike="noStrike" cap="none" smtClean="0">
                <a:solidFill>
                  <a:srgbClr val="7F7F7F"/>
                </a:solidFill>
                <a:latin typeface="Calibri"/>
                <a:cs typeface="Calibri"/>
                <a:sym typeface="Calibri"/>
              </a:rPr>
              <a:t>2023/3/30</a:t>
            </a:fld>
            <a:endParaRPr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0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40BAD2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1" i="0" u="none" strike="noStrike" cap="none">
              <a:solidFill>
                <a:srgbClr val="40BA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434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2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2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"/>
              <a:buNone/>
            </a:pPr>
            <a:r>
              <a:rPr lang="en-US" sz="4200"/>
              <a:t>Structures vs. Classes</a:t>
            </a:r>
            <a:endParaRPr sz="4200"/>
          </a:p>
        </p:txBody>
      </p:sp>
      <p:sp>
        <p:nvSpPr>
          <p:cNvPr id="237" name="Google Shape;237;p12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2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2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2"/>
          <p:cNvSpPr txBox="1"/>
          <p:nvPr/>
        </p:nvSpPr>
        <p:spPr>
          <a:xfrm>
            <a:off x="1600753" y="2531880"/>
            <a:ext cx="8983489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endParaRPr dirty="0"/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/>
              <a:buChar char="•"/>
            </a:pPr>
            <a:r>
              <a:rPr lang="en-US" altLang="zh-TW" sz="20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Typically</a:t>
            </a:r>
            <a:r>
              <a:rPr lang="en-US" sz="20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all members public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Best suited for small data structure</a:t>
            </a:r>
            <a:endParaRPr lang="en-US" altLang="zh-TW" sz="2000" b="0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lang="en-US" sz="24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/>
              <a:buChar char="•"/>
            </a:pPr>
            <a:r>
              <a:rPr lang="en-US" altLang="zh-TW" sz="20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Typically all members private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Used to model more complex behavior</a:t>
            </a:r>
          </a:p>
          <a:p>
            <a:pPr marL="457200" marR="0" lvl="1" algn="l" rtl="0">
              <a:spcBef>
                <a:spcPts val="0"/>
              </a:spcBef>
              <a:spcAft>
                <a:spcPts val="0"/>
              </a:spcAft>
              <a:buClrTx/>
              <a:buSzPts val="2000"/>
            </a:pP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1" name="Google Shape;241;p12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fld id="{BE5D1AE3-7647-4364-BCB4-1E34E6AA7F35}" type="datetime1">
              <a:rPr lang="zh-TW" altLang="en-US" sz="1100" b="0" i="0" u="none" strike="noStrike" cap="none" smtClean="0">
                <a:solidFill>
                  <a:srgbClr val="7F7F7F"/>
                </a:solidFill>
                <a:latin typeface="Calibri"/>
                <a:cs typeface="Calibri"/>
                <a:sym typeface="Calibri"/>
              </a:rPr>
              <a:t>2023/3/30</a:t>
            </a:fld>
            <a:endParaRPr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2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40BAD2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1" i="0" u="none" strike="noStrike" cap="none">
              <a:solidFill>
                <a:srgbClr val="40BA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"/>
              <a:buNone/>
            </a:pPr>
            <a:r>
              <a:rPr lang="en-US" sz="4200"/>
              <a:t>Structure Definition</a:t>
            </a:r>
            <a:endParaRPr sz="4200"/>
          </a:p>
        </p:txBody>
      </p:sp>
      <p:sp>
        <p:nvSpPr>
          <p:cNvPr id="107" name="Google Shape;107;p2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1600755" y="2526526"/>
            <a:ext cx="3830228" cy="2985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Definition: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sz="24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struct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CDAccount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{</a:t>
            </a: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double balance;</a:t>
            </a: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double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interestRate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;</a:t>
            </a: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int term;</a:t>
            </a: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    void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getCDData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();</a:t>
            </a:r>
            <a:b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</a:br>
            <a:r>
              <a:rPr lang="en-US" sz="20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};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Google Shape;111;p2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3D1A671F-19C3-4932-8DFC-B5336092A267}" type="datetime1">
              <a:rPr lang="zh-TW" altLang="en-US" smtClean="0"/>
              <a:t>2023/3/30</a:t>
            </a:fld>
            <a:endParaRPr/>
          </a:p>
        </p:txBody>
      </p:sp>
      <p:sp>
        <p:nvSpPr>
          <p:cNvPr id="112" name="Google Shape;112;p2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0933A49C-9A00-0B9D-44FD-CF429A31A45A}"/>
              </a:ext>
            </a:extLst>
          </p:cNvPr>
          <p:cNvGrpSpPr/>
          <p:nvPr/>
        </p:nvGrpSpPr>
        <p:grpSpPr>
          <a:xfrm>
            <a:off x="4876800" y="3648364"/>
            <a:ext cx="2231015" cy="877454"/>
            <a:chOff x="4876800" y="3648364"/>
            <a:chExt cx="2231015" cy="877454"/>
          </a:xfrm>
        </p:grpSpPr>
        <p:sp>
          <p:nvSpPr>
            <p:cNvPr id="3" name="右大括弧 2">
              <a:extLst>
                <a:ext uri="{FF2B5EF4-FFF2-40B4-BE49-F238E27FC236}">
                  <a16:creationId xmlns:a16="http://schemas.microsoft.com/office/drawing/2014/main" id="{09E6E71A-2FDF-C5B5-6056-C19470DEC3A1}"/>
                </a:ext>
              </a:extLst>
            </p:cNvPr>
            <p:cNvSpPr/>
            <p:nvPr/>
          </p:nvSpPr>
          <p:spPr>
            <a:xfrm>
              <a:off x="4876800" y="3648364"/>
              <a:ext cx="249382" cy="877454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534EE8A3-BD5B-86C3-FC8C-841CC323BCD6}"/>
                </a:ext>
              </a:extLst>
            </p:cNvPr>
            <p:cNvSpPr txBox="1"/>
            <p:nvPr/>
          </p:nvSpPr>
          <p:spPr>
            <a:xfrm>
              <a:off x="5126182" y="3887036"/>
              <a:ext cx="19816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Member variable</a:t>
              </a:r>
              <a:endParaRPr lang="zh-TW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F0B29C8A-90DB-9802-E8F9-814F8117A7D7}"/>
              </a:ext>
            </a:extLst>
          </p:cNvPr>
          <p:cNvGrpSpPr/>
          <p:nvPr/>
        </p:nvGrpSpPr>
        <p:grpSpPr>
          <a:xfrm>
            <a:off x="4876800" y="4788414"/>
            <a:ext cx="2269487" cy="400110"/>
            <a:chOff x="4876800" y="3563642"/>
            <a:chExt cx="2269487" cy="400110"/>
          </a:xfrm>
        </p:grpSpPr>
        <p:sp>
          <p:nvSpPr>
            <p:cNvPr id="9" name="右大括弧 8">
              <a:extLst>
                <a:ext uri="{FF2B5EF4-FFF2-40B4-BE49-F238E27FC236}">
                  <a16:creationId xmlns:a16="http://schemas.microsoft.com/office/drawing/2014/main" id="{B16ED44E-A457-3EE7-191A-07049B82F887}"/>
                </a:ext>
              </a:extLst>
            </p:cNvPr>
            <p:cNvSpPr/>
            <p:nvPr/>
          </p:nvSpPr>
          <p:spPr>
            <a:xfrm>
              <a:off x="4876800" y="3648364"/>
              <a:ext cx="249382" cy="238672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6D1DC1F-601B-FDA7-474C-0055669BA2EE}"/>
                </a:ext>
              </a:extLst>
            </p:cNvPr>
            <p:cNvSpPr txBox="1"/>
            <p:nvPr/>
          </p:nvSpPr>
          <p:spPr>
            <a:xfrm>
              <a:off x="5126182" y="3563642"/>
              <a:ext cx="20201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Member function</a:t>
              </a:r>
              <a:endParaRPr lang="zh-TW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"/>
              <a:buNone/>
            </a:pPr>
            <a:r>
              <a:rPr lang="en-US" sz="4200"/>
              <a:t>Structure Member Variable</a:t>
            </a:r>
            <a:endParaRPr sz="4200"/>
          </a:p>
        </p:txBody>
      </p:sp>
      <p:sp>
        <p:nvSpPr>
          <p:cNvPr id="120" name="Google Shape;120;p3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600753" y="2531880"/>
            <a:ext cx="8983489" cy="409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⮚"/>
            </a:pP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Dot Operator 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access members</a:t>
            </a:r>
            <a:endParaRPr lang="en-US" dirty="0">
              <a:ea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⮚"/>
            </a:pP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SzPts val="2400"/>
              <a:buFont typeface="Noto Sans Symbols"/>
              <a:buChar char="⮚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Different structures can have same</a:t>
            </a:r>
            <a:r>
              <a:rPr lang="zh-TW" alt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TW" sz="2400" dirty="0">
                <a:latin typeface="Calibri"/>
                <a:ea typeface="Calibri"/>
                <a:cs typeface="Calibri"/>
                <a:sym typeface="Calibri"/>
              </a:rPr>
              <a:t>member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name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⮚"/>
            </a:pP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CDAccount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account1, account2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account1.balance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account1.interestRate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account1.term</a:t>
            </a:r>
            <a:endParaRPr lang="en-US" altLang="zh-TW"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alt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account2.balance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alt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account2.interestRate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alt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account2.term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endParaRPr lang="en-US"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10AA59AB-4C0A-40EB-9D4A-36367525C7FA}" type="datetime1">
              <a:rPr lang="zh-TW" altLang="en-US" smtClean="0"/>
              <a:t>2023/3/30</a:t>
            </a:fld>
            <a:endParaRPr/>
          </a:p>
        </p:txBody>
      </p:sp>
      <p:sp>
        <p:nvSpPr>
          <p:cNvPr id="125" name="Google Shape;125;p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/>
          <p:nvPr/>
        </p:nvSpPr>
        <p:spPr>
          <a:xfrm>
            <a:off x="21444" y="-77972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9033381" cy="1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"/>
              <a:buNone/>
            </a:pPr>
            <a:r>
              <a:rPr lang="en-US" dirty="0"/>
              <a:t>Structures as Arguments &amp; Return Types</a:t>
            </a:r>
            <a:endParaRPr dirty="0"/>
          </a:p>
        </p:txBody>
      </p:sp>
      <p:sp>
        <p:nvSpPr>
          <p:cNvPr id="133" name="Google Shape;133;p4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1600753" y="2531880"/>
            <a:ext cx="8983489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Example.</a:t>
            </a:r>
            <a:endParaRPr dirty="0"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CDAccount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doubleInterest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CDAccount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oldAccount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){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CDAccount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temp;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temp =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oldAccount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return temp;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endParaRPr dirty="0"/>
          </a:p>
        </p:txBody>
      </p:sp>
      <p:sp>
        <p:nvSpPr>
          <p:cNvPr id="137" name="Google Shape;137;p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fld id="{1FDF0C44-8E8D-4A8C-ABA5-6F78C19514CC}" type="datetime1">
              <a:rPr lang="zh-TW" altLang="en-US" sz="1100" b="0" i="0" u="none" strike="noStrike" cap="none" smtClean="0">
                <a:solidFill>
                  <a:srgbClr val="7F7F7F"/>
                </a:solidFill>
                <a:latin typeface="Calibri"/>
                <a:cs typeface="Calibri"/>
                <a:sym typeface="Calibri"/>
              </a:rPr>
              <a:t>2023/3/30</a:t>
            </a:fld>
            <a:endParaRPr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40BAD2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1" i="0" u="none" strike="noStrike" cap="none">
              <a:solidFill>
                <a:srgbClr val="40BA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9143446" cy="1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"/>
              <a:buNone/>
            </a:pPr>
            <a:r>
              <a:rPr lang="en-US" dirty="0"/>
              <a:t>Structure</a:t>
            </a:r>
            <a:endParaRPr dirty="0"/>
          </a:p>
        </p:txBody>
      </p:sp>
      <p:sp>
        <p:nvSpPr>
          <p:cNvPr id="146" name="Google Shape;146;p5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5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1600753" y="2531880"/>
            <a:ext cx="898350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struct </a:t>
            </a:r>
            <a:r>
              <a:rPr lang="en-US" sz="24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CDAccount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{……}; 			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← structure definition</a:t>
            </a: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CDAccount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myAccount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 			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given structure named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void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getData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CDAccount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&amp;Account); 	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function declaration</a:t>
            </a: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getData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myAccount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); 			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function call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fld id="{46A1FBA3-7809-4E45-8A9A-1486E7CD66D3}" type="datetime1">
              <a:rPr lang="zh-TW" altLang="en-US" sz="1100" b="0" i="0" u="none" strike="noStrike" cap="none" smtClean="0">
                <a:solidFill>
                  <a:srgbClr val="7F7F7F"/>
                </a:solidFill>
                <a:latin typeface="Calibri"/>
                <a:cs typeface="Calibri"/>
                <a:sym typeface="Calibri"/>
              </a:rPr>
              <a:t>2023/3/30</a:t>
            </a:fld>
            <a:endParaRPr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40BAD2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1" i="0" u="none" strike="noStrike" cap="none">
              <a:solidFill>
                <a:srgbClr val="40BA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"/>
              <a:buNone/>
            </a:pPr>
            <a:r>
              <a:rPr lang="en-US" sz="4200"/>
              <a:t>Initializing Structures </a:t>
            </a:r>
            <a:endParaRPr sz="4200"/>
          </a:p>
        </p:txBody>
      </p:sp>
      <p:sp>
        <p:nvSpPr>
          <p:cNvPr id="159" name="Google Shape;159;p6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 txBox="1"/>
          <p:nvPr/>
        </p:nvSpPr>
        <p:spPr>
          <a:xfrm>
            <a:off x="1600753" y="2531880"/>
            <a:ext cx="8983489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Struct Date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dirty="0"/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month;</a:t>
            </a:r>
            <a:endParaRPr dirty="0"/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day;</a:t>
            </a:r>
            <a:endParaRPr dirty="0"/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year;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dueDate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{12, 31, 2003};</a:t>
            </a:r>
            <a:endParaRPr sz="2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fld id="{6FB5439B-AAED-4C70-9A80-96FCC3E12939}" type="datetime1">
              <a:rPr lang="zh-TW" altLang="en-US" sz="1100" b="0" i="0" u="none" strike="noStrike" cap="none" smtClean="0">
                <a:solidFill>
                  <a:srgbClr val="7F7F7F"/>
                </a:solidFill>
                <a:latin typeface="Calibri"/>
                <a:cs typeface="Calibri"/>
                <a:sym typeface="Calibri"/>
              </a:rPr>
              <a:t>2023/3/30</a:t>
            </a:fld>
            <a:endParaRPr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40BAD2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1" i="0" u="none" strike="noStrike" cap="none">
              <a:solidFill>
                <a:srgbClr val="40BA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7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"/>
              <a:buNone/>
            </a:pPr>
            <a:r>
              <a:rPr lang="en-US" sz="4200"/>
              <a:t>Class Definition</a:t>
            </a:r>
            <a:endParaRPr sz="4200"/>
          </a:p>
        </p:txBody>
      </p:sp>
      <p:sp>
        <p:nvSpPr>
          <p:cNvPr id="172" name="Google Shape;172;p7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7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7"/>
          <p:cNvSpPr txBox="1"/>
          <p:nvPr/>
        </p:nvSpPr>
        <p:spPr>
          <a:xfrm>
            <a:off x="1600753" y="2531880"/>
            <a:ext cx="8983489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Defined similar to structures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Definition: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DayOfYear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public:</a:t>
            </a:r>
            <a:b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void output();	 ← member function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int month;</a:t>
            </a:r>
            <a:b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int day;</a:t>
            </a:r>
            <a:b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7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fld id="{FAE355DC-6B08-4F22-B4DF-EB0294D2B67C}" type="datetime1">
              <a:rPr lang="zh-TW" altLang="en-US" sz="1100" b="0" i="0" u="none" strike="noStrike" cap="none" smtClean="0">
                <a:solidFill>
                  <a:srgbClr val="7F7F7F"/>
                </a:solidFill>
                <a:latin typeface="Calibri"/>
                <a:cs typeface="Calibri"/>
                <a:sym typeface="Calibri"/>
              </a:rPr>
              <a:t>2023/3/30</a:t>
            </a:fld>
            <a:endParaRPr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7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40BAD2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1" i="0" u="none" strike="noStrike" cap="none">
              <a:solidFill>
                <a:srgbClr val="40BA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8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"/>
              <a:buNone/>
            </a:pPr>
            <a:r>
              <a:rPr lang="en-US" sz="4200"/>
              <a:t>Class Member Access</a:t>
            </a:r>
            <a:endParaRPr sz="4200"/>
          </a:p>
        </p:txBody>
      </p:sp>
      <p:sp>
        <p:nvSpPr>
          <p:cNvPr id="185" name="Google Shape;185;p8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"/>
          <p:cNvSpPr txBox="1"/>
          <p:nvPr/>
        </p:nvSpPr>
        <p:spPr>
          <a:xfrm>
            <a:off x="1600753" y="2531880"/>
            <a:ext cx="8983489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Members accessed same as structures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Example.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today.month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today.day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today.output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fld id="{9134800C-B24C-468D-A820-E158C49E6056}" type="datetime1">
              <a:rPr lang="zh-TW" altLang="en-US" sz="1100" b="0" i="0" u="none" strike="noStrike" cap="none" smtClean="0">
                <a:solidFill>
                  <a:srgbClr val="7F7F7F"/>
                </a:solidFill>
                <a:latin typeface="Calibri"/>
                <a:cs typeface="Calibri"/>
                <a:sym typeface="Calibri"/>
              </a:rPr>
              <a:t>2023/3/30</a:t>
            </a:fld>
            <a:endParaRPr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8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40BAD2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1" i="0" u="none" strike="noStrike" cap="none">
              <a:solidFill>
                <a:srgbClr val="40BA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9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9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"/>
              <a:buNone/>
            </a:pPr>
            <a:r>
              <a:rPr lang="en-US" sz="4200"/>
              <a:t>Class Member Functions</a:t>
            </a:r>
            <a:endParaRPr sz="4200"/>
          </a:p>
        </p:txBody>
      </p:sp>
      <p:sp>
        <p:nvSpPr>
          <p:cNvPr id="198" name="Google Shape;198;p9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9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9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9"/>
          <p:cNvSpPr txBox="1"/>
          <p:nvPr/>
        </p:nvSpPr>
        <p:spPr>
          <a:xfrm>
            <a:off x="1600752" y="2531880"/>
            <a:ext cx="9772097" cy="323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Like other function definitions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be after main() definition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Must specify class: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void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DayOfYear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:: output() {…}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:: is scope resolution operator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Instructs compiler “what class” member is from item before :: called type qualifier</a:t>
            </a:r>
            <a:endParaRPr dirty="0"/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fld id="{DFEB9126-BDDD-426D-B240-6874C3B77091}" type="datetime1">
              <a:rPr lang="zh-TW" altLang="en-US" sz="1100" b="0" i="0" u="none" strike="noStrike" cap="none" smtClean="0">
                <a:solidFill>
                  <a:srgbClr val="7F7F7F"/>
                </a:solidFill>
                <a:latin typeface="Calibri"/>
                <a:cs typeface="Calibri"/>
                <a:sym typeface="Calibri"/>
              </a:rPr>
              <a:t>2023/3/30</a:t>
            </a:fld>
            <a:endParaRPr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40BAD2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1" i="0" u="none" strike="noStrike" cap="none">
              <a:solidFill>
                <a:srgbClr val="40BA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616</Words>
  <Application>Microsoft Office PowerPoint</Application>
  <PresentationFormat>寬螢幕</PresentationFormat>
  <Paragraphs>161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Noto Sans Symbols</vt:lpstr>
      <vt:lpstr>微軟正黑體</vt:lpstr>
      <vt:lpstr>PMingLiU</vt:lpstr>
      <vt:lpstr>Arial</vt:lpstr>
      <vt:lpstr>Calibri</vt:lpstr>
      <vt:lpstr>Century</vt:lpstr>
      <vt:lpstr>Wingdings</vt:lpstr>
      <vt:lpstr>框架</vt:lpstr>
      <vt:lpstr>C程式設計實驗(二) </vt:lpstr>
      <vt:lpstr>Structure Definition</vt:lpstr>
      <vt:lpstr>Structure Member Variable</vt:lpstr>
      <vt:lpstr>Structures as Arguments &amp; Return Types</vt:lpstr>
      <vt:lpstr>Structure</vt:lpstr>
      <vt:lpstr>Initializing Structures </vt:lpstr>
      <vt:lpstr>Class Definition</vt:lpstr>
      <vt:lpstr>Class Member Access</vt:lpstr>
      <vt:lpstr>Class Member Functions</vt:lpstr>
      <vt:lpstr>Public and Private</vt:lpstr>
      <vt:lpstr>Public and Private</vt:lpstr>
      <vt:lpstr>Accessor and Mutator Functions</vt:lpstr>
      <vt:lpstr>Accessor and Mutator Functions(cont.)</vt:lpstr>
      <vt:lpstr>Constructors Definitions</vt:lpstr>
      <vt:lpstr>Constructors Definitions (cont.)</vt:lpstr>
      <vt:lpstr>Structures vs.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C程式設計實驗(二) </dc:title>
  <dc:creator>J.H. Chang</dc:creator>
  <cp:lastModifiedBy>M113040058</cp:lastModifiedBy>
  <cp:revision>16</cp:revision>
  <dcterms:created xsi:type="dcterms:W3CDTF">2019-03-22T17:18:14Z</dcterms:created>
  <dcterms:modified xsi:type="dcterms:W3CDTF">2023-03-30T04:51:44Z</dcterms:modified>
</cp:coreProperties>
</file>