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76" r:id="rId3"/>
    <p:sldId id="289" r:id="rId4"/>
    <p:sldId id="257" r:id="rId5"/>
    <p:sldId id="281" r:id="rId6"/>
    <p:sldId id="261" r:id="rId7"/>
    <p:sldId id="270" r:id="rId8"/>
    <p:sldId id="282" r:id="rId9"/>
    <p:sldId id="285" r:id="rId10"/>
    <p:sldId id="284" r:id="rId11"/>
    <p:sldId id="286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43" autoAdjust="0"/>
  </p:normalViewPr>
  <p:slideViewPr>
    <p:cSldViewPr snapToGrid="0">
      <p:cViewPr varScale="1">
        <p:scale>
          <a:sx n="60" d="100"/>
          <a:sy n="60" d="100"/>
        </p:scale>
        <p:origin x="7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/>
              <a:t>C++ </a:t>
            </a:r>
            <a:r>
              <a:rPr lang="zh-TW" altLang="en-US" dirty="0"/>
              <a:t>允許在同一範圍</a:t>
            </a:r>
            <a:r>
              <a:rPr lang="en-US" altLang="zh-TW" dirty="0"/>
              <a:t>scope</a:t>
            </a:r>
            <a:r>
              <a:rPr lang="zh-TW" altLang="en-US" dirty="0"/>
              <a:t>內的運算符指定多個定義，這稱為運算子多載。簡單說明就是使用運算子來處理物件的基本運算</a:t>
            </a:r>
            <a:endParaRPr lang="en-US" altLang="zh-TW" dirty="0"/>
          </a:p>
          <a:p>
            <a:pPr marL="0" indent="0">
              <a:buFontTx/>
              <a:buNone/>
            </a:pPr>
            <a:r>
              <a:rPr lang="zh-TW" altLang="en-US" dirty="0"/>
              <a:t>這邊舉例了一些運算子符號 </a:t>
            </a:r>
            <a:endParaRPr lang="en-US" altLang="zh-TW" dirty="0"/>
          </a:p>
          <a:p>
            <a:pPr marL="228600" indent="-228600">
              <a:buAutoNum type="arabicPeriod"/>
            </a:pP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和之前學的 </a:t>
            </a:r>
            <a:r>
              <a:rPr lang="en-US" altLang="zh-TW" dirty="0"/>
              <a:t>function overloading</a:t>
            </a:r>
            <a:r>
              <a:rPr lang="zh-TW" altLang="en-US" dirty="0"/>
              <a:t>非常相似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運算符本身就是函數的“名稱”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748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前面舉的例子都是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，位置都放在</a:t>
            </a:r>
            <a:r>
              <a:rPr lang="en-US" altLang="zh-TW" dirty="0"/>
              <a:t>class</a:t>
            </a:r>
            <a:r>
              <a:rPr lang="zh-TW" altLang="en-US" dirty="0"/>
              <a:t>外，然後</a:t>
            </a:r>
            <a:r>
              <a:rPr lang="en-US" altLang="zh-TW" baseline="0" dirty="0"/>
              <a:t>Operator overloading</a:t>
            </a:r>
            <a:r>
              <a:rPr lang="zh-TW" altLang="en-US" baseline="0" dirty="0"/>
              <a:t> 也可以是</a:t>
            </a:r>
            <a:r>
              <a:rPr lang="en-US" altLang="zh-TW" baseline="0" dirty="0"/>
              <a:t>member function</a:t>
            </a:r>
            <a:r>
              <a:rPr lang="zh-TW" altLang="en-US" baseline="0" dirty="0"/>
              <a:t>，位置是放在</a:t>
            </a:r>
            <a:r>
              <a:rPr lang="en-US" altLang="zh-TW" baseline="0" dirty="0"/>
              <a:t>class</a:t>
            </a:r>
            <a:r>
              <a:rPr lang="zh-TW" altLang="en-US" baseline="0" dirty="0"/>
              <a:t>內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如果是</a:t>
            </a:r>
            <a:r>
              <a:rPr lang="en-US" altLang="zh-TW" baseline="0" dirty="0"/>
              <a:t>member</a:t>
            </a:r>
            <a:r>
              <a:rPr lang="zh-TW" altLang="en-US" baseline="0" dirty="0"/>
              <a:t> </a:t>
            </a:r>
            <a:r>
              <a:rPr lang="en-US" altLang="zh-TW" baseline="0" dirty="0"/>
              <a:t>function</a:t>
            </a:r>
            <a:r>
              <a:rPr lang="zh-TW" altLang="en-US" baseline="0" dirty="0"/>
              <a:t>的話 他傳入的參數只會是一個 不是兩個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接下來說明一下兩者的差別</a:t>
            </a:r>
            <a:endParaRPr lang="en-US" altLang="zh-TW" baseline="0" dirty="0"/>
          </a:p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43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Operator</a:t>
            </a:r>
            <a:r>
              <a:rPr lang="zh-TW" altLang="en-US" baseline="0" dirty="0"/>
              <a:t> 實際上是這樣呼叫的，在</a:t>
            </a:r>
            <a:r>
              <a:rPr lang="en-US" altLang="zh-TW" baseline="0" dirty="0"/>
              <a:t>member function</a:t>
            </a:r>
            <a:r>
              <a:rPr lang="zh-TW" altLang="en-US" baseline="0" dirty="0"/>
              <a:t> 中如果要將物件 </a:t>
            </a:r>
            <a:r>
              <a:rPr lang="en-US" altLang="zh-TW" baseline="0" dirty="0"/>
              <a:t>C1</a:t>
            </a:r>
            <a:r>
              <a:rPr lang="zh-TW" altLang="en-US" baseline="0" dirty="0"/>
              <a:t>、</a:t>
            </a:r>
            <a:r>
              <a:rPr lang="en-US" altLang="zh-TW" baseline="0" dirty="0"/>
              <a:t>C2 </a:t>
            </a:r>
            <a:r>
              <a:rPr lang="zh-TW" altLang="en-US" baseline="0" dirty="0"/>
              <a:t>相加的話，其實是物件 </a:t>
            </a:r>
            <a:r>
              <a:rPr lang="en-US" altLang="zh-TW" baseline="0" dirty="0"/>
              <a:t>C1 </a:t>
            </a:r>
            <a:r>
              <a:rPr lang="zh-TW" altLang="en-US" baseline="0" dirty="0"/>
              <a:t>呼叫了 </a:t>
            </a:r>
            <a:r>
              <a:rPr lang="en-US" altLang="zh-TW" baseline="0" dirty="0"/>
              <a:t>operator+ </a:t>
            </a:r>
            <a:r>
              <a:rPr lang="zh-TW" altLang="en-US" baseline="0" dirty="0"/>
              <a:t>這個 </a:t>
            </a:r>
            <a:r>
              <a:rPr lang="en-US" altLang="zh-TW" baseline="0" dirty="0"/>
              <a:t>member function</a:t>
            </a:r>
            <a:r>
              <a:rPr lang="zh-TW" altLang="en-US" baseline="0" dirty="0"/>
              <a:t>，</a:t>
            </a:r>
            <a:r>
              <a:rPr lang="en-US" altLang="zh-TW" baseline="0" dirty="0"/>
              <a:t>function</a:t>
            </a:r>
            <a:r>
              <a:rPr lang="zh-TW" altLang="en-US" baseline="0" dirty="0"/>
              <a:t> 可以直接知道 </a:t>
            </a:r>
            <a:r>
              <a:rPr lang="en-US" altLang="zh-TW" baseline="0" dirty="0"/>
              <a:t>C1</a:t>
            </a:r>
            <a:r>
              <a:rPr lang="zh-TW" altLang="en-US" baseline="0" dirty="0"/>
              <a:t> 本身的成員變數，因此只需要傳入 </a:t>
            </a:r>
            <a:r>
              <a:rPr lang="en-US" altLang="zh-TW" baseline="0" dirty="0"/>
              <a:t>C2</a:t>
            </a:r>
            <a:r>
              <a:rPr lang="zh-TW" altLang="en-US" baseline="0" dirty="0"/>
              <a:t> 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另一個 </a:t>
            </a:r>
            <a:r>
              <a:rPr lang="en-US" altLang="zh-TW" baseline="0" dirty="0"/>
              <a:t>global function </a:t>
            </a:r>
            <a:r>
              <a:rPr lang="zh-TW" altLang="en-US" baseline="0" dirty="0"/>
              <a:t>的話就是在</a:t>
            </a:r>
            <a:r>
              <a:rPr lang="en-US" altLang="zh-TW" baseline="0" dirty="0"/>
              <a:t>class</a:t>
            </a:r>
            <a:r>
              <a:rPr lang="zh-TW" altLang="en-US" baseline="0" dirty="0"/>
              <a:t>外直接呼叫</a:t>
            </a:r>
            <a:r>
              <a:rPr lang="en-US" altLang="zh-TW" baseline="0" dirty="0"/>
              <a:t>operator+</a:t>
            </a:r>
            <a:r>
              <a:rPr lang="zh-TW" altLang="en-US" baseline="0" dirty="0"/>
              <a:t>，傳入的參數就必須為</a:t>
            </a:r>
            <a:r>
              <a:rPr lang="en-US" altLang="zh-TW" baseline="0" dirty="0"/>
              <a:t>C1</a:t>
            </a:r>
            <a:r>
              <a:rPr lang="zh-TW" altLang="en-US" baseline="0" dirty="0"/>
              <a:t>和</a:t>
            </a:r>
            <a:r>
              <a:rPr lang="en-US" altLang="zh-TW" baseline="0" dirty="0"/>
              <a:t>C2</a:t>
            </a:r>
            <a:r>
              <a:rPr lang="zh-TW" altLang="en-US" baseline="0" dirty="0"/>
              <a:t>。</a:t>
            </a:r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72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TW" altLang="en-US" dirty="0"/>
              <a:t>一般我們對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zh-TW" altLang="en-US" dirty="0"/>
              <a:t>或是 </a:t>
            </a:r>
            <a:r>
              <a:rPr lang="en-US" altLang="zh-TW" dirty="0"/>
              <a:t>double </a:t>
            </a:r>
            <a:r>
              <a:rPr lang="zh-TW" altLang="en-US" dirty="0"/>
              <a:t>這些基本型態做運算子操作，像是宣告 </a:t>
            </a:r>
            <a:r>
              <a:rPr lang="en-US" altLang="zh-TW" dirty="0" err="1"/>
              <a:t>int</a:t>
            </a:r>
            <a:r>
              <a:rPr lang="en-US" altLang="zh-TW" dirty="0"/>
              <a:t> x </a:t>
            </a:r>
            <a:r>
              <a:rPr lang="zh-TW" altLang="en-US" dirty="0"/>
              <a:t>和 </a:t>
            </a:r>
            <a:r>
              <a:rPr lang="en-US" altLang="zh-TW" dirty="0"/>
              <a:t>y </a:t>
            </a:r>
            <a:r>
              <a:rPr lang="zh-TW" altLang="en-US" dirty="0"/>
              <a:t>再相加起來。</a:t>
            </a:r>
            <a:endParaRPr lang="en-US" altLang="zh-TW" dirty="0"/>
          </a:p>
          <a:p>
            <a:pPr marL="0" indent="0">
              <a:buFontTx/>
              <a:buNone/>
            </a:pPr>
            <a:endParaRPr lang="en-US" altLang="zh-TW" dirty="0"/>
          </a:p>
          <a:p>
            <a:pPr marL="0" indent="0">
              <a:buFontTx/>
              <a:buNone/>
            </a:pPr>
            <a:r>
              <a:rPr lang="zh-TW" altLang="en-US" dirty="0"/>
              <a:t>但是因為 </a:t>
            </a:r>
            <a:r>
              <a:rPr lang="en-US" altLang="zh-TW" dirty="0"/>
              <a:t>Complex</a:t>
            </a:r>
            <a:r>
              <a:rPr lang="zh-TW" altLang="en-US" dirty="0"/>
              <a:t> 物件是我們自己定義的，編譯器並沒有預設的運算子，所以我們並不能將兩個物件直接相加，因此我們會去重新定義多載運算子，來達到利用運算子操作物件的功能。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0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這邊會使用一個特殊的運算符函數，通常會定義此函數在</a:t>
            </a:r>
            <a:r>
              <a:rPr lang="en-US" altLang="zh-TW" dirty="0"/>
              <a:t>class </a:t>
            </a:r>
            <a:r>
              <a:rPr lang="zh-TW" altLang="en-US" dirty="0"/>
              <a:t>或是</a:t>
            </a:r>
            <a:r>
              <a:rPr lang="en-US" altLang="zh-TW" dirty="0"/>
              <a:t>structure</a:t>
            </a:r>
            <a:r>
              <a:rPr lang="zh-TW" altLang="en-US" dirty="0"/>
              <a:t>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我們自己定義一個的 </a:t>
            </a:r>
            <a:r>
              <a:rPr lang="en-US" altLang="zh-TW" dirty="0"/>
              <a:t>class</a:t>
            </a:r>
            <a:r>
              <a:rPr lang="zh-TW" altLang="en-US" dirty="0"/>
              <a:t> 名稱為 </a:t>
            </a:r>
            <a:r>
              <a:rPr lang="en-US" altLang="zh-TW" dirty="0"/>
              <a:t>complex</a:t>
            </a:r>
            <a:r>
              <a:rPr lang="zh-TW" altLang="en-US" dirty="0"/>
              <a:t> ，去實作 </a:t>
            </a:r>
            <a:r>
              <a:rPr lang="en-US" altLang="zh-TW" dirty="0"/>
              <a:t>complex</a:t>
            </a:r>
            <a:r>
              <a:rPr lang="zh-TW" altLang="en-US" dirty="0"/>
              <a:t> 物件的相加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我們如果要回傳值為複數型態的話，在多載運算子中所定義的資料型態也要為 </a:t>
            </a:r>
            <a:r>
              <a:rPr lang="en-US" altLang="zh-TW" dirty="0"/>
              <a:t>complex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現在的加號除了原本的 </a:t>
            </a:r>
            <a:r>
              <a:rPr lang="en-US" altLang="zh-TW" dirty="0" err="1"/>
              <a:t>int</a:t>
            </a:r>
            <a:r>
              <a:rPr lang="zh-TW" altLang="en-US" dirty="0"/>
              <a:t> 相加、</a:t>
            </a:r>
            <a:r>
              <a:rPr lang="en-US" altLang="zh-TW" dirty="0"/>
              <a:t>double</a:t>
            </a:r>
            <a:r>
              <a:rPr lang="zh-TW" altLang="en-US" dirty="0"/>
              <a:t> 相加</a:t>
            </a:r>
            <a:r>
              <a:rPr lang="en-US" altLang="zh-TW" dirty="0"/>
              <a:t>…</a:t>
            </a:r>
            <a:r>
              <a:rPr lang="zh-TW" altLang="en-US" dirty="0"/>
              <a:t>，還多了 </a:t>
            </a:r>
            <a:r>
              <a:rPr lang="en-US" altLang="zh-TW" dirty="0"/>
              <a:t>complex</a:t>
            </a:r>
            <a:r>
              <a:rPr lang="zh-TW" altLang="en-US" dirty="0"/>
              <a:t> 物件相加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2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在這邊定義為 複數的相加是 實部相加 虛部相加</a:t>
            </a:r>
            <a:endParaRPr lang="en-US" altLang="zh-TW" dirty="0"/>
          </a:p>
          <a:p>
            <a:r>
              <a:rPr lang="zh-TW" altLang="en-US" dirty="0"/>
              <a:t>記得回傳型態是</a:t>
            </a:r>
            <a:r>
              <a:rPr lang="en-US" altLang="zh-TW" dirty="0"/>
              <a:t>complex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如果要定義一個比較的多載運算子的話，會使用</a:t>
            </a:r>
            <a:r>
              <a:rPr lang="en-US" altLang="zh-TW" dirty="0"/>
              <a:t>”==”</a:t>
            </a:r>
            <a:r>
              <a:rPr lang="zh-TW" altLang="en-US" dirty="0"/>
              <a:t>的符號</a:t>
            </a:r>
            <a:endParaRPr lang="en-US" altLang="zh-TW" dirty="0"/>
          </a:p>
          <a:p>
            <a:r>
              <a:rPr lang="zh-TW" altLang="en-US" dirty="0"/>
              <a:t>這邊一樣用 </a:t>
            </a:r>
            <a:r>
              <a:rPr lang="en-US" altLang="zh-TW" dirty="0"/>
              <a:t>complex</a:t>
            </a:r>
            <a:r>
              <a:rPr lang="zh-TW" altLang="en-US" dirty="0"/>
              <a:t> 物件來說明，所以我們這邊宣告的方式會使用 </a:t>
            </a:r>
            <a:r>
              <a:rPr lang="en-US" altLang="zh-TW" dirty="0"/>
              <a:t>bool</a:t>
            </a:r>
            <a:r>
              <a:rPr lang="zh-TW" altLang="en-US" dirty="0"/>
              <a:t> 型態來回傳 </a:t>
            </a:r>
            <a:r>
              <a:rPr lang="en-US" altLang="zh-TW" dirty="0"/>
              <a:t>true or false</a:t>
            </a:r>
            <a:r>
              <a:rPr lang="zh-TW" altLang="en-US" dirty="0"/>
              <a:t>，參數使用到</a:t>
            </a:r>
            <a:r>
              <a:rPr lang="en-US" altLang="zh-TW" dirty="0"/>
              <a:t>2</a:t>
            </a:r>
            <a:r>
              <a:rPr lang="zh-TW" altLang="en-US" dirty="0"/>
              <a:t>個物件 </a:t>
            </a:r>
            <a:r>
              <a:rPr lang="en-US" altLang="zh-TW" dirty="0"/>
              <a:t>complex1</a:t>
            </a:r>
            <a:r>
              <a:rPr lang="zh-TW" altLang="en-US" dirty="0"/>
              <a:t>、</a:t>
            </a:r>
            <a:r>
              <a:rPr lang="en-US" altLang="zh-TW" dirty="0"/>
              <a:t>complex2</a:t>
            </a:r>
            <a:r>
              <a:rPr lang="zh-TW" altLang="en-US" dirty="0"/>
              <a:t>，如果兩物件相等則回傳 </a:t>
            </a:r>
            <a:r>
              <a:rPr lang="en-US" altLang="zh-TW" dirty="0"/>
              <a:t>true</a:t>
            </a:r>
            <a:r>
              <a:rPr lang="zh-TW" altLang="en-US" dirty="0"/>
              <a:t>，否則回傳 </a:t>
            </a:r>
            <a:r>
              <a:rPr lang="en-US" altLang="zh-TW" dirty="0"/>
              <a:t>false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91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判斷實部跟虛部是不是都相等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71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為什麼都要在前面加一個</a:t>
            </a:r>
            <a:r>
              <a:rPr lang="en-US" altLang="zh-TW" dirty="0" err="1"/>
              <a:t>const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假設我們使用傳參考呼叫，確定不會改變參數的值，就可以在參數前加上</a:t>
            </a:r>
            <a:r>
              <a:rPr lang="en-US" altLang="zh-TW" dirty="0" err="1"/>
              <a:t>const</a:t>
            </a:r>
            <a:r>
              <a:rPr lang="zh-TW" altLang="en-US" dirty="0"/>
              <a:t>，這樣就可以保護參數不受影響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 </a:t>
            </a:r>
            <a:r>
              <a:rPr lang="en-US" altLang="zh-TW" dirty="0"/>
              <a:t>call by reference </a:t>
            </a:r>
            <a:r>
              <a:rPr lang="zh-TW" altLang="en-US" dirty="0"/>
              <a:t>比 </a:t>
            </a:r>
            <a:r>
              <a:rPr lang="en-US" altLang="zh-TW" dirty="0"/>
              <a:t>call by value </a:t>
            </a:r>
            <a:r>
              <a:rPr lang="zh-TW" altLang="en-US" dirty="0"/>
              <a:t>更有效率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傳值</a:t>
            </a:r>
            <a:r>
              <a:rPr lang="en-US" altLang="zh-TW" dirty="0"/>
              <a:t>(value)</a:t>
            </a:r>
            <a:r>
              <a:rPr lang="zh-TW" altLang="en-US" dirty="0"/>
              <a:t>呼叫的參數是區域變數，區域變數會被初始化成引數值</a:t>
            </a:r>
            <a:endParaRPr lang="en-US" altLang="zh-TW" dirty="0"/>
          </a:p>
          <a:p>
            <a:r>
              <a:rPr lang="zh-TW" altLang="en-US" dirty="0"/>
              <a:t>傳參考</a:t>
            </a:r>
            <a:r>
              <a:rPr lang="en-US" altLang="zh-TW" dirty="0"/>
              <a:t>(reference)</a:t>
            </a:r>
            <a:r>
              <a:rPr lang="zh-TW" altLang="en-US" dirty="0"/>
              <a:t>呼叫，參數是記憶體位置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66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比如現在</a:t>
            </a:r>
            <a:r>
              <a:rPr lang="en-US" altLang="zh-TW" dirty="0"/>
              <a:t>complex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裡面 有一個</a:t>
            </a:r>
            <a:r>
              <a:rPr lang="en-US" altLang="zh-TW" dirty="0"/>
              <a:t>function</a:t>
            </a:r>
            <a:r>
              <a:rPr lang="zh-TW" altLang="en-US" dirty="0"/>
              <a:t>叫做</a:t>
            </a:r>
            <a:r>
              <a:rPr lang="en-US" altLang="zh-TW" dirty="0"/>
              <a:t>output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沒有在前面寫</a:t>
            </a:r>
            <a:r>
              <a:rPr lang="en-US" altLang="zh-TW" dirty="0" err="1"/>
              <a:t>const</a:t>
            </a:r>
            <a:r>
              <a:rPr lang="zh-TW" altLang="en-US" dirty="0"/>
              <a:t> 就可以把他們加起來再呼叫</a:t>
            </a:r>
            <a:r>
              <a:rPr lang="en-US" altLang="zh-TW" dirty="0"/>
              <a:t>output</a:t>
            </a:r>
            <a:r>
              <a:rPr lang="zh-TW" altLang="en-US" dirty="0"/>
              <a:t>會出錯 這樣就會把本來正確的值修改掉</a:t>
            </a:r>
            <a:endParaRPr lang="en-US" altLang="zh-TW" dirty="0"/>
          </a:p>
          <a:p>
            <a:r>
              <a:rPr lang="zh-TW" altLang="en-US" dirty="0"/>
              <a:t>所以我們必須用</a:t>
            </a:r>
            <a:r>
              <a:rPr lang="en-US" altLang="zh-TW" dirty="0" err="1"/>
              <a:t>const</a:t>
            </a:r>
            <a:r>
              <a:rPr lang="zh-TW" altLang="en-US" dirty="0"/>
              <a:t>，讓回傳的物件是只能被讀取的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若運算子本身是以其值進行運算，並不會在函式中改變其值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029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多載單運算元運算子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unary operators</a:t>
            </a:r>
          </a:p>
          <a:p>
            <a:r>
              <a:rPr lang="zh-TW" altLang="en-US" dirty="0"/>
              <a:t>只需要一個運算元</a:t>
            </a:r>
            <a:endParaRPr lang="en-US" altLang="zh-TW" dirty="0"/>
          </a:p>
          <a:p>
            <a:r>
              <a:rPr lang="zh-TW" altLang="en-US" dirty="0"/>
              <a:t>使用這個方法的運算子有 </a:t>
            </a:r>
            <a:r>
              <a:rPr lang="en-US" altLang="zh-TW" dirty="0"/>
              <a:t>–(</a:t>
            </a:r>
            <a:r>
              <a:rPr lang="zh-TW" altLang="en-US" dirty="0"/>
              <a:t>負號</a:t>
            </a:r>
            <a:r>
              <a:rPr lang="en-US" altLang="zh-TW" dirty="0"/>
              <a:t>)++</a:t>
            </a:r>
            <a:r>
              <a:rPr lang="zh-TW" altLang="en-US" dirty="0"/>
              <a:t>  </a:t>
            </a:r>
            <a:r>
              <a:rPr lang="en-US" altLang="zh-TW" dirty="0"/>
              <a:t>,--</a:t>
            </a:r>
            <a:r>
              <a:rPr lang="zh-TW" altLang="en-US" dirty="0"/>
              <a:t>和</a:t>
            </a:r>
            <a:r>
              <a:rPr lang="en-US" altLang="zh-TW" dirty="0"/>
              <a:t>!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假設複數為</a:t>
            </a:r>
            <a:r>
              <a:rPr lang="en-US" altLang="zh-TW" dirty="0"/>
              <a:t>5-3i, </a:t>
            </a:r>
            <a:r>
              <a:rPr lang="zh-TW" altLang="en-US" dirty="0"/>
              <a:t>要透過負號運算子變成</a:t>
            </a:r>
            <a:r>
              <a:rPr lang="en-US" altLang="zh-TW" dirty="0"/>
              <a:t>-5+3i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33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2A32-F417-4784-8EDA-4DA50CBDD0BC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E55B-87E7-46E9-BC28-E89E09590C81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AAD6-4208-48E8-8B6C-BB1BA28E633E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5FD7-1096-4D74-9F35-F7004C910D33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33EC-A46D-4564-B350-8AD53A5BC5FF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3DD2-589E-4CD4-979E-9C3610FEA71E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5B27-3AFE-4FC6-85E8-40097A1615BC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3D353-DE98-48C7-AF99-849993A5D4F4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E33D-A33C-40E9-A096-E4BEBC5AA548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7F11-ACB7-4FCF-8A7E-6404F1E84356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4771-2054-4914-8D61-A8B043A78242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00C1549-1073-4E4B-9165-365BD49B9742}" type="datetime1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程式設計實驗</a:t>
            </a:r>
            <a: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5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/>
              <a:t>Chapter8.  </a:t>
            </a:r>
            <a:r>
              <a:rPr lang="en-US" altLang="zh-TW" sz="4200" dirty="0"/>
              <a:t>Operator Overloading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C0CD-9D1C-45B2-9B14-8CBDAC1E2FAD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36" y="1084029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b="1" dirty="0"/>
              <a:t>Overloading Unary Operators</a:t>
            </a:r>
            <a:endParaRPr lang="zh-TW" altLang="en-US" sz="4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C++ has unary operators: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200" dirty="0"/>
              <a:t>1 operand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200" dirty="0"/>
              <a:t>Example: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TW" sz="2000" b="1" dirty="0"/>
              <a:t>-</a:t>
            </a:r>
            <a:r>
              <a:rPr lang="en-US" altLang="zh-TW" sz="2000" dirty="0"/>
              <a:t> (negation)	:	x = -y	//Sets x equal to negative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TW" sz="2000" b="1" dirty="0"/>
              <a:t>++,--,!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203A0F-7897-456B-9903-97DE3611A20A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673" y="4369873"/>
            <a:ext cx="4575811" cy="1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3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90" y="1100062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b="1" dirty="0"/>
              <a:t>Overloading as member function</a:t>
            </a:r>
            <a:endParaRPr lang="zh-TW" altLang="en-US" sz="4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8D0CD0-43CE-43F8-9B93-E11B1426326D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4065" y="2676531"/>
            <a:ext cx="543857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Previous examples</a:t>
            </a:r>
            <a:r>
              <a:rPr lang="zh-TW" altLang="en-US" sz="2400" dirty="0"/>
              <a:t> </a:t>
            </a:r>
            <a:r>
              <a:rPr lang="en-US" altLang="zh-TW" sz="2400" dirty="0"/>
              <a:t>: </a:t>
            </a:r>
            <a:r>
              <a:rPr lang="en-US" altLang="zh-TW" sz="2400" b="1" dirty="0"/>
              <a:t>global functions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200" dirty="0"/>
              <a:t>Defined outside a class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Can overload as “</a:t>
            </a:r>
            <a:r>
              <a:rPr lang="en-US" altLang="zh-TW" sz="2400" b="1" dirty="0"/>
              <a:t>member operator</a:t>
            </a:r>
            <a:r>
              <a:rPr lang="en-US" altLang="zh-TW" sz="2400" dirty="0"/>
              <a:t>”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200" dirty="0"/>
              <a:t>Like “member function”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operator is member function: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200" dirty="0"/>
              <a:t>Only </a:t>
            </a:r>
            <a:r>
              <a:rPr lang="en-US" altLang="zh-TW" sz="2200" b="1" dirty="0">
                <a:solidFill>
                  <a:srgbClr val="FF0000"/>
                </a:solidFill>
              </a:rPr>
              <a:t>1 </a:t>
            </a:r>
            <a:r>
              <a:rPr lang="en-US" altLang="zh-TW" sz="2200" dirty="0"/>
              <a:t>parameter, not 2 !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TW" sz="2200" dirty="0"/>
              <a:t>Calling object serves as </a:t>
            </a:r>
            <a:r>
              <a:rPr lang="en-US" altLang="zh-TW" sz="2200" b="1" dirty="0"/>
              <a:t>1</a:t>
            </a:r>
            <a:r>
              <a:rPr lang="en-US" altLang="zh-TW" sz="2200" b="1" baseline="30000" dirty="0"/>
              <a:t>st</a:t>
            </a:r>
            <a:r>
              <a:rPr lang="en-US" altLang="zh-TW" sz="2200" b="1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161983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81" y="1084029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b="1" dirty="0"/>
              <a:t>Overloading as member function</a:t>
            </a:r>
            <a:endParaRPr lang="zh-TW" altLang="en-US" sz="4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A4B541-6376-44FE-9A2C-970643056EF1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56343" y="3152146"/>
            <a:ext cx="30968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C1+C2 </a:t>
            </a:r>
            <a:r>
              <a:rPr lang="en-US" altLang="zh-TW" sz="2000" dirty="0">
                <a:sym typeface="Wingdings" panose="05000000000000000000" pitchFamily="2" charset="2"/>
              </a:rPr>
              <a:t></a:t>
            </a:r>
            <a:r>
              <a:rPr lang="en-US" altLang="zh-TW" sz="2000" dirty="0"/>
              <a:t>   C1.operator+(C2)</a:t>
            </a:r>
          </a:p>
        </p:txBody>
      </p:sp>
      <p:sp>
        <p:nvSpPr>
          <p:cNvPr id="15" name="矩形 14"/>
          <p:cNvSpPr/>
          <p:nvPr/>
        </p:nvSpPr>
        <p:spPr>
          <a:xfrm>
            <a:off x="1956343" y="5080089"/>
            <a:ext cx="31545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C1+C2 </a:t>
            </a:r>
            <a:r>
              <a:rPr lang="en-US" altLang="zh-TW" sz="2000" dirty="0">
                <a:sym typeface="Wingdings" panose="05000000000000000000" pitchFamily="2" charset="2"/>
              </a:rPr>
              <a:t></a:t>
            </a:r>
            <a:r>
              <a:rPr lang="en-US" altLang="zh-TW" sz="2000" dirty="0"/>
              <a:t>  operator+(C1, C2)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1518151" y="2654670"/>
            <a:ext cx="244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member function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518151" y="4594316"/>
            <a:ext cx="165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global function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125" y="2545873"/>
            <a:ext cx="3524250" cy="164782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25" y="4802314"/>
            <a:ext cx="48672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13" y="966839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Basic Operator Overloading</a:t>
            </a:r>
            <a:endParaRPr lang="zh-TW" altLang="en-US" sz="4400" b="1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465118" y="4296748"/>
            <a:ext cx="102167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Overloading operators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200" dirty="0"/>
              <a:t>VERY similar to overloading functions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200" dirty="0"/>
              <a:t>Operator itself is “name” of function</a:t>
            </a:r>
            <a:endParaRPr lang="en-US" altLang="zh-TW" sz="2200" b="1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39A1DE-3249-4E53-ADF0-CBB92E30C40C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65118" y="2587565"/>
            <a:ext cx="1021677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cs typeface="Times New Roman" panose="02020603050405020304" pitchFamily="18" charset="0"/>
              </a:rPr>
              <a:t>C++ allows you to specify more than one definition for an operator in the same scope, which is called operator overloading.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cs typeface="Times New Roman" panose="02020603050405020304" pitchFamily="18" charset="0"/>
              </a:rPr>
              <a:t>	Ex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cs typeface="Times New Roman" panose="02020603050405020304" pitchFamily="18" charset="0"/>
              </a:rPr>
              <a:t>: +, -, *, /, %, &lt;&lt;, &gt;&gt;</a:t>
            </a:r>
            <a:r>
              <a:rPr lang="zh-TW" altLang="en-US" sz="2400" dirty="0">
                <a:cs typeface="Times New Roman" panose="02020603050405020304" pitchFamily="18" charset="0"/>
              </a:rPr>
              <a:t> </a:t>
            </a:r>
            <a:endParaRPr lang="en-US" altLang="zh-TW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13" y="966839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Basic </a:t>
            </a:r>
            <a:r>
              <a:rPr lang="en-US" altLang="zh-TW" sz="4400" b="1" dirty="0" err="1">
                <a:ea typeface="標楷體" panose="03000509000000000000" pitchFamily="65" charset="-120"/>
                <a:cs typeface="Times New Roman" panose="02020603050405020304" pitchFamily="18" charset="0"/>
              </a:rPr>
              <a:t>Operater</a:t>
            </a:r>
            <a:r>
              <a:rPr lang="en-US" altLang="zh-TW" sz="4400" b="1" dirty="0">
                <a:ea typeface="標楷體" panose="03000509000000000000" pitchFamily="65" charset="-120"/>
                <a:cs typeface="Times New Roman" panose="02020603050405020304" pitchFamily="18" charset="0"/>
              </a:rPr>
              <a:t> Overloading</a:t>
            </a:r>
            <a:endParaRPr lang="zh-TW" altLang="en-US" sz="4400" b="1" dirty="0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CCCAA9-37E3-4CCA-A632-1B0753465232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659767" y="3240903"/>
            <a:ext cx="976745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x, y;</a:t>
            </a:r>
          </a:p>
          <a:p>
            <a:r>
              <a:rPr lang="en-US" altLang="zh-TW" dirty="0"/>
              <a:t>x = 5;</a:t>
            </a:r>
          </a:p>
          <a:p>
            <a:r>
              <a:rPr lang="en-US" altLang="zh-TW" dirty="0"/>
              <a:t>y = 3;</a:t>
            </a:r>
          </a:p>
          <a:p>
            <a:r>
              <a:rPr lang="en-US" altLang="zh-TW" dirty="0"/>
              <a:t>x = x + y;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373197" y="3169037"/>
            <a:ext cx="1851820" cy="14773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Complex c1(5,4);</a:t>
            </a:r>
          </a:p>
          <a:p>
            <a:r>
              <a:rPr lang="en-US" altLang="zh-TW" dirty="0"/>
              <a:t>Complex c2(2,3);</a:t>
            </a:r>
          </a:p>
          <a:p>
            <a:r>
              <a:rPr lang="en-US" altLang="zh-TW" dirty="0"/>
              <a:t>Complex c3;</a:t>
            </a:r>
          </a:p>
          <a:p>
            <a:endParaRPr lang="en-US" altLang="zh-TW" dirty="0"/>
          </a:p>
          <a:p>
            <a:r>
              <a:rPr lang="en-US" altLang="zh-TW" dirty="0"/>
              <a:t>c3 = c1 + c2;</a:t>
            </a:r>
          </a:p>
        </p:txBody>
      </p:sp>
      <p:sp>
        <p:nvSpPr>
          <p:cNvPr id="7" name="乘號 6"/>
          <p:cNvSpPr/>
          <p:nvPr/>
        </p:nvSpPr>
        <p:spPr>
          <a:xfrm>
            <a:off x="7814576" y="4194360"/>
            <a:ext cx="820882" cy="90401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635458" y="4429339"/>
            <a:ext cx="2685089" cy="434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No match for ‘ operator +’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甜甜圈 8"/>
          <p:cNvSpPr/>
          <p:nvPr/>
        </p:nvSpPr>
        <p:spPr>
          <a:xfrm>
            <a:off x="2070325" y="2643982"/>
            <a:ext cx="748146" cy="7810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2243" y="4502012"/>
            <a:ext cx="785791" cy="434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 x = 8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7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b="1" dirty="0"/>
              <a:t>Overloaded "+"</a:t>
            </a:r>
            <a:endParaRPr lang="zh-TW" altLang="en-US" sz="4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1004745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Declarations: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/>
              <a:t>		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</a:t>
            </a:r>
            <a:r>
              <a:rPr lang="en-US" altLang="zh-TW" sz="2000" b="1" dirty="0">
                <a:solidFill>
                  <a:srgbClr val="002060"/>
                </a:solidFill>
              </a:rPr>
              <a:t>Complex</a:t>
            </a:r>
            <a:r>
              <a:rPr lang="en-US" altLang="zh-TW" sz="2000" b="1" dirty="0"/>
              <a:t> operator </a:t>
            </a:r>
            <a:r>
              <a:rPr lang="en-US" altLang="zh-TW" sz="2000" b="1" dirty="0">
                <a:solidFill>
                  <a:srgbClr val="FF0000"/>
                </a:solidFill>
              </a:rPr>
              <a:t>+</a:t>
            </a:r>
            <a:r>
              <a:rPr lang="en-US" altLang="zh-TW" sz="2000" b="1" dirty="0"/>
              <a:t> (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complex1,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complex2);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200" dirty="0"/>
              <a:t>Overloads + for operands of type </a:t>
            </a:r>
            <a:r>
              <a:rPr lang="en-US" altLang="zh-TW" sz="2200" b="1" dirty="0"/>
              <a:t>Complex</a:t>
            </a:r>
            <a:r>
              <a:rPr lang="en-US" altLang="zh-TW" sz="2200" dirty="0"/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200" dirty="0"/>
              <a:t>Returned value is type </a:t>
            </a:r>
            <a:r>
              <a:rPr lang="en-US" altLang="zh-TW" sz="2200" b="1" dirty="0"/>
              <a:t>Complex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2200" b="1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AAF5-B51D-492A-BDDF-2FCA5E005273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83" y="4767784"/>
            <a:ext cx="4210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84" y="952207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Overloaded "+" ( example )</a:t>
            </a:r>
            <a:endParaRPr lang="zh-TW" altLang="en-US" sz="44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7" name="日期版面配置區 26">
            <a:extLst>
              <a:ext uri="{FF2B5EF4-FFF2-40B4-BE49-F238E27FC236}">
                <a16:creationId xmlns:a16="http://schemas.microsoft.com/office/drawing/2014/main" id="{DD318EE3-79DE-4495-B7E7-A6DBC10B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8C81-6A5A-4F9D-87B3-C7B21006CF08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21" y="3169037"/>
            <a:ext cx="8828114" cy="163483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CEF08F25-7A12-4115-8DA0-983589D8079E}"/>
              </a:ext>
            </a:extLst>
          </p:cNvPr>
          <p:cNvGrpSpPr/>
          <p:nvPr/>
        </p:nvGrpSpPr>
        <p:grpSpPr>
          <a:xfrm>
            <a:off x="779189" y="4505907"/>
            <a:ext cx="4306330" cy="1006083"/>
            <a:chOff x="1212727" y="5585301"/>
            <a:chExt cx="4306330" cy="1006083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9B03495-3F28-4D5E-A7D5-1D24B3A9D02C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3365892" y="5585301"/>
              <a:ext cx="316228" cy="63675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4BCFD32-AB8B-4831-9469-ABAC087DBFDD}"/>
                </a:ext>
              </a:extLst>
            </p:cNvPr>
            <p:cNvSpPr txBox="1"/>
            <p:nvPr/>
          </p:nvSpPr>
          <p:spPr>
            <a:xfrm>
              <a:off x="1212727" y="6222052"/>
              <a:ext cx="4306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zh-TW" b="1" dirty="0"/>
                <a:t>Returned value is type Complex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3076CB5-47DF-4B83-97D3-7AEB7CFF658B}"/>
              </a:ext>
            </a:extLst>
          </p:cNvPr>
          <p:cNvGrpSpPr/>
          <p:nvPr/>
        </p:nvGrpSpPr>
        <p:grpSpPr>
          <a:xfrm>
            <a:off x="8029590" y="2679571"/>
            <a:ext cx="3264126" cy="978932"/>
            <a:chOff x="8969829" y="1459468"/>
            <a:chExt cx="3264126" cy="978932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55BB3972-F77F-4759-8579-B65AE05C0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9829" y="1828800"/>
              <a:ext cx="1391783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3F24FAE-A4E0-4A49-BB99-2735CB4135CF}"/>
                </a:ext>
              </a:extLst>
            </p:cNvPr>
            <p:cNvSpPr txBox="1"/>
            <p:nvPr/>
          </p:nvSpPr>
          <p:spPr>
            <a:xfrm>
              <a:off x="9232827" y="1459468"/>
              <a:ext cx="300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Accessor functions used</a:t>
              </a:r>
              <a:endParaRPr lang="zh-TW" altLang="en-US" b="1" dirty="0"/>
            </a:p>
          </p:txBody>
        </p:sp>
      </p:grpSp>
      <p:sp>
        <p:nvSpPr>
          <p:cNvPr id="4" name="橢圓 3"/>
          <p:cNvSpPr/>
          <p:nvPr/>
        </p:nvSpPr>
        <p:spPr>
          <a:xfrm>
            <a:off x="2701635" y="3169037"/>
            <a:ext cx="852055" cy="34783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64701" y="2851148"/>
            <a:ext cx="18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Return Type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3628901" y="3418609"/>
            <a:ext cx="828799" cy="1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/>
          <p:cNvSpPr/>
          <p:nvPr/>
        </p:nvSpPr>
        <p:spPr>
          <a:xfrm>
            <a:off x="4457700" y="3220480"/>
            <a:ext cx="145473" cy="20852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21652" y="2851148"/>
            <a:ext cx="89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symbol</a:t>
            </a:r>
            <a:endParaRPr lang="zh-TW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72" y="1041841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b="1" dirty="0"/>
              <a:t>Overloaded "=="</a:t>
            </a:r>
            <a:endParaRPr lang="zh-TW" altLang="en-US" sz="4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611742"/>
            <a:ext cx="9305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Equality operator, ==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200" dirty="0"/>
              <a:t>Enables comparison of Complex objects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200" dirty="0"/>
              <a:t>Declaration: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b="1" dirty="0"/>
              <a:t>bool operator </a:t>
            </a:r>
            <a:r>
              <a:rPr lang="en-US" altLang="zh-TW" sz="2000" b="1" dirty="0">
                <a:solidFill>
                  <a:srgbClr val="FF0000"/>
                </a:solidFill>
              </a:rPr>
              <a:t>==</a:t>
            </a:r>
            <a:r>
              <a:rPr lang="en-US" altLang="zh-TW" sz="2000" b="1" dirty="0"/>
              <a:t>(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complex1,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complex2)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200" dirty="0"/>
              <a:t>Returns bool type for </a:t>
            </a:r>
            <a:r>
              <a:rPr lang="en-US" altLang="zh-TW" sz="2200" b="1" dirty="0"/>
              <a:t>true</a:t>
            </a:r>
            <a:r>
              <a:rPr lang="en-US" altLang="zh-TW" sz="2200" dirty="0"/>
              <a:t>/</a:t>
            </a:r>
            <a:r>
              <a:rPr lang="en-US" altLang="zh-TW" sz="2200" b="1" dirty="0"/>
              <a:t>false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4555-1109-4B75-8937-6347D42EB833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0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18" y="1041841"/>
            <a:ext cx="8983489" cy="1000978"/>
          </a:xfrm>
        </p:spPr>
        <p:txBody>
          <a:bodyPr>
            <a:noAutofit/>
          </a:bodyPr>
          <a:lstStyle/>
          <a:p>
            <a:r>
              <a:rPr lang="en-US" altLang="zh-TW" sz="4200" b="1" dirty="0"/>
              <a:t>Overloaded "==" (example)</a:t>
            </a:r>
            <a:endParaRPr lang="zh-TW" altLang="en-US" sz="4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DAD55-FE4F-4496-9AEE-FB972A480FCA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81" y="3834360"/>
            <a:ext cx="10091523" cy="912004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D3B24304-08D5-4101-A6AF-C327B6ED6756}"/>
              </a:ext>
            </a:extLst>
          </p:cNvPr>
          <p:cNvGrpSpPr/>
          <p:nvPr/>
        </p:nvGrpSpPr>
        <p:grpSpPr>
          <a:xfrm>
            <a:off x="8343096" y="3198582"/>
            <a:ext cx="3264126" cy="978932"/>
            <a:chOff x="9131783" y="2326023"/>
            <a:chExt cx="3264126" cy="978932"/>
          </a:xfrm>
        </p:grpSpPr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CE9E16F-664F-443A-90CE-E41216C3B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1783" y="2695355"/>
              <a:ext cx="1391783" cy="609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0DF47D6-3577-4F55-94F2-FC98F744C757}"/>
                </a:ext>
              </a:extLst>
            </p:cNvPr>
            <p:cNvSpPr txBox="1"/>
            <p:nvPr/>
          </p:nvSpPr>
          <p:spPr>
            <a:xfrm>
              <a:off x="9394781" y="2326023"/>
              <a:ext cx="3001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Accessor functions used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067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82" y="1084029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b="1" dirty="0"/>
              <a:t>Returning by </a:t>
            </a:r>
            <a:r>
              <a:rPr lang="en-US" altLang="zh-TW" sz="4200" b="1" dirty="0" err="1"/>
              <a:t>const</a:t>
            </a:r>
            <a:r>
              <a:rPr lang="en-US" altLang="zh-TW" sz="4200" b="1" dirty="0"/>
              <a:t> Value</a:t>
            </a:r>
            <a:endParaRPr lang="zh-TW" altLang="en-US" sz="4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F5EDB8-B87F-43C4-A6C1-AE2976594AE4}" type="datetime1">
              <a:rPr lang="zh-TW" alt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t>2023/4/20</a:t>
            </a:fld>
            <a:endParaRPr lang="zh-TW" alt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0753" y="2738507"/>
            <a:ext cx="97552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Consider “+” operator overload again……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 operator </a:t>
            </a:r>
            <a:r>
              <a:rPr lang="en-US" altLang="zh-TW" sz="2000" b="1" dirty="0">
                <a:solidFill>
                  <a:srgbClr val="FF0000"/>
                </a:solidFill>
              </a:rPr>
              <a:t>+</a:t>
            </a:r>
            <a:r>
              <a:rPr lang="en-US" altLang="zh-TW" sz="2000" b="1" dirty="0"/>
              <a:t> (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complex1, </a:t>
            </a:r>
            <a:r>
              <a:rPr lang="en-US" altLang="zh-TW" sz="2000" b="1" dirty="0" err="1"/>
              <a:t>const</a:t>
            </a:r>
            <a:r>
              <a:rPr lang="en-US" altLang="zh-TW" sz="2000" b="1" dirty="0"/>
              <a:t> Complex&amp; complex2);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Return a “constant object”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D9E483-6A32-49DA-9856-F91172C26023}"/>
              </a:ext>
            </a:extLst>
          </p:cNvPr>
          <p:cNvSpPr txBox="1"/>
          <p:nvPr/>
        </p:nvSpPr>
        <p:spPr>
          <a:xfrm>
            <a:off x="5231644" y="4091040"/>
            <a:ext cx="1507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Why </a:t>
            </a:r>
            <a:r>
              <a:rPr lang="en-US" altLang="zh-TW" sz="3200" b="1" dirty="0">
                <a:latin typeface="PMingLiU" panose="02020500000000000000" pitchFamily="18" charset="-120"/>
                <a:ea typeface="PMingLiU" panose="02020500000000000000" pitchFamily="18" charset="-120"/>
              </a:rPr>
              <a:t>？</a:t>
            </a:r>
            <a:endParaRPr lang="en-US" altLang="zh-TW" sz="32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AF8681-EE71-4262-9BCD-C2E7E10C4A6C}"/>
              </a:ext>
            </a:extLst>
          </p:cNvPr>
          <p:cNvSpPr/>
          <p:nvPr/>
        </p:nvSpPr>
        <p:spPr>
          <a:xfrm>
            <a:off x="2207990" y="5150877"/>
            <a:ext cx="8806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Consider impact of returning “</a:t>
            </a:r>
            <a:r>
              <a:rPr lang="en-US" altLang="zh-TW" sz="2400" b="1" dirty="0"/>
              <a:t>non-const</a:t>
            </a:r>
            <a:r>
              <a:rPr lang="en-US" altLang="zh-TW" sz="2400" dirty="0"/>
              <a:t>” object to see …</a:t>
            </a:r>
          </a:p>
        </p:txBody>
      </p:sp>
    </p:spTree>
    <p:extLst>
      <p:ext uri="{BB962C8B-B14F-4D97-AF65-F5344CB8AC3E}">
        <p14:creationId xmlns:p14="http://schemas.microsoft.com/office/powerpoint/2010/main" val="41007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13" y="1000753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b="1" dirty="0"/>
              <a:t>Returning by non-</a:t>
            </a:r>
            <a:r>
              <a:rPr lang="en-US" altLang="zh-TW" sz="4200" b="1" dirty="0" err="1"/>
              <a:t>const</a:t>
            </a:r>
            <a:r>
              <a:rPr lang="en-US" altLang="zh-TW" sz="4200" b="1" dirty="0"/>
              <a:t> Value</a:t>
            </a:r>
            <a:endParaRPr lang="zh-TW" altLang="en-US" sz="4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ADFDF-3C94-46AD-AA4B-5864447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DDBDA-5908-4B79-A099-8CFAD8AE4C43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2023/4/20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CAA253-58E6-4876-B68F-EB7F044B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96312" y="2609467"/>
            <a:ext cx="7549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Object1 : m1, Object2 : m2  </a:t>
            </a:r>
            <a:r>
              <a:rPr lang="en-US" altLang="zh-TW" dirty="0">
                <a:sym typeface="Wingdings" panose="05000000000000000000" pitchFamily="2" charset="2"/>
              </a:rPr>
              <a:t>                                    Object : (m1+m2)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The object can be used to invoke member functions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Define the return object as </a:t>
            </a:r>
            <a:r>
              <a:rPr lang="en-US" altLang="zh-TW" b="1" dirty="0" err="1">
                <a:solidFill>
                  <a:srgbClr val="FF0000"/>
                </a:solidFill>
              </a:rPr>
              <a:t>const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300151" y="2750885"/>
            <a:ext cx="1359244" cy="8649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66904" y="2459129"/>
            <a:ext cx="16853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/>
                </a:solidFill>
                <a:sym typeface="Wingdings" panose="05000000000000000000" pitchFamily="2" charset="2"/>
              </a:rPr>
              <a:t>operator overloading 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3082" t="28707" b="24905"/>
          <a:stretch/>
        </p:blipFill>
        <p:spPr>
          <a:xfrm>
            <a:off x="2304202" y="3814355"/>
            <a:ext cx="5734198" cy="23866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965567" y="4666961"/>
            <a:ext cx="253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(m1 + m2).output()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70912" y="5165368"/>
            <a:ext cx="283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m3 = (m1 + m2);</a:t>
            </a:r>
          </a:p>
          <a:p>
            <a:r>
              <a:rPr lang="en-US" altLang="zh-TW" dirty="0"/>
              <a:t>     m3.output()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66904" y="4119571"/>
            <a:ext cx="3553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Const</a:t>
            </a:r>
            <a:r>
              <a:rPr lang="en-US" altLang="zh-TW" dirty="0"/>
              <a:t>	|	omitted </a:t>
            </a:r>
            <a:r>
              <a:rPr lang="en-US" altLang="zh-TW" dirty="0" err="1"/>
              <a:t>const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✕                              ✓        </a:t>
            </a:r>
          </a:p>
          <a:p>
            <a:endParaRPr lang="en-US" altLang="zh-TW" dirty="0"/>
          </a:p>
          <a:p>
            <a:r>
              <a:rPr lang="en-US" altLang="zh-TW" dirty="0"/>
              <a:t>  ✓                              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576785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1057</Words>
  <Application>Microsoft Office PowerPoint</Application>
  <PresentationFormat>寬螢幕</PresentationFormat>
  <Paragraphs>161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PMingLiU</vt:lpstr>
      <vt:lpstr>標楷體</vt:lpstr>
      <vt:lpstr>Arial</vt:lpstr>
      <vt:lpstr>Calibri</vt:lpstr>
      <vt:lpstr>Century</vt:lpstr>
      <vt:lpstr>Wingdings</vt:lpstr>
      <vt:lpstr>Wingdings 2</vt:lpstr>
      <vt:lpstr>框架</vt:lpstr>
      <vt:lpstr>C程式設計實驗(二) </vt:lpstr>
      <vt:lpstr>Basic Operator Overloading</vt:lpstr>
      <vt:lpstr>Basic Operater Overloading</vt:lpstr>
      <vt:lpstr>Overloaded "+"</vt:lpstr>
      <vt:lpstr>Overloaded "+" ( example )</vt:lpstr>
      <vt:lpstr>Overloaded "=="</vt:lpstr>
      <vt:lpstr>Overloaded "==" (example)</vt:lpstr>
      <vt:lpstr>Returning by const Value</vt:lpstr>
      <vt:lpstr>Returning by non-const Value</vt:lpstr>
      <vt:lpstr>Overloading Unary Operators</vt:lpstr>
      <vt:lpstr>Overloading as member function</vt:lpstr>
      <vt:lpstr>Overloading as member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M113040058</cp:lastModifiedBy>
  <cp:revision>98</cp:revision>
  <dcterms:created xsi:type="dcterms:W3CDTF">2019-03-22T17:18:14Z</dcterms:created>
  <dcterms:modified xsi:type="dcterms:W3CDTF">2023-04-20T03:44:19Z</dcterms:modified>
</cp:coreProperties>
</file>