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xpe/lTWUMNA81dDxS2XaDt1j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D663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Arial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4" name="Google Shape;64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7" name="Google Shape;67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69803"/>
              </a:srgbClr>
            </a:soli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D663D2">
                <a:alpha val="69803"/>
              </a:srgbClr>
            </a:solidFill>
            <a:ln>
              <a:noFill/>
            </a:ln>
          </p:spPr>
        </p:sp>
        <p:sp>
          <p:nvSpPr>
            <p:cNvPr id="71" name="Google Shape;71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2" name="Google Shape;72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Google Shape;41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" name="Google Shape;44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" name="Google Shape;45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69803"/>
              </a:srgbClr>
            </a:solidFill>
            <a:ln>
              <a:noFill/>
            </a:ln>
          </p:spPr>
        </p:sp>
        <p:sp>
          <p:nvSpPr>
            <p:cNvPr id="47" name="Google Shape;47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D663D2">
                <a:alpha val="69803"/>
              </a:srgbClr>
            </a:solidFill>
            <a:ln>
              <a:noFill/>
            </a:ln>
          </p:spPr>
        </p:sp>
        <p:sp>
          <p:nvSpPr>
            <p:cNvPr id="48" name="Google Shape;48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" name="Google Shape;49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</a:t>
            </a:r>
            <a:r>
              <a:rPr lang="zh-TW" altLang="en-US" dirty="0">
                <a:solidFill>
                  <a:schemeClr val="dk1"/>
                </a:solidFill>
              </a:rPr>
              <a:t>教授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chiang@cse.nsysu.edu.tw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黃翰俞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m103040026@student.nsysu.edu.tw</a:t>
            </a:r>
            <a:endParaRPr lang="en-US" altLang="zh-TW" dirty="0"/>
          </a:p>
        </p:txBody>
      </p:sp>
      <p:sp>
        <p:nvSpPr>
          <p:cNvPr id="178" name="Google Shape;178;p1"/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</a:pPr>
            <a:r>
              <a:rPr lang="zh-TW" sz="5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C程式設計實習(一)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</a:pPr>
            <a:r>
              <a:rPr lang="zh-TW" sz="5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C語⾔課程簡介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為何要學程式設計？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body" idx="1"/>
          </p:nvPr>
        </p:nvSpPr>
        <p:spPr>
          <a:xfrm>
            <a:off x="1061126" y="1654751"/>
            <a:ext cx="985330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Coding 是未來世紀的重要語⾔。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⼯作機會多，科技業規模與⽇俱增，人才缺⼝也越來越大。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/>
              <a:t>Coding 在 21 世紀將不再只是軟體工程師才必須會的技能，無論想成為老師、記者、會計師、律師或甚⾄是角逐政壇，coding 都將會是一項重要的技能，也是未來各界⼈士必須關注的新趨勢。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課程大綱</a:t>
            </a:r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1225755" y="1785381"/>
            <a:ext cx="326713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C語言基本概論         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基本資料型態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輸出與輸入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運算子與運算元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程式流程控制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4738345" y="1785289"/>
            <a:ext cx="3930526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函數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陣列與字串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指標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結構與其他資料型態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實體課程注意事項</a:t>
            </a:r>
            <a:endParaRPr/>
          </a:p>
        </p:txBody>
      </p:sp>
      <p:sp>
        <p:nvSpPr>
          <p:cNvPr id="197" name="Google Shape;197;p4"/>
          <p:cNvSpPr txBox="1">
            <a:spLocks noGrp="1"/>
          </p:cNvSpPr>
          <p:nvPr>
            <p:ph type="body" idx="1"/>
          </p:nvPr>
        </p:nvSpPr>
        <p:spPr>
          <a:xfrm>
            <a:off x="1333502" y="1554827"/>
            <a:ext cx="924659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chemeClr val="dk1"/>
                </a:solidFill>
              </a:rPr>
              <a:t>有事情/身體微恙要請假，請透過Email 聯繫</a:t>
            </a:r>
            <a:r>
              <a:rPr lang="zh-TW" sz="2800">
                <a:solidFill>
                  <a:srgbClr val="FF0000"/>
                </a:solidFill>
              </a:rPr>
              <a:t>助教</a:t>
            </a:r>
            <a:r>
              <a:rPr lang="zh-TW" sz="2800"/>
              <a:t>。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chemeClr val="dk1"/>
                </a:solidFill>
              </a:rPr>
              <a:t>來</a:t>
            </a:r>
            <a:r>
              <a:rPr lang="zh-TW" sz="2800">
                <a:solidFill>
                  <a:srgbClr val="FF0000"/>
                </a:solidFill>
              </a:rPr>
              <a:t>上課請記得要簽名</a:t>
            </a:r>
            <a:r>
              <a:rPr lang="zh-TW" sz="2800">
                <a:solidFill>
                  <a:schemeClr val="dk1"/>
                </a:solidFill>
              </a:rPr>
              <a:t>，原則上是以簽名和課堂練習來判斷你的出席。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chemeClr val="dk1"/>
                </a:solidFill>
              </a:rPr>
              <a:t>請</a:t>
            </a:r>
            <a:r>
              <a:rPr lang="zh-TW" sz="2800">
                <a:solidFill>
                  <a:srgbClr val="FF0000"/>
                </a:solidFill>
              </a:rPr>
              <a:t>準備一個隨身碟</a:t>
            </a:r>
            <a:r>
              <a:rPr lang="zh-TW" sz="2800">
                <a:solidFill>
                  <a:schemeClr val="dk1"/>
                </a:solidFill>
              </a:rPr>
              <a:t>來儲存課堂的練習和作業，以免電腦教室電腦做不定期還原。</a:t>
            </a:r>
            <a:endParaRPr sz="28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rgbClr val="FF0000"/>
                </a:solidFill>
              </a:rPr>
              <a:t>班代</a:t>
            </a:r>
            <a:r>
              <a:rPr lang="zh-TW" sz="2800">
                <a:solidFill>
                  <a:schemeClr val="dk1"/>
                </a:solidFill>
              </a:rPr>
              <a:t>應於課前至圖資處大樓一樓服務台借用PC 03 電腦教室鑰匙與借用椅子；且於課後督促同學</a:t>
            </a:r>
            <a:r>
              <a:rPr lang="zh-TW" sz="2800">
                <a:solidFill>
                  <a:srgbClr val="FF0000"/>
                </a:solidFill>
              </a:rPr>
              <a:t>帶走垃圾</a:t>
            </a:r>
            <a:r>
              <a:rPr lang="zh-TW" sz="2800">
                <a:solidFill>
                  <a:schemeClr val="dk1"/>
                </a:solidFill>
              </a:rPr>
              <a:t>、</a:t>
            </a:r>
            <a:r>
              <a:rPr lang="zh-TW" sz="2800">
                <a:solidFill>
                  <a:srgbClr val="FF0000"/>
                </a:solidFill>
              </a:rPr>
              <a:t>將椅子歸位</a:t>
            </a:r>
            <a:r>
              <a:rPr lang="zh-TW" sz="2800">
                <a:solidFill>
                  <a:schemeClr val="dk1"/>
                </a:solidFill>
              </a:rPr>
              <a:t>、</a:t>
            </a:r>
            <a:r>
              <a:rPr lang="zh-TW" sz="2800">
                <a:solidFill>
                  <a:srgbClr val="FF0000"/>
                </a:solidFill>
              </a:rPr>
              <a:t>關閉冷氣</a:t>
            </a:r>
            <a:r>
              <a:rPr lang="zh-TW" sz="2800">
                <a:solidFill>
                  <a:schemeClr val="dk1"/>
                </a:solidFill>
              </a:rPr>
              <a:t>並</a:t>
            </a:r>
            <a:r>
              <a:rPr lang="zh-TW" sz="2800">
                <a:solidFill>
                  <a:srgbClr val="FF0000"/>
                </a:solidFill>
              </a:rPr>
              <a:t>繳回借用鑰匙</a:t>
            </a:r>
            <a:r>
              <a:rPr lang="zh-TW" sz="2800"/>
              <a:t>。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線上課程注意事項</a:t>
            </a:r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</p:nvPr>
        </p:nvSpPr>
        <p:spPr>
          <a:xfrm>
            <a:off x="1333502" y="1554827"/>
            <a:ext cx="924659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每次簽到出席以繳交</a:t>
            </a:r>
            <a:r>
              <a:rPr lang="zh-TW" sz="2800" dirty="0">
                <a:solidFill>
                  <a:srgbClr val="FF0000"/>
                </a:solidFill>
              </a:rPr>
              <a:t>課堂實作</a:t>
            </a:r>
            <a:r>
              <a:rPr lang="zh-TW" sz="2800" dirty="0">
                <a:solidFill>
                  <a:schemeClr val="dk1"/>
                </a:solidFill>
              </a:rPr>
              <a:t>為準，課堂結束後半小時結束作業繳交(此作業作為出席分數)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rgbClr val="FF0000"/>
                </a:solidFill>
              </a:rPr>
              <a:t>雙週課堂實作</a:t>
            </a:r>
            <a:r>
              <a:rPr lang="zh-TW" sz="2800" dirty="0">
                <a:solidFill>
                  <a:schemeClr val="dk1"/>
                </a:solidFill>
              </a:rPr>
              <a:t>，也於課堂後半小時結束作業繳交(此實作為出席分數+雙週課堂實作分數)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平時課堂實作不定時抽查，雙週課堂實作僅可討論但，請勿抄襲，抄襲者兩人以0分計算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預計第八週與第十二週、第十</a:t>
            </a:r>
            <a:r>
              <a:rPr lang="zh-TW" altLang="en-US" sz="2800" dirty="0">
                <a:solidFill>
                  <a:schemeClr val="dk1"/>
                </a:solidFill>
              </a:rPr>
              <a:t>六</a:t>
            </a:r>
            <a:r>
              <a:rPr lang="zh-TW" sz="2800" dirty="0">
                <a:solidFill>
                  <a:schemeClr val="dk1"/>
                </a:solidFill>
              </a:rPr>
              <a:t>週為現場上機考試，考試內容確定將會公布在網路大學，地點為圖資大樓B1-PC03教室。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評分標準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1251265" y="1488613"/>
            <a:ext cx="10813052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 dirty="0">
                <a:solidFill>
                  <a:schemeClr val="dk1"/>
                </a:solidFill>
              </a:rPr>
              <a:t>第一次期中考 </a:t>
            </a:r>
            <a:r>
              <a:rPr lang="zh-TW" sz="2400" dirty="0">
                <a:solidFill>
                  <a:srgbClr val="FF0000"/>
                </a:solidFill>
              </a:rPr>
              <a:t>(15%)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sz="2400" dirty="0">
                <a:solidFill>
                  <a:schemeClr val="dk1"/>
                </a:solidFill>
              </a:rPr>
              <a:t>(暫定1</a:t>
            </a: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r>
              <a:rPr lang="zh-TW" sz="2400" dirty="0">
                <a:solidFill>
                  <a:schemeClr val="dk1"/>
                </a:solidFill>
              </a:rPr>
              <a:t>月</a:t>
            </a:r>
            <a:r>
              <a:rPr lang="en-US" altLang="zh-TW" sz="2400" dirty="0">
                <a:solidFill>
                  <a:schemeClr val="dk1"/>
                </a:solidFill>
              </a:rPr>
              <a:t>27</a:t>
            </a:r>
            <a:r>
              <a:rPr lang="zh-TW" sz="2400" dirty="0">
                <a:solidFill>
                  <a:schemeClr val="dk1"/>
                </a:solidFill>
              </a:rPr>
              <a:t>日)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 dirty="0">
                <a:solidFill>
                  <a:schemeClr val="dk1"/>
                </a:solidFill>
              </a:rPr>
              <a:t>上機實作</a:t>
            </a:r>
            <a:endParaRPr sz="1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 dirty="0">
                <a:solidFill>
                  <a:schemeClr val="dk1"/>
                </a:solidFill>
              </a:rPr>
              <a:t>第二次期中考 </a:t>
            </a:r>
            <a:r>
              <a:rPr lang="zh-TW" sz="2400" dirty="0">
                <a:solidFill>
                  <a:srgbClr val="FF0000"/>
                </a:solidFill>
              </a:rPr>
              <a:t>(15%)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sz="2400" dirty="0">
                <a:solidFill>
                  <a:schemeClr val="dk1"/>
                </a:solidFill>
              </a:rPr>
              <a:t>(暫定</a:t>
            </a:r>
            <a:r>
              <a:rPr lang="en-US" altLang="zh-TW" sz="2400" dirty="0">
                <a:solidFill>
                  <a:schemeClr val="dk1"/>
                </a:solidFill>
              </a:rPr>
              <a:t>11</a:t>
            </a:r>
            <a:r>
              <a:rPr lang="zh-TW" sz="2400" dirty="0">
                <a:solidFill>
                  <a:schemeClr val="dk1"/>
                </a:solidFill>
              </a:rPr>
              <a:t>月</a:t>
            </a:r>
            <a:r>
              <a:rPr lang="en-US" altLang="zh-TW" sz="2400" dirty="0">
                <a:solidFill>
                  <a:schemeClr val="dk1"/>
                </a:solidFill>
              </a:rPr>
              <a:t>24</a:t>
            </a:r>
            <a:r>
              <a:rPr lang="zh-TW" sz="2400" dirty="0">
                <a:solidFill>
                  <a:schemeClr val="dk1"/>
                </a:solidFill>
              </a:rPr>
              <a:t>日)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 dirty="0">
                <a:solidFill>
                  <a:schemeClr val="dk1"/>
                </a:solidFill>
              </a:rPr>
              <a:t>上機實作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 dirty="0">
                <a:solidFill>
                  <a:schemeClr val="dk1"/>
                </a:solidFill>
              </a:rPr>
              <a:t>期末考 </a:t>
            </a:r>
            <a:r>
              <a:rPr lang="zh-TW" sz="2400" dirty="0">
                <a:solidFill>
                  <a:srgbClr val="FF0000"/>
                </a:solidFill>
              </a:rPr>
              <a:t>(20%)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sz="2400" dirty="0">
                <a:solidFill>
                  <a:schemeClr val="dk1"/>
                </a:solidFill>
              </a:rPr>
              <a:t>(暫定</a:t>
            </a:r>
            <a:r>
              <a:rPr lang="en-US" altLang="zh-TW" sz="2400" dirty="0">
                <a:solidFill>
                  <a:schemeClr val="dk1"/>
                </a:solidFill>
              </a:rPr>
              <a:t>12</a:t>
            </a:r>
            <a:r>
              <a:rPr lang="zh-TW" sz="2400" dirty="0">
                <a:solidFill>
                  <a:schemeClr val="dk1"/>
                </a:solidFill>
              </a:rPr>
              <a:t>月</a:t>
            </a:r>
            <a:r>
              <a:rPr lang="en-US" altLang="zh-TW" sz="2400" dirty="0">
                <a:solidFill>
                  <a:schemeClr val="dk1"/>
                </a:solidFill>
              </a:rPr>
              <a:t>22</a:t>
            </a:r>
            <a:r>
              <a:rPr lang="zh-TW" sz="2400" dirty="0">
                <a:solidFill>
                  <a:schemeClr val="dk1"/>
                </a:solidFill>
              </a:rPr>
              <a:t>日)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 dirty="0">
                <a:solidFill>
                  <a:schemeClr val="dk1"/>
                </a:solidFill>
              </a:rPr>
              <a:t>上機實作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 dirty="0">
                <a:solidFill>
                  <a:schemeClr val="dk1"/>
                </a:solidFill>
              </a:rPr>
              <a:t>雙週課堂實作 </a:t>
            </a:r>
            <a:r>
              <a:rPr lang="zh-TW" sz="2400" dirty="0">
                <a:solidFill>
                  <a:srgbClr val="FF0000"/>
                </a:solidFill>
              </a:rPr>
              <a:t>(30%)</a:t>
            </a:r>
            <a:endParaRPr sz="24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 dirty="0">
                <a:solidFill>
                  <a:schemeClr val="dk1"/>
                </a:solidFill>
              </a:rPr>
              <a:t>每兩周一次</a:t>
            </a:r>
            <a:endParaRPr sz="1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 dirty="0">
                <a:solidFill>
                  <a:schemeClr val="dk1"/>
                </a:solidFill>
              </a:rPr>
              <a:t>出席率</a:t>
            </a:r>
            <a:r>
              <a:rPr lang="en-US" altLang="zh-TW" sz="2400" dirty="0">
                <a:solidFill>
                  <a:schemeClr val="dk1"/>
                </a:solidFill>
              </a:rPr>
              <a:t> </a:t>
            </a:r>
            <a:r>
              <a:rPr lang="zh-TW" sz="2400" dirty="0">
                <a:solidFill>
                  <a:srgbClr val="FF0000"/>
                </a:solidFill>
              </a:rPr>
              <a:t>(20%)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zh-TW" sz="1800" dirty="0">
                <a:solidFill>
                  <a:schemeClr val="dk1"/>
                </a:solidFill>
              </a:rPr>
              <a:t>簽名單簽到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雙周課堂實作規則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333502" y="1607789"/>
            <a:ext cx="989002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可開書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可上網查詢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鼓勵同學間互相討論交流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請符合規定的輸入輸出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禁止抄code，將會比對，相似者兩人0分</a:t>
            </a:r>
            <a:endParaRPr sz="28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rgbClr val="FF0000"/>
                </a:solidFill>
              </a:rPr>
              <a:t>當天缺席者若無繳交任何檔案，出席亦不採計分數</a:t>
            </a:r>
            <a:endParaRPr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期中期末評分規則</a:t>
            </a:r>
            <a:endParaRPr/>
          </a:p>
        </p:txBody>
      </p:sp>
      <p:sp>
        <p:nvSpPr>
          <p:cNvPr id="221" name="Google Shape;221;p8"/>
          <p:cNvSpPr txBox="1">
            <a:spLocks noGrp="1"/>
          </p:cNvSpPr>
          <p:nvPr>
            <p:ph type="body" idx="1"/>
          </p:nvPr>
        </p:nvSpPr>
        <p:spPr>
          <a:xfrm>
            <a:off x="1347919" y="1607789"/>
            <a:ext cx="989002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chemeClr val="dk1"/>
                </a:solidFill>
              </a:rPr>
              <a:t>總分100分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>
                <a:solidFill>
                  <a:schemeClr val="dk1"/>
                </a:solidFill>
              </a:rPr>
              <a:t>100分為個人得分題</a:t>
            </a:r>
            <a:endParaRPr sz="280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solidFill>
                  <a:schemeClr val="dk1"/>
                </a:solidFill>
              </a:rPr>
              <a:t>上機考試</a:t>
            </a:r>
            <a:endParaRPr sz="260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</a:rPr>
              <a:t>請符合規定的輸入輸出</a:t>
            </a:r>
            <a:endParaRPr sz="260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solidFill>
                  <a:schemeClr val="dk1"/>
                </a:solidFill>
              </a:rPr>
              <a:t>獨自作業，</a:t>
            </a:r>
            <a:r>
              <a:rPr lang="zh-TW" sz="2600">
                <a:solidFill>
                  <a:srgbClr val="FF0000"/>
                </a:solidFill>
              </a:rPr>
              <a:t>禁止任何討論</a:t>
            </a:r>
            <a:endParaRPr sz="260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solidFill>
                  <a:schemeClr val="dk1"/>
                </a:solidFill>
              </a:rPr>
              <a:t>考試前決定考試詳細內容</a:t>
            </a:r>
            <a:endParaRPr sz="260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zh-TW" sz="2600">
                <a:solidFill>
                  <a:schemeClr val="dk1"/>
                </a:solidFill>
              </a:rPr>
              <a:t>違反規定作弊直接0分(學長很會抓喔!)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zh-TW" sz="4400">
                <a:solidFill>
                  <a:srgbClr val="002060"/>
                </a:solidFill>
              </a:rPr>
              <a:t>聯絡方式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1248336" y="1488613"/>
            <a:ext cx="924659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任課教師</a:t>
            </a:r>
            <a:endParaRPr sz="28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 : 蔣依吾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</a:t>
            </a:r>
            <a:r>
              <a:rPr lang="en-US" alt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黃翰俞</a:t>
            </a: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alt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</a:t>
            </a:r>
            <a:endParaRPr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電子信箱</a:t>
            </a:r>
            <a:endParaRPr sz="28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chiang@cse.nsysu.edu.tw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alt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黃翰俞 </a:t>
            </a:r>
            <a:r>
              <a:rPr lang="en-US" alt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m103040022@student.nsysu.edu.tw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alt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</a:t>
            </a:r>
            <a:r>
              <a:rPr lang="en-US" alt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m103040026@student.nsysu.edu.tw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zh-TW" sz="2800" dirty="0">
                <a:solidFill>
                  <a:schemeClr val="dk1"/>
                </a:solidFill>
              </a:rPr>
              <a:t>辦公室</a:t>
            </a:r>
            <a:endParaRPr sz="2800"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 dirty="0">
                <a:solidFill>
                  <a:schemeClr val="dk1"/>
                </a:solidFill>
              </a:rPr>
              <a:t>教師 </a:t>
            </a: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sz="2000" dirty="0">
                <a:solidFill>
                  <a:schemeClr val="dk1"/>
                </a:solidFill>
              </a:rPr>
              <a:t>電資大樓EC9005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(請寄Email給教授約時間，較不建議直接去)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 dirty="0">
                <a:solidFill>
                  <a:schemeClr val="dk1"/>
                </a:solidFill>
              </a:rPr>
              <a:t>助教 </a:t>
            </a:r>
            <a:r>
              <a:rPr lang="zh-TW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sz="2000" dirty="0">
                <a:solidFill>
                  <a:schemeClr val="dk1"/>
                </a:solidFill>
              </a:rPr>
              <a:t>電資大樓EC9031影像處理實驗室</a:t>
            </a: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zh-TW" sz="2000" dirty="0">
                <a:solidFill>
                  <a:schemeClr val="dk1"/>
                </a:solidFill>
              </a:rPr>
              <a:t>(若實驗室有人，敲門即可進入)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683</Words>
  <Application>Microsoft Office PowerPoint</Application>
  <PresentationFormat>寬螢幕</PresentationFormat>
  <Paragraphs>66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Noto Sans Symbols</vt:lpstr>
      <vt:lpstr>Arial</vt:lpstr>
      <vt:lpstr>多面向</vt:lpstr>
      <vt:lpstr>PowerPoint 簡報</vt:lpstr>
      <vt:lpstr>為何要學程式設計？</vt:lpstr>
      <vt:lpstr>課程大綱</vt:lpstr>
      <vt:lpstr>實體課程注意事項</vt:lpstr>
      <vt:lpstr>線上課程注意事項</vt:lpstr>
      <vt:lpstr>評分標準</vt:lpstr>
      <vt:lpstr>雙周課堂實作規則</vt:lpstr>
      <vt:lpstr>期中期末評分規則</vt:lpstr>
      <vt:lpstr>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翰俞 黃</cp:lastModifiedBy>
  <cp:revision>6</cp:revision>
  <dcterms:created xsi:type="dcterms:W3CDTF">2016-09-28T07:16:25Z</dcterms:created>
  <dcterms:modified xsi:type="dcterms:W3CDTF">2022-09-07T14:29:24Z</dcterms:modified>
</cp:coreProperties>
</file>