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OVYftSM6i2wAz6otjmkF+o0cm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E10E9A-347B-4701-A248-711897B7EAF0}">
  <a:tblStyle styleId="{ECE10E9A-347B-4701-A248-711897B7EAF0}" styleName="Table_0">
    <a:wholeTbl>
      <a:tcTxStyle b="off" i="off">
        <a:font>
          <a:latin typeface="Trebuchet MS"/>
          <a:ea typeface="Trebuchet MS"/>
          <a:cs typeface="Trebuchet M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1ECF5"/>
          </a:solidFill>
        </a:fill>
      </a:tcStyle>
    </a:wholeTbl>
    <a:band1H>
      <a:tcTxStyle/>
      <a:tcStyle>
        <a:fill>
          <a:solidFill>
            <a:srgbClr val="E2D8EA"/>
          </a:solidFill>
        </a:fill>
      </a:tcStyle>
    </a:band1H>
    <a:band2H>
      <a:tcTxStyle/>
    </a:band2H>
    <a:band1V>
      <a:tcTxStyle/>
      <a:tcStyle>
        <a:fill>
          <a:solidFill>
            <a:srgbClr val="E2D8EA"/>
          </a:solidFill>
        </a:fill>
      </a:tcStyle>
    </a:band1V>
    <a:band2V>
      <a:tcTxStyle/>
    </a:band2V>
    <a:la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rebuchet MS"/>
          <a:ea typeface="Trebuchet MS"/>
          <a:cs typeface="Trebuchet M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半徑: 0.008 印12空格</a:t>
            </a:r>
            <a:endParaRPr/>
          </a:p>
        </p:txBody>
      </p:sp>
      <p:sp>
        <p:nvSpPr>
          <p:cNvPr id="193" name="Google Shape;19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5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5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5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5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5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5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5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5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5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5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說明文字">
  <p:cSld name="標題與說明文字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5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標題)">
  <p:cSld name="引述 (含標題)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6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6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6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6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名片">
  <p:cSld name="引述名片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6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6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6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6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6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DB4D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是非題">
  <p:cSld name="是非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6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6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6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64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6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6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6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5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5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5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5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5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5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5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4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4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4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4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4EA9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4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4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4DAA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4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864EA9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m103040022@student.nsysu.edu.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5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6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5400"/>
              <a:buFont typeface="Trebuchet MS"/>
              <a:buNone/>
            </a:pPr>
            <a:r>
              <a:rPr b="0" i="0" lang="en-US" sz="5400" u="none" cap="none" strike="noStrike">
                <a:solidFill>
                  <a:srgbClr val="996633"/>
                </a:solidFill>
                <a:latin typeface="Trebuchet MS"/>
                <a:ea typeface="Trebuchet MS"/>
                <a:cs typeface="Trebuchet MS"/>
                <a:sym typeface="Trebuchet MS"/>
              </a:rPr>
              <a:t>C程式設計實習(四) </a:t>
            </a:r>
            <a:endParaRPr b="0" i="0" sz="5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1625688" y="4137620"/>
            <a:ext cx="7164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授課教師: 蔣依吾 教授  E-mail : chiang@cse.nsysu.edu.tw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課堂助教: </a:t>
            </a:r>
            <a:r>
              <a:rPr lang="en-US">
                <a:solidFill>
                  <a:schemeClr val="dk1"/>
                </a:solidFill>
              </a:rPr>
              <a:t>黃翰俞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E-mail :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m103040022@student.nsysu.edu.tw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楊承翰          E-mail : m103040026@student.nsysu.edu.tw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ASCII Table Extension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526222"/>
            <a:ext cx="8001568" cy="4836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字元型態範例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21" name="Google Shape;22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359" y="3691674"/>
            <a:ext cx="2105319" cy="81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377" y="1556877"/>
            <a:ext cx="5696745" cy="3781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7877" y="2890710"/>
            <a:ext cx="2863455" cy="11142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6890995" y="2521378"/>
            <a:ext cx="98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課堂實作(二)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30" name="Google Shape;230;p12"/>
          <p:cNvSpPr txBox="1"/>
          <p:nvPr>
            <p:ph idx="1" type="body"/>
          </p:nvPr>
        </p:nvSpPr>
        <p:spPr>
          <a:xfrm>
            <a:off x="677325" y="1674700"/>
            <a:ext cx="8801100" cy="55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撰寫⼀程式請使⽤者輸入一個字母，然後印出其ASCII code。</a:t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Output:</a:t>
            </a:r>
            <a:endParaRPr/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3">
            <a:alphaModFix/>
          </a:blip>
          <a:srcRect b="0" l="0" r="0" t="19633"/>
          <a:stretch/>
        </p:blipFill>
        <p:spPr>
          <a:xfrm>
            <a:off x="1020300" y="3923023"/>
            <a:ext cx="8458050" cy="20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跳脫字元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想要用printf 印出雙引號怎辦？</a:t>
            </a:r>
            <a:endParaRPr sz="2600"/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507" y="2231843"/>
            <a:ext cx="4941470" cy="239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7507" y="4758617"/>
            <a:ext cx="3588118" cy="84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跳脫字元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45" name="Google Shape;245;p13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反斜線「\」稱為</a:t>
            </a:r>
            <a:r>
              <a:rPr lang="en-US" sz="2800">
                <a:solidFill>
                  <a:srgbClr val="FF0000"/>
                </a:solidFill>
              </a:rPr>
              <a:t>跳脫字元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反斜線「\」加上控制碼，稱為</a:t>
            </a:r>
            <a:r>
              <a:rPr lang="en-US" sz="2800">
                <a:solidFill>
                  <a:srgbClr val="FF0000"/>
                </a:solidFill>
              </a:rPr>
              <a:t>跳脫序列</a:t>
            </a:r>
            <a:endParaRPr sz="2600"/>
          </a:p>
        </p:txBody>
      </p:sp>
      <p:graphicFrame>
        <p:nvGraphicFramePr>
          <p:cNvPr id="246" name="Google Shape;246;p13"/>
          <p:cNvGraphicFramePr/>
          <p:nvPr/>
        </p:nvGraphicFramePr>
        <p:xfrm>
          <a:off x="1145882" y="279349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{ECE10E9A-347B-4701-A248-711897B7EAF0}</a:tableStyleId>
              </a:tblPr>
              <a:tblGrid>
                <a:gridCol w="1200750"/>
                <a:gridCol w="3986775"/>
                <a:gridCol w="2593775"/>
              </a:tblGrid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跳脫序列</a:t>
                      </a:r>
                      <a:endParaRPr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代表意義</a:t>
                      </a:r>
                      <a:endParaRPr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ASCII(十進位)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\a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警告音(alert)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7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\b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倒退一格(backspace)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8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\n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換行(new line)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10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\r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歸位(carriage return)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13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\0</a:t>
                      </a:r>
                      <a:endParaRPr b="1" sz="2000" u="none" cap="none" strike="noStrik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字串結束字元(null character)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0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\t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跳格(tab)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\\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反斜線(backslash)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92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\’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單引號(single quote)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39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  <a:tr h="372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\”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雙引號(double quote)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34</a:t>
                      </a:r>
                      <a:endParaRPr sz="2000" u="none" cap="none" strike="noStrike"/>
                    </a:p>
                  </a:txBody>
                  <a:tcPr marT="42750" marB="42750" marR="85525" marL="855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sizeof 指令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查詢變數佔了了多少個位元組的語法：</a:t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查詢資料型態所佔的位元組：</a:t>
            </a:r>
            <a:endParaRPr sz="2600"/>
          </a:p>
        </p:txBody>
      </p:sp>
      <p:sp>
        <p:nvSpPr>
          <p:cNvPr id="253" name="Google Shape;253;p15"/>
          <p:cNvSpPr/>
          <p:nvPr/>
        </p:nvSpPr>
        <p:spPr>
          <a:xfrm>
            <a:off x="1074657" y="2328419"/>
            <a:ext cx="6509676" cy="166854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sizeof 變數名稱或常數;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sizeof (變數名稱或常數);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074657" y="5035484"/>
            <a:ext cx="6509676" cy="86569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sizeof (資料型態名稱);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sizeof 指令範例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21" y="5281075"/>
            <a:ext cx="2692243" cy="116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980" y="1605206"/>
            <a:ext cx="5782482" cy="35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課堂實作(三)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67" name="Google Shape;267;p17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宣告⼀個unsigned long long int，然後印出這個變數所佔⽤之byte數，其中多少 bytes ⽤ \ 包住，範例如下：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Output:</a:t>
            </a:r>
            <a:endParaRPr/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/>
          </a:p>
        </p:txBody>
      </p:sp>
      <p:pic>
        <p:nvPicPr>
          <p:cNvPr id="268" name="Google Shape;2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069" y="3158294"/>
            <a:ext cx="3891464" cy="78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資料型態的轉換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74" name="Google Shape;274;p18"/>
          <p:cNvSpPr txBox="1"/>
          <p:nvPr>
            <p:ph idx="1" type="body"/>
          </p:nvPr>
        </p:nvSpPr>
        <p:spPr>
          <a:xfrm>
            <a:off x="677332" y="1674708"/>
            <a:ext cx="10389735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將資料型態轉換成另⼀種型態的語法：</a:t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-200660" lvl="0" marL="34290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num = 12;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28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 total;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total </a:t>
            </a:r>
            <a:r>
              <a:rPr lang="en-US" sz="2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 (float)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num; //將int型態轉換成float型態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1074657" y="2328419"/>
            <a:ext cx="6509676" cy="8389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(想要轉換的資料型態) 變數名稱;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資料型態的轉換範例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81" name="Google Shape;28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867" y="4882999"/>
            <a:ext cx="4182387" cy="11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741" y="1507824"/>
            <a:ext cx="5077534" cy="323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課程大綱 Outline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基本資料形態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type (續)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sizeof </a:t>
            </a: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指令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型態轉換</a:t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latin typeface="Trebuchet MS"/>
                <a:ea typeface="Trebuchet MS"/>
                <a:cs typeface="Trebuchet MS"/>
                <a:sym typeface="Trebuchet MS"/>
              </a:rPr>
              <a:t>格式化輸出與輸入</a:t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下列程式輸出結果為何？</a:t>
            </a:r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2326" y="1730143"/>
            <a:ext cx="4515989" cy="3350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04884" y="1730143"/>
            <a:ext cx="4420217" cy="330563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 txBox="1"/>
          <p:nvPr/>
        </p:nvSpPr>
        <p:spPr>
          <a:xfrm>
            <a:off x="5128770" y="2856321"/>
            <a:ext cx="5132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VS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輸出函數 printf()變數內容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96" name="Google Shape;29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571" y="1716481"/>
            <a:ext cx="5868219" cy="267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7571" y="4393379"/>
            <a:ext cx="3660882" cy="78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2986" y="5836106"/>
            <a:ext cx="4791744" cy="2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1"/>
          <p:cNvSpPr txBox="1"/>
          <p:nvPr/>
        </p:nvSpPr>
        <p:spPr>
          <a:xfrm>
            <a:off x="797571" y="537444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常犯錯誤</a:t>
            </a:r>
            <a:endParaRPr/>
          </a:p>
        </p:txBody>
      </p:sp>
      <p:sp>
        <p:nvSpPr>
          <p:cNvPr id="300" name="Google Shape;300;p21"/>
          <p:cNvSpPr/>
          <p:nvPr/>
        </p:nvSpPr>
        <p:spPr>
          <a:xfrm>
            <a:off x="3268858" y="3242821"/>
            <a:ext cx="275620" cy="226243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21"/>
          <p:cNvSpPr/>
          <p:nvPr/>
        </p:nvSpPr>
        <p:spPr>
          <a:xfrm>
            <a:off x="6015765" y="3242820"/>
            <a:ext cx="275620" cy="226243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21"/>
          <p:cNvSpPr/>
          <p:nvPr/>
        </p:nvSpPr>
        <p:spPr>
          <a:xfrm>
            <a:off x="4510678" y="3250472"/>
            <a:ext cx="275620" cy="226243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5686509" y="3242820"/>
            <a:ext cx="275620" cy="226243"/>
          </a:xfrm>
          <a:prstGeom prst="rect">
            <a:avLst/>
          </a:prstGeom>
          <a:noFill/>
          <a:ln cap="flat" cmpd="sng" w="28575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04" name="Google Shape;304;p21"/>
          <p:cNvCxnSpPr>
            <a:stCxn id="300" idx="0"/>
            <a:endCxn id="303" idx="0"/>
          </p:cNvCxnSpPr>
          <p:nvPr/>
        </p:nvCxnSpPr>
        <p:spPr>
          <a:xfrm flipH="1" rot="-5400000">
            <a:off x="4615218" y="2034271"/>
            <a:ext cx="600" cy="2417700"/>
          </a:xfrm>
          <a:prstGeom prst="bentConnector3">
            <a:avLst>
              <a:gd fmla="val -38100000" name="adj1"/>
            </a:avLst>
          </a:prstGeom>
          <a:noFill/>
          <a:ln cap="flat" cmpd="sng" w="1905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05" name="Google Shape;305;p21"/>
          <p:cNvCxnSpPr>
            <a:stCxn id="301" idx="2"/>
            <a:endCxn id="302" idx="2"/>
          </p:cNvCxnSpPr>
          <p:nvPr/>
        </p:nvCxnSpPr>
        <p:spPr>
          <a:xfrm rot="5400000">
            <a:off x="5397125" y="2720413"/>
            <a:ext cx="7800" cy="1505100"/>
          </a:xfrm>
          <a:prstGeom prst="bentConnector3">
            <a:avLst>
              <a:gd fmla="val 3028878" name="adj1"/>
            </a:avLst>
          </a:prstGeom>
          <a:noFill/>
          <a:ln cap="flat" cmpd="sng" w="19050">
            <a:solidFill>
              <a:srgbClr val="92D05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6" name="Google Shape;306;p21"/>
          <p:cNvSpPr txBox="1"/>
          <p:nvPr/>
        </p:nvSpPr>
        <p:spPr>
          <a:xfrm>
            <a:off x="3635899" y="2620428"/>
            <a:ext cx="21884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a值使用%d格式填入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4615493" y="3768175"/>
            <a:ext cx="21948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b值使用%d格式填入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用於 printf() 的格式碼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13" name="Google Shape;313;p22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printf() 函數常用的格式碼：</a:t>
            </a:r>
            <a:endParaRPr sz="2600"/>
          </a:p>
        </p:txBody>
      </p:sp>
      <p:graphicFrame>
        <p:nvGraphicFramePr>
          <p:cNvPr id="314" name="Google Shape;314;p22"/>
          <p:cNvGraphicFramePr/>
          <p:nvPr/>
        </p:nvGraphicFramePr>
        <p:xfrm>
          <a:off x="797088" y="25290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{ECE10E9A-347B-4701-A248-711897B7EAF0}</a:tableStyleId>
              </a:tblPr>
              <a:tblGrid>
                <a:gridCol w="1141575"/>
                <a:gridCol w="3135575"/>
                <a:gridCol w="1279425"/>
                <a:gridCol w="2997725"/>
              </a:tblGrid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格式碼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說明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格式碼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說明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%c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字元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%%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印出百分比號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%d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十進位整數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%o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無號八進位整數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%ld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長整數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%s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字串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%e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浮點數，指數e形式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%u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無號十進位整數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%f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nsolas"/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浮點數，小數點形式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%x</a:t>
                      </a:r>
                      <a:endParaRPr sz="2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無號十六進位整數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跳脫序列與格式碼的應用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20" name="Google Shape;32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865" y="4317476"/>
            <a:ext cx="3809283" cy="824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865" y="1534270"/>
            <a:ext cx="5877745" cy="26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printf() 函數的修飾子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27" name="Google Shape;327;p24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printf() 函數常用的格式碼：</a:t>
            </a:r>
            <a:endParaRPr sz="2600"/>
          </a:p>
        </p:txBody>
      </p:sp>
      <p:graphicFrame>
        <p:nvGraphicFramePr>
          <p:cNvPr id="328" name="Google Shape;328;p24"/>
          <p:cNvGraphicFramePr/>
          <p:nvPr/>
        </p:nvGraphicFramePr>
        <p:xfrm>
          <a:off x="759380" y="1501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{ECE10E9A-347B-4701-A248-711897B7EAF0}</a:tableStyleId>
              </a:tblPr>
              <a:tblGrid>
                <a:gridCol w="1053950"/>
                <a:gridCol w="4830300"/>
                <a:gridCol w="1312575"/>
              </a:tblGrid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修飾子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功能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舉例</a:t>
                      </a:r>
                      <a:endParaRPr/>
                    </a:p>
                  </a:txBody>
                  <a:tcPr marT="39425" marB="39425" marR="78850" marL="78850"/>
                </a:tc>
              </a:tr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endParaRPr sz="17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靠左對齊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%-3d</a:t>
                      </a:r>
                      <a:endParaRPr sz="1700" u="none" cap="none" strike="noStrike"/>
                    </a:p>
                  </a:txBody>
                  <a:tcPr marT="39425" marB="39425" marR="78850" marL="78850"/>
                </a:tc>
              </a:tr>
              <a:tr h="392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+</a:t>
                      </a:r>
                      <a:endParaRPr sz="17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將數值的正負號顯示出來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Trebuchet MS"/>
                        <a:buNone/>
                      </a:pPr>
                      <a:r>
                        <a:rPr lang="en-US" sz="1700" u="none" cap="none" strike="noStrike"/>
                        <a:t>%+5d</a:t>
                      </a:r>
                      <a:endParaRPr sz="1700" u="none" cap="none" strike="noStrike"/>
                    </a:p>
                  </a:txBody>
                  <a:tcPr marT="39425" marB="39425" marR="78850" marL="78850"/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空白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數值為正值時，留一個空白，為負值時，顯示負號</a:t>
                      </a:r>
                      <a:endParaRPr/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% 6d</a:t>
                      </a:r>
                      <a:endParaRPr sz="1700" u="none" cap="none" strike="noStrike"/>
                    </a:p>
                  </a:txBody>
                  <a:tcPr marT="39425" marB="39425" marR="78850" marL="78850"/>
                </a:tc>
              </a:tr>
              <a:tr h="60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%f</a:t>
                      </a:r>
                      <a:endParaRPr sz="17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onsolas"/>
                        <a:buNone/>
                      </a:pPr>
                      <a:r>
                        <a:rPr lang="en-US" sz="1700" u="none" cap="none" strike="noStrik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將固定欄位長度的數值前空白處填上0(與負號「-」同時使用時，此功能無效)</a:t>
                      </a:r>
                      <a:endParaRPr sz="17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9425" marB="39425" marR="78850" marL="788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cap="none" strike="noStrike"/>
                        <a:t>%07.2f</a:t>
                      </a:r>
                      <a:endParaRPr sz="1700" u="none" cap="none" strike="noStrike"/>
                    </a:p>
                  </a:txBody>
                  <a:tcPr marT="39425" marB="39425" marR="78850" marL="78850"/>
                </a:tc>
              </a:tr>
            </a:tbl>
          </a:graphicData>
        </a:graphic>
      </p:graphicFrame>
      <p:pic>
        <p:nvPicPr>
          <p:cNvPr id="329" name="Google Shape;3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47" y="4028389"/>
            <a:ext cx="5325083" cy="271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2467" y="4028389"/>
            <a:ext cx="6000343" cy="2678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課堂實作(四)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36" name="Google Shape;336;p25"/>
          <p:cNvSpPr txBox="1"/>
          <p:nvPr>
            <p:ph idx="1" type="body"/>
          </p:nvPr>
        </p:nvSpPr>
        <p:spPr>
          <a:xfrm>
            <a:off x="677332" y="1674708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宣告 float num = 52.782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印出printf() 印出 num 變數之內容，其格式如下： +052.7820</a:t>
            </a:r>
            <a:endParaRPr sz="2400"/>
          </a:p>
        </p:txBody>
      </p:sp>
      <p:pic>
        <p:nvPicPr>
          <p:cNvPr id="337" name="Google Shape;337;p25"/>
          <p:cNvPicPr preferRelativeResize="0"/>
          <p:nvPr/>
        </p:nvPicPr>
        <p:blipFill rotWithShape="1">
          <a:blip r:embed="rId3">
            <a:alphaModFix/>
          </a:blip>
          <a:srcRect b="0" l="0" r="0" t="20515"/>
          <a:stretch/>
        </p:blipFill>
        <p:spPr>
          <a:xfrm>
            <a:off x="677325" y="3429002"/>
            <a:ext cx="9550750" cy="19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輸入函數scanf()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677332" y="1674708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scanf() 函數可用來輸入字元、數字或字串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scanf() 函數的格式如下：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1055804" y="2705491"/>
            <a:ext cx="6268824" cy="8389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scanf(“格式字串”, &amp;變數1, &amp;變數2 …);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利用 scanf() 輸入2個整數範例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50" name="Google Shape;3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365" y="5066378"/>
            <a:ext cx="4475194" cy="1013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365" y="1513057"/>
            <a:ext cx="5287113" cy="3553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利用 scanf() 輸入2個整數範例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357" name="Google Shape;35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648" y="1513057"/>
            <a:ext cx="4944165" cy="353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373" y="5066378"/>
            <a:ext cx="4388959" cy="109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scanf() 函數常用的輸入格式碼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graphicFrame>
        <p:nvGraphicFramePr>
          <p:cNvPr id="364" name="Google Shape;364;p29"/>
          <p:cNvGraphicFramePr/>
          <p:nvPr/>
        </p:nvGraphicFramePr>
        <p:xfrm>
          <a:off x="677333" y="1725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{ECE10E9A-347B-4701-A248-711897B7EAF0}</a:tableStyleId>
              </a:tblPr>
              <a:tblGrid>
                <a:gridCol w="2429775"/>
                <a:gridCol w="2429775"/>
                <a:gridCol w="2429775"/>
                <a:gridCol w="2429775"/>
              </a:tblGrid>
              <a:tr h="481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輸入格式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輸入敘述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/>
                        <a:t>輸入格式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rebuchet MS"/>
                        <a:buNone/>
                      </a:pPr>
                      <a:r>
                        <a:rPr lang="en-US" sz="2400"/>
                        <a:t>輸入敘述</a:t>
                      </a:r>
                      <a:endParaRPr/>
                    </a:p>
                  </a:txBody>
                  <a:tcPr marT="54675" marB="54675" marR="109350" marL="109350"/>
                </a:tc>
              </a:tr>
              <a:tr h="47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%c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字元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%s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字串</a:t>
                      </a:r>
                      <a:endParaRPr/>
                    </a:p>
                  </a:txBody>
                  <a:tcPr marT="54675" marB="54675" marR="109350" marL="109350"/>
                </a:tc>
              </a:tr>
              <a:tr h="47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%d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十進位整數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%o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八進位整數</a:t>
                      </a:r>
                      <a:endParaRPr/>
                    </a:p>
                  </a:txBody>
                  <a:tcPr marT="54675" marB="54675" marR="109350" marL="109350"/>
                </a:tc>
              </a:tr>
              <a:tr h="47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%f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浮點數</a:t>
                      </a:r>
                      <a:endParaRPr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%x</a:t>
                      </a:r>
                      <a:endParaRPr sz="2400"/>
                    </a:p>
                  </a:txBody>
                  <a:tcPr marT="54675" marB="54675" marR="109350" marL="1093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十六進位整數</a:t>
                      </a:r>
                      <a:endParaRPr/>
                    </a:p>
                  </a:txBody>
                  <a:tcPr marT="54675" marB="54675" marR="109350" marL="109350"/>
                </a:tc>
              </a:tr>
              <a:tr h="47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%lf</a:t>
                      </a:r>
                      <a:endParaRPr sz="2400"/>
                    </a:p>
                  </a:txBody>
                  <a:tcPr marT="54675" marB="54675" marR="109350" marL="10935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倍精度浮點數(注意%lf裡的l，是英文字母小寫l)</a:t>
                      </a:r>
                      <a:endParaRPr sz="2400"/>
                    </a:p>
                  </a:txBody>
                  <a:tcPr marT="54675" marB="54675" marR="109350" marL="109350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基本資料型態：浮點數型態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各種基本資料型態所佔的記憶體空間及範圍：</a:t>
            </a:r>
            <a:endParaRPr sz="280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grpSp>
        <p:nvGrpSpPr>
          <p:cNvPr id="161" name="Google Shape;161;p3"/>
          <p:cNvGrpSpPr/>
          <p:nvPr/>
        </p:nvGrpSpPr>
        <p:grpSpPr>
          <a:xfrm>
            <a:off x="677332" y="2314146"/>
            <a:ext cx="8554544" cy="3767657"/>
            <a:chOff x="677332" y="2691218"/>
            <a:chExt cx="8554544" cy="3767657"/>
          </a:xfrm>
        </p:grpSpPr>
        <p:pic>
          <p:nvPicPr>
            <p:cNvPr id="162" name="Google Shape;16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7332" y="2691218"/>
              <a:ext cx="8554544" cy="3767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3"/>
            <p:cNvSpPr/>
            <p:nvPr/>
          </p:nvSpPr>
          <p:spPr>
            <a:xfrm>
              <a:off x="838986" y="2733773"/>
              <a:ext cx="4117399" cy="320512"/>
            </a:xfrm>
            <a:prstGeom prst="rect">
              <a:avLst/>
            </a:pr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744718" y="4997450"/>
            <a:ext cx="8352148" cy="95741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2017513"/>
            <a:ext cx="6030167" cy="353426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1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讀取字元時常見的錯誤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677333" y="1448464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scanf() 如何處理Enter鍵?</a:t>
            </a:r>
            <a:endParaRPr sz="2400"/>
          </a:p>
        </p:txBody>
      </p:sp>
      <p:pic>
        <p:nvPicPr>
          <p:cNvPr id="372" name="Google Shape;37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158" y="5603108"/>
            <a:ext cx="4782774" cy="774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4087" y="1641448"/>
            <a:ext cx="5411641" cy="244260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5215366" y="5221655"/>
            <a:ext cx="904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清除緩衝區的資料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80" name="Google Shape;380;p32"/>
          <p:cNvSpPr txBox="1"/>
          <p:nvPr>
            <p:ph idx="1" type="body"/>
          </p:nvPr>
        </p:nvSpPr>
        <p:spPr>
          <a:xfrm>
            <a:off x="677333" y="1448464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fflush可⽤用來來清除緩衝區的資料</a:t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1046377" y="1979627"/>
            <a:ext cx="6268824" cy="83898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fflush(stdin); //清除緩衝區內的資料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2" name="Google Shape;3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19" y="2895477"/>
            <a:ext cx="6268325" cy="379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0630" y="5720536"/>
            <a:ext cx="3011308" cy="966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其他輸出、輸入字元的函數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677333" y="1448464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讀取字元，可⽤getchar()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列印字元，可⽤putchar()</a:t>
            </a:r>
            <a:endParaRPr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220980" lvl="0" marL="34290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getche() — yes (有echo)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getch() — no (沒有echo)</a:t>
            </a:r>
            <a:endParaRPr sz="2400"/>
          </a:p>
        </p:txBody>
      </p:sp>
      <p:sp>
        <p:nvSpPr>
          <p:cNvPr id="390" name="Google Shape;390;p33"/>
          <p:cNvSpPr/>
          <p:nvPr/>
        </p:nvSpPr>
        <p:spPr>
          <a:xfrm>
            <a:off x="762173" y="2422687"/>
            <a:ext cx="9805273" cy="12349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字元變數 = getchar(); //讀取字元，在將它設給字元變數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putchar(字元變數);   //讀取字元，再將它列印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3"/>
          <p:cNvSpPr/>
          <p:nvPr/>
        </p:nvSpPr>
        <p:spPr>
          <a:xfrm>
            <a:off x="762173" y="5026056"/>
            <a:ext cx="9805273" cy="123491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E60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字元變數 = 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getche()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 //讀取一個字元，並顯示在螢幕上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字元變數 = 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getch()</a:t>
            </a:r>
            <a:r>
              <a:rPr lang="en-US" sz="24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 //讀取一個字元，不顯示在螢幕上</a:t>
            </a:r>
            <a:endParaRPr sz="24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課堂實作(五)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397" name="Google Shape;397;p34"/>
          <p:cNvSpPr txBox="1"/>
          <p:nvPr>
            <p:ph idx="1" type="body"/>
          </p:nvPr>
        </p:nvSpPr>
        <p:spPr>
          <a:xfrm>
            <a:off x="677332" y="1674708"/>
            <a:ext cx="9550749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請使⽤先輸入⼀個整數，再請使用者輸入⼀個字⺟。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►"/>
            </a:pPr>
            <a:r>
              <a:rPr lang="en-US" sz="2400"/>
              <a:t>假設先輸入3再輸入A，則印出我有3個A。</a:t>
            </a:r>
            <a:endParaRPr/>
          </a:p>
        </p:txBody>
      </p:sp>
      <p:pic>
        <p:nvPicPr>
          <p:cNvPr id="398" name="Google Shape;398;p34"/>
          <p:cNvPicPr preferRelativeResize="0"/>
          <p:nvPr/>
        </p:nvPicPr>
        <p:blipFill rotWithShape="1">
          <a:blip r:embed="rId3">
            <a:alphaModFix/>
          </a:blip>
          <a:srcRect b="0" l="0" r="0" t="17911"/>
          <a:stretch/>
        </p:blipFill>
        <p:spPr>
          <a:xfrm>
            <a:off x="704100" y="3399952"/>
            <a:ext cx="8575575" cy="23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/>
          <p:nvPr>
            <p:ph type="title"/>
          </p:nvPr>
        </p:nvSpPr>
        <p:spPr>
          <a:xfrm>
            <a:off x="677332" y="600173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單精 VS 雙精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6979" y="3429000"/>
            <a:ext cx="4974274" cy="328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677332" y="1674708"/>
            <a:ext cx="8558107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IEE754: 電腦存放浮點數的規格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正負號：S (Signed)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指數：E (Exponent)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小數：F (Fraction)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單精度浮點數型態 float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677332" y="1674708"/>
            <a:ext cx="9767567" cy="55795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8" r="0" t="-10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92" y="3720193"/>
            <a:ext cx="3686689" cy="2905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6385" y="4689569"/>
            <a:ext cx="3100357" cy="96677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"/>
          <p:cNvSpPr txBox="1"/>
          <p:nvPr/>
        </p:nvSpPr>
        <p:spPr>
          <a:xfrm>
            <a:off x="4864231" y="4384628"/>
            <a:ext cx="98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雙精度浮點數型態double</a:t>
            </a:r>
            <a:endParaRPr sz="4800">
              <a:solidFill>
                <a:srgbClr val="996633"/>
              </a:solidFill>
            </a:endParaRPr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677332" y="1674708"/>
            <a:ext cx="10333175" cy="55795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07" r="0" t="-109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 </a:t>
            </a:r>
            <a:endParaRPr/>
          </a:p>
        </p:txBody>
      </p:sp>
      <p:sp>
        <p:nvSpPr>
          <p:cNvPr id="187" name="Google Shape;187;p6"/>
          <p:cNvSpPr txBox="1"/>
          <p:nvPr/>
        </p:nvSpPr>
        <p:spPr>
          <a:xfrm>
            <a:off x="4864231" y="4384628"/>
            <a:ext cx="9893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Output: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2" y="3296875"/>
            <a:ext cx="5611008" cy="312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3068" y="5708676"/>
            <a:ext cx="5190543" cy="1015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課堂實作(一)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677333" y="1674708"/>
            <a:ext cx="8674058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/>
              <a:t>宣告一個浮點數與倍精度浮點數變數，</a:t>
            </a:r>
            <a:r>
              <a:rPr lang="en-US" sz="2800"/>
              <a:t>利用scanf輸入一個整數r代表</a:t>
            </a:r>
            <a:r>
              <a:rPr lang="en-US" sz="2800"/>
              <a:t>半徑，請印出以其半徑的球體體積，並觀察其顯示位數。</a:t>
            </a:r>
            <a:endParaRPr sz="2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080"/>
              <a:buChar char="►"/>
            </a:pPr>
            <a:r>
              <a:rPr lang="en-US" sz="2600"/>
              <a:t>Hint: V=(</a:t>
            </a:r>
            <a:r>
              <a:rPr lang="en-US" sz="2800"/>
              <a:t>4/3)πr</a:t>
            </a:r>
            <a:r>
              <a:rPr baseline="30000" lang="en-US" sz="2800"/>
              <a:t>3</a:t>
            </a:r>
            <a:endParaRPr sz="2600"/>
          </a:p>
        </p:txBody>
      </p:sp>
      <p:pic>
        <p:nvPicPr>
          <p:cNvPr id="197" name="Google Shape;197;p7"/>
          <p:cNvPicPr preferRelativeResize="0"/>
          <p:nvPr/>
        </p:nvPicPr>
        <p:blipFill rotWithShape="1">
          <a:blip r:embed="rId3">
            <a:alphaModFix/>
          </a:blip>
          <a:srcRect b="0" l="0" r="0" t="18106"/>
          <a:stretch/>
        </p:blipFill>
        <p:spPr>
          <a:xfrm>
            <a:off x="677325" y="4329848"/>
            <a:ext cx="8585124" cy="21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字元型態 char</a:t>
            </a:r>
            <a:br>
              <a:rPr lang="en-US" sz="4800">
                <a:solidFill>
                  <a:srgbClr val="0070C0"/>
                </a:solidFill>
                <a:latin typeface="DFKai-SB"/>
                <a:ea typeface="DFKai-SB"/>
                <a:cs typeface="DFKai-SB"/>
                <a:sym typeface="DFKai-SB"/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sp>
        <p:nvSpPr>
          <p:cNvPr id="203" name="Google Shape;203;p8"/>
          <p:cNvSpPr txBox="1"/>
          <p:nvPr>
            <p:ph idx="1" type="body"/>
          </p:nvPr>
        </p:nvSpPr>
        <p:spPr>
          <a:xfrm>
            <a:off x="677332" y="1674708"/>
            <a:ext cx="10154065" cy="5579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字元型態佔 1 個位元組，⽤來儲存字元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宣告字元變數，並設值給它：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</a:rPr>
              <a:t>	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 ch; 	//宣告字元變數ch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 ='A';	//將字元常數'A'設值給字元變數ch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240"/>
              <a:buChar char="►"/>
            </a:pPr>
            <a:r>
              <a:rPr lang="en-US" sz="2800">
                <a:solidFill>
                  <a:schemeClr val="dk1"/>
                </a:solidFill>
              </a:rPr>
              <a:t>在宣告的同時便便設定初值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ch='A'; 	//宣告字元變數ch，設值字元常數'A'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ch=97; 	//將ch設值為ASCII碼97的字元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ch='7'; 	//將ch設值為字元常數'7'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240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ch=7;   	//將ch設值為ASCII碼7的字元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10820" lvl="0" marL="342900" rtl="0" algn="l">
              <a:spcBef>
                <a:spcPts val="1000"/>
              </a:spcBef>
              <a:spcAft>
                <a:spcPts val="0"/>
              </a:spcAft>
              <a:buSzPts val="2080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 txBox="1"/>
          <p:nvPr>
            <p:ph type="title"/>
          </p:nvPr>
        </p:nvSpPr>
        <p:spPr>
          <a:xfrm>
            <a:off x="677333" y="609600"/>
            <a:ext cx="9143999" cy="76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800"/>
              <a:buFont typeface="Trebuchet MS"/>
              <a:buNone/>
            </a:pPr>
            <a:r>
              <a:rPr lang="en-US" sz="4800">
                <a:solidFill>
                  <a:srgbClr val="996633"/>
                </a:solidFill>
              </a:rPr>
              <a:t>ASCII Table</a:t>
            </a: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br>
              <a:rPr lang="en-US" sz="4800">
                <a:solidFill>
                  <a:srgbClr val="996633"/>
                </a:solidFill>
              </a:rPr>
            </a:br>
            <a:endParaRPr sz="4800">
              <a:solidFill>
                <a:srgbClr val="996633"/>
              </a:solidFill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3" y="1371601"/>
            <a:ext cx="8075072" cy="531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多面向">
  <a:themeElements>
    <a:clrScheme name="紫蘿蘭色">
      <a:dk1>
        <a:srgbClr val="000000"/>
      </a:dk1>
      <a:lt1>
        <a:srgbClr val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2016-09-28T07:16:25Z</dcterms:created>
  <dc:creator>bbs</dc:creator>
</cp:coreProperties>
</file>