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jRMmX15J+rOuD56OTMNTbjPFcp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DDB576-7477-4798-BC2C-717300F71D61}">
  <a:tblStyle styleId="{1ADDB576-7477-4798-BC2C-717300F71D61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1ECF5"/>
          </a:solidFill>
        </a:fill>
      </a:tcStyle>
    </a:wholeTbl>
    <a:band1H>
      <a:tcTxStyle b="off" i="off"/>
      <a:tcStyle>
        <a:fill>
          <a:solidFill>
            <a:srgbClr val="E2D8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2D8EA"/>
          </a:solidFill>
        </a:fill>
      </a:tcStyle>
    </a:band1V>
    <a:band2V>
      <a:tcTxStyle b="off" i="off"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" name="Google Shape;38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01" name="Google Shape;401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1" name="Google Shape;41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6" name="Google Shape;42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1" name="Google Shape;48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0" name="Google Shape;49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1" name="Google Shape;501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2" name="Google Shape;51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1" name="Google Shape;521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9" name="Google Shape;529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6" name="Google Shape;536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36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</p:sp>
        <p:cxnSp>
          <p:nvCxnSpPr>
            <p:cNvPr id="29" name="Google Shape;29;p3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3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" name="Google Shape;31;p3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32" name="Google Shape;32;p3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3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864EA9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4EA9">
                <a:alpha val="49411"/>
              </a:srgbClr>
            </a:solidFill>
            <a:ln>
              <a:noFill/>
            </a:ln>
          </p:spPr>
        </p:sp>
        <p:sp>
          <p:nvSpPr>
            <p:cNvPr id="35" name="Google Shape;35;p3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36" name="Google Shape;36;p3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4DAA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3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864EA9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36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6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與說明文字">
  <p:cSld name="標題與說明文字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5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5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4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 (含標題)">
  <p:cSld name="引述 (含標題)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6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6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46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4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4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CDB4D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CDB4D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名片">
  <p:cSld name="名片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7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4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名片">
  <p:cSld name="引述名片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8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4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4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4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CDB4D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CDB4D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是非題">
  <p:cSld name="是非題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9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9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49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4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0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5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1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51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5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8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8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9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39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3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0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40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40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40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4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3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3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43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4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4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4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44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4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4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3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3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3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14" name="Google Shape;14;p3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3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864EA9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4EA9">
                <a:alpha val="49411"/>
              </a:srgbClr>
            </a:solidFill>
            <a:ln>
              <a:noFill/>
            </a:ln>
          </p:spPr>
        </p:sp>
        <p:sp>
          <p:nvSpPr>
            <p:cNvPr id="17" name="Google Shape;17;p3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18" name="Google Shape;18;p3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4DAA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3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864EA9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3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Relationship Id="rId6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jpg"/><Relationship Id="rId4" Type="http://schemas.openxmlformats.org/officeDocument/2006/relationships/image" Target="../media/image2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Relationship Id="rId4" Type="http://schemas.openxmlformats.org/officeDocument/2006/relationships/image" Target="../media/image40.png"/><Relationship Id="rId5" Type="http://schemas.openxmlformats.org/officeDocument/2006/relationships/image" Target="../media/image4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Relationship Id="rId4" Type="http://schemas.openxmlformats.org/officeDocument/2006/relationships/image" Target="../media/image40.png"/><Relationship Id="rId5" Type="http://schemas.openxmlformats.org/officeDocument/2006/relationships/image" Target="../media/image4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7.png"/><Relationship Id="rId4" Type="http://schemas.openxmlformats.org/officeDocument/2006/relationships/image" Target="../media/image42.png"/><Relationship Id="rId5" Type="http://schemas.openxmlformats.org/officeDocument/2006/relationships/image" Target="../media/image4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3.png"/><Relationship Id="rId4" Type="http://schemas.openxmlformats.org/officeDocument/2006/relationships/image" Target="../media/image3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3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/>
        </p:nvSpPr>
        <p:spPr>
          <a:xfrm>
            <a:off x="1507067" y="1708343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5400"/>
              <a:buFont typeface="Trebuchet MS"/>
              <a:buNone/>
            </a:pPr>
            <a:r>
              <a:rPr b="0" i="0" lang="en-US" sz="5400" u="none" cap="none" strike="noStrike">
                <a:solidFill>
                  <a:srgbClr val="996633"/>
                </a:solidFill>
                <a:latin typeface="Trebuchet MS"/>
                <a:ea typeface="Trebuchet MS"/>
                <a:cs typeface="Trebuchet MS"/>
                <a:sym typeface="Trebuchet MS"/>
              </a:rPr>
              <a:t>C程式設計實習(</a:t>
            </a:r>
            <a:r>
              <a:rPr lang="en-US" sz="5400">
                <a:solidFill>
                  <a:srgbClr val="996633"/>
                </a:solidFill>
                <a:latin typeface="Trebuchet MS"/>
                <a:ea typeface="Trebuchet MS"/>
                <a:cs typeface="Trebuchet MS"/>
                <a:sym typeface="Trebuchet MS"/>
              </a:rPr>
              <a:t>四</a:t>
            </a:r>
            <a:r>
              <a:rPr b="0" i="0" lang="en-US" sz="5400" u="none" cap="none" strike="noStrike">
                <a:solidFill>
                  <a:srgbClr val="996633"/>
                </a:solidFill>
                <a:latin typeface="Trebuchet MS"/>
                <a:ea typeface="Trebuchet MS"/>
                <a:cs typeface="Trebuchet MS"/>
                <a:sym typeface="Trebuchet MS"/>
              </a:rPr>
              <a:t>) </a:t>
            </a:r>
            <a:endParaRPr b="0" i="0" sz="5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1625688" y="3999141"/>
            <a:ext cx="7164141" cy="12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授課教師: 蔣依吾 教授  E-mail : chiang@cse.nsysu.edu.tw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課堂助教: 黃翰俞          E-mail : m103040022@student.nsysu.edu.tw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楊承翰          E-mail : m103040026@student.nsysu.edu.tw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運算⼦的優先順序說明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216" name="Google Shape;216;p10"/>
          <p:cNvSpPr txBox="1"/>
          <p:nvPr/>
        </p:nvSpPr>
        <p:spPr>
          <a:xfrm>
            <a:off x="2111605" y="2714919"/>
            <a:ext cx="55034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b &lt;= 5 &amp;&amp; c == 0;</a:t>
            </a:r>
            <a:endParaRPr b="0" i="0" sz="3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2630078" y="2828041"/>
            <a:ext cx="424207" cy="43363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8" name="Google Shape;218;p10"/>
          <p:cNvSpPr/>
          <p:nvPr/>
        </p:nvSpPr>
        <p:spPr>
          <a:xfrm>
            <a:off x="3704735" y="2828041"/>
            <a:ext cx="548326" cy="43363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6194982" y="2828041"/>
            <a:ext cx="548326" cy="43363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0" name="Google Shape;220;p10"/>
          <p:cNvSpPr/>
          <p:nvPr/>
        </p:nvSpPr>
        <p:spPr>
          <a:xfrm>
            <a:off x="4922365" y="2828041"/>
            <a:ext cx="548326" cy="43363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21" name="Google Shape;221;p10"/>
          <p:cNvCxnSpPr/>
          <p:nvPr/>
        </p:nvCxnSpPr>
        <p:spPr>
          <a:xfrm rot="10800000">
            <a:off x="2842181" y="2337847"/>
            <a:ext cx="0" cy="490194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2" name="Google Shape;222;p10"/>
          <p:cNvSpPr txBox="1"/>
          <p:nvPr/>
        </p:nvSpPr>
        <p:spPr>
          <a:xfrm>
            <a:off x="895545" y="1754897"/>
            <a:ext cx="14644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優先順序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10"/>
          <p:cNvCxnSpPr/>
          <p:nvPr/>
        </p:nvCxnSpPr>
        <p:spPr>
          <a:xfrm rot="10800000">
            <a:off x="3978898" y="2337847"/>
            <a:ext cx="0" cy="490194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4" name="Google Shape;224;p10"/>
          <p:cNvCxnSpPr/>
          <p:nvPr/>
        </p:nvCxnSpPr>
        <p:spPr>
          <a:xfrm rot="10800000">
            <a:off x="5193385" y="2337847"/>
            <a:ext cx="0" cy="490194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5" name="Google Shape;225;p10"/>
          <p:cNvCxnSpPr/>
          <p:nvPr/>
        </p:nvCxnSpPr>
        <p:spPr>
          <a:xfrm rot="10800000">
            <a:off x="6466002" y="2337847"/>
            <a:ext cx="0" cy="490194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6" name="Google Shape;226;p10"/>
          <p:cNvSpPr/>
          <p:nvPr/>
        </p:nvSpPr>
        <p:spPr>
          <a:xfrm>
            <a:off x="2572120" y="1719797"/>
            <a:ext cx="518474" cy="518474"/>
          </a:xfrm>
          <a:prstGeom prst="ellipse">
            <a:avLst/>
          </a:prstGeom>
          <a:solidFill>
            <a:srgbClr val="DDCCE8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 b="0" i="0" sz="6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7" name="Google Shape;227;p10"/>
          <p:cNvSpPr txBox="1"/>
          <p:nvPr/>
        </p:nvSpPr>
        <p:spPr>
          <a:xfrm>
            <a:off x="2617196" y="1779979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14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8" name="Google Shape;228;p10"/>
          <p:cNvSpPr/>
          <p:nvPr/>
        </p:nvSpPr>
        <p:spPr>
          <a:xfrm>
            <a:off x="3710706" y="1707514"/>
            <a:ext cx="518474" cy="518474"/>
          </a:xfrm>
          <a:prstGeom prst="ellipse">
            <a:avLst/>
          </a:prstGeom>
          <a:solidFill>
            <a:srgbClr val="DDCCE8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 b="0" i="0" sz="6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9" name="Google Shape;229;p10"/>
          <p:cNvSpPr txBox="1"/>
          <p:nvPr/>
        </p:nvSpPr>
        <p:spPr>
          <a:xfrm>
            <a:off x="3821771" y="1767696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0" name="Google Shape;230;p10"/>
          <p:cNvSpPr/>
          <p:nvPr/>
        </p:nvSpPr>
        <p:spPr>
          <a:xfrm>
            <a:off x="4922365" y="1719797"/>
            <a:ext cx="518474" cy="518474"/>
          </a:xfrm>
          <a:prstGeom prst="ellipse">
            <a:avLst/>
          </a:prstGeom>
          <a:solidFill>
            <a:srgbClr val="DDCCE8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 b="0" i="0" sz="6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p10"/>
          <p:cNvSpPr txBox="1"/>
          <p:nvPr/>
        </p:nvSpPr>
        <p:spPr>
          <a:xfrm>
            <a:off x="4967441" y="1779979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" name="Google Shape;232;p10"/>
          <p:cNvSpPr/>
          <p:nvPr/>
        </p:nvSpPr>
        <p:spPr>
          <a:xfrm>
            <a:off x="6194982" y="1720392"/>
            <a:ext cx="518474" cy="518474"/>
          </a:xfrm>
          <a:prstGeom prst="ellipse">
            <a:avLst/>
          </a:prstGeom>
          <a:solidFill>
            <a:srgbClr val="DDCCE8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 b="0" i="0" sz="6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Google Shape;233;p10"/>
          <p:cNvSpPr txBox="1"/>
          <p:nvPr/>
        </p:nvSpPr>
        <p:spPr>
          <a:xfrm>
            <a:off x="6306047" y="1780574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p10"/>
          <p:cNvSpPr txBox="1"/>
          <p:nvPr/>
        </p:nvSpPr>
        <p:spPr>
          <a:xfrm>
            <a:off x="929828" y="3796627"/>
            <a:ext cx="9022022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 先計算 b&lt;=5 (&lt;=的優先順序為6 )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 再計算 c==0 (==的優先順序為7 )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 然後進行&amp;&amp;運算 (&amp;&amp;的優先順序為11 )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 最後再把運算結果設給變數a存放 (=的優先順序為14 )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運算式與簡潔運算⼦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240" name="Google Shape;240;p11"/>
          <p:cNvSpPr txBox="1"/>
          <p:nvPr>
            <p:ph idx="1" type="body"/>
          </p:nvPr>
        </p:nvSpPr>
        <p:spPr>
          <a:xfrm>
            <a:off x="677333" y="1674708"/>
            <a:ext cx="8674058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下面的例子均為運算式 (運算式為運算子與運算元組成)：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en-US" sz="2600"/>
              <a:t>sum=sum+3;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en-US" sz="2600"/>
              <a:t>-5*(12-4);</a:t>
            </a:r>
            <a:endParaRPr sz="2200"/>
          </a:p>
        </p:txBody>
      </p:sp>
      <p:graphicFrame>
        <p:nvGraphicFramePr>
          <p:cNvPr id="241" name="Google Shape;241;p11"/>
          <p:cNvGraphicFramePr/>
          <p:nvPr/>
        </p:nvGraphicFramePr>
        <p:xfrm>
          <a:off x="1223391" y="38964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{1ADDB576-7477-4798-BC2C-717300F71D61}</a:tableStyleId>
              </a:tblPr>
              <a:tblGrid>
                <a:gridCol w="2032000"/>
                <a:gridCol w="1458000"/>
                <a:gridCol w="2606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運算⼦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範例用法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說明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意義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+=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rebuchet MS"/>
                        <a:buNone/>
                      </a:pPr>
                      <a:r>
                        <a:rPr lang="en-US" sz="2000" u="none" cap="none" strike="noStrike"/>
                        <a:t>a+=b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a+b的值存放到a中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rebuchet MS"/>
                        <a:buNone/>
                      </a:pPr>
                      <a:r>
                        <a:rPr lang="en-US" sz="2000" u="none" cap="none" strike="noStrike"/>
                        <a:t>a=a+b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-=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a-=b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rebuchet MS"/>
                        <a:buNone/>
                      </a:pPr>
                      <a:r>
                        <a:rPr lang="en-US" sz="2000" u="none" cap="none" strike="noStrike"/>
                        <a:t>a-b的值存放到a中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a=a-b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*=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a*=b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rebuchet MS"/>
                        <a:buNone/>
                      </a:pPr>
                      <a:r>
                        <a:rPr lang="en-US" sz="2000" u="none" cap="none" strike="noStrike"/>
                        <a:t>a*b的值存放到a中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a=a*b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/=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a/=b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rebuchet MS"/>
                        <a:buNone/>
                      </a:pPr>
                      <a:r>
                        <a:rPr lang="en-US" sz="2000" u="none" cap="none" strike="noStrike"/>
                        <a:t>a/b的值存放到a中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a=a/b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%=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a%=b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rebuchet MS"/>
                        <a:buNone/>
                      </a:pPr>
                      <a:r>
                        <a:rPr lang="en-US" sz="2000" u="none" cap="none" strike="noStrike"/>
                        <a:t>a%b的值存放到a中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a=a%b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運算式與簡潔運算⼦範例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pic>
        <p:nvPicPr>
          <p:cNvPr id="247" name="Google Shape;2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126" y="4793000"/>
            <a:ext cx="2465507" cy="768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126" y="1715996"/>
            <a:ext cx="5163271" cy="3077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運算式的型態轉換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254" name="Google Shape;254;p13"/>
          <p:cNvSpPr txBox="1"/>
          <p:nvPr>
            <p:ph idx="1" type="body"/>
          </p:nvPr>
        </p:nvSpPr>
        <p:spPr>
          <a:xfrm>
            <a:off x="677332" y="1674708"/>
            <a:ext cx="9494189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型態轉換發生在運算子左右兩邊的運算元型態不同時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⾃動型態轉換：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en-US" sz="2600"/>
              <a:t>表⽰範圍較小的型態轉換成表⽰範圍較大的型態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en-US" sz="2600"/>
              <a:t>例如： int 和 float 相加，int 會被轉成 float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80"/>
              <a:buNone/>
            </a:pPr>
            <a:r>
              <a:rPr lang="en-US" sz="2600"/>
              <a:t>			char 和 int 相加，char 會被轉成 int</a:t>
            </a:r>
            <a:endParaRPr sz="26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C 語言所提供的型態中，表⽰範圍從大到⼩依序為 double、float、long、int、short，最後才是char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運算式的型態轉換範例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pic>
        <p:nvPicPr>
          <p:cNvPr id="260" name="Google Shape;2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430" y="1622566"/>
            <a:ext cx="6725589" cy="3839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430" y="5461677"/>
            <a:ext cx="3437392" cy="704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98019" y="1622566"/>
            <a:ext cx="3324515" cy="3584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if 敘述的使⽤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268" name="Google Shape;268;p15"/>
          <p:cNvSpPr txBox="1"/>
          <p:nvPr>
            <p:ph idx="1" type="body"/>
          </p:nvPr>
        </p:nvSpPr>
        <p:spPr>
          <a:xfrm>
            <a:off x="677332" y="1674708"/>
            <a:ext cx="9494189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if 敘述可依據條件式是否成立，來決定程式的流程</a:t>
            </a:r>
            <a:endParaRPr sz="2200"/>
          </a:p>
        </p:txBody>
      </p:sp>
      <p:sp>
        <p:nvSpPr>
          <p:cNvPr id="269" name="Google Shape;269;p15"/>
          <p:cNvSpPr/>
          <p:nvPr/>
        </p:nvSpPr>
        <p:spPr>
          <a:xfrm>
            <a:off x="1074657" y="2328419"/>
            <a:ext cx="6509676" cy="312970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if (判斷條件)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敘述1;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敘述2;</a:t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敘述n;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5"/>
          <p:cNvSpPr/>
          <p:nvPr/>
        </p:nvSpPr>
        <p:spPr>
          <a:xfrm>
            <a:off x="4547035" y="2903456"/>
            <a:ext cx="1216058" cy="716438"/>
          </a:xfrm>
          <a:prstGeom prst="diamond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q04j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1" name="Google Shape;271;p15"/>
          <p:cNvSpPr/>
          <p:nvPr/>
        </p:nvSpPr>
        <p:spPr>
          <a:xfrm>
            <a:off x="6108105" y="2922310"/>
            <a:ext cx="1131216" cy="67873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Google Shape;272;p15"/>
          <p:cNvSpPr/>
          <p:nvPr/>
        </p:nvSpPr>
        <p:spPr>
          <a:xfrm>
            <a:off x="4589456" y="4125108"/>
            <a:ext cx="1131216" cy="67873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73" name="Google Shape;273;p15"/>
          <p:cNvCxnSpPr>
            <a:endCxn id="272" idx="0"/>
          </p:cNvCxnSpPr>
          <p:nvPr/>
        </p:nvCxnSpPr>
        <p:spPr>
          <a:xfrm flipH="1">
            <a:off x="5155064" y="3619908"/>
            <a:ext cx="300" cy="505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4" name="Google Shape;274;p15"/>
          <p:cNvCxnSpPr>
            <a:stCxn id="270" idx="3"/>
            <a:endCxn id="271" idx="1"/>
          </p:cNvCxnSpPr>
          <p:nvPr/>
        </p:nvCxnSpPr>
        <p:spPr>
          <a:xfrm>
            <a:off x="5763093" y="3261675"/>
            <a:ext cx="345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5" name="Google Shape;275;p15"/>
          <p:cNvCxnSpPr/>
          <p:nvPr/>
        </p:nvCxnSpPr>
        <p:spPr>
          <a:xfrm flipH="1">
            <a:off x="5155114" y="3601039"/>
            <a:ext cx="1518600" cy="271500"/>
          </a:xfrm>
          <a:prstGeom prst="bentConnector3">
            <a:avLst>
              <a:gd fmla="val -28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6" name="Google Shape;276;p15"/>
          <p:cNvCxnSpPr/>
          <p:nvPr/>
        </p:nvCxnSpPr>
        <p:spPr>
          <a:xfrm flipH="1">
            <a:off x="5155064" y="4826602"/>
            <a:ext cx="173" cy="505214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7" name="Google Shape;277;p15"/>
          <p:cNvCxnSpPr/>
          <p:nvPr/>
        </p:nvCxnSpPr>
        <p:spPr>
          <a:xfrm flipH="1">
            <a:off x="5154891" y="2398242"/>
            <a:ext cx="173" cy="505214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8" name="Google Shape;278;p15"/>
          <p:cNvSpPr txBox="1"/>
          <p:nvPr/>
        </p:nvSpPr>
        <p:spPr>
          <a:xfrm flipH="1">
            <a:off x="4658286" y="3082970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判斷條件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5"/>
          <p:cNvSpPr txBox="1"/>
          <p:nvPr/>
        </p:nvSpPr>
        <p:spPr>
          <a:xfrm flipH="1">
            <a:off x="6182598" y="3082970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敘述主體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5"/>
          <p:cNvSpPr txBox="1"/>
          <p:nvPr/>
        </p:nvSpPr>
        <p:spPr>
          <a:xfrm flipH="1">
            <a:off x="4658286" y="4291768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其他敘述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5"/>
          <p:cNvSpPr txBox="1"/>
          <p:nvPr/>
        </p:nvSpPr>
        <p:spPr>
          <a:xfrm flipH="1">
            <a:off x="4390086" y="3619894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False</a:t>
            </a:r>
            <a:endParaRPr b="0" i="0" sz="1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2" name="Google Shape;282;p15"/>
          <p:cNvSpPr txBox="1"/>
          <p:nvPr/>
        </p:nvSpPr>
        <p:spPr>
          <a:xfrm flipH="1">
            <a:off x="5594102" y="2880148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True</a:t>
            </a:r>
            <a:endParaRPr b="0" i="0" sz="1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使用條件判斷時常犯的錯誤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pic>
        <p:nvPicPr>
          <p:cNvPr id="288" name="Google Shape;2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19" y="1705417"/>
            <a:ext cx="4963218" cy="4220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if-else 敘述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294" name="Google Shape;294;p17"/>
          <p:cNvSpPr txBox="1"/>
          <p:nvPr>
            <p:ph idx="1" type="body"/>
          </p:nvPr>
        </p:nvSpPr>
        <p:spPr>
          <a:xfrm>
            <a:off x="677332" y="1674708"/>
            <a:ext cx="9494189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if-else 敘述可用於：成立時則執⾏A，否則執⾏B</a:t>
            </a:r>
            <a:endParaRPr sz="2200"/>
          </a:p>
        </p:txBody>
      </p:sp>
      <p:sp>
        <p:nvSpPr>
          <p:cNvPr id="295" name="Google Shape;295;p17"/>
          <p:cNvSpPr/>
          <p:nvPr/>
        </p:nvSpPr>
        <p:spPr>
          <a:xfrm>
            <a:off x="742735" y="2240947"/>
            <a:ext cx="9994395" cy="336953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if (判斷條件)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敘述主體1;	//成立，執行此部分</a:t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	</a:t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敘述主體2;	//不成立，執行此部分</a:t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6" name="Google Shape;296;p17"/>
          <p:cNvGrpSpPr/>
          <p:nvPr/>
        </p:nvGrpSpPr>
        <p:grpSpPr>
          <a:xfrm>
            <a:off x="7123805" y="2458926"/>
            <a:ext cx="2906290" cy="2933574"/>
            <a:chOff x="7859150" y="3105253"/>
            <a:chExt cx="2906290" cy="2933574"/>
          </a:xfrm>
        </p:grpSpPr>
        <p:sp>
          <p:nvSpPr>
            <p:cNvPr id="297" name="Google Shape;297;p17"/>
            <p:cNvSpPr/>
            <p:nvPr/>
          </p:nvSpPr>
          <p:spPr>
            <a:xfrm>
              <a:off x="8016099" y="3610467"/>
              <a:ext cx="1216058" cy="716438"/>
            </a:xfrm>
            <a:prstGeom prst="diamond">
              <a:avLst/>
            </a:prstGeom>
            <a:solidFill>
              <a:schemeClr val="lt1"/>
            </a:solidFill>
            <a:ln cap="rnd" cmpd="sng" w="19050">
              <a:solidFill>
                <a:srgbClr val="7E60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q04j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9577169" y="3629321"/>
              <a:ext cx="1131216" cy="678730"/>
            </a:xfrm>
            <a:prstGeom prst="rect">
              <a:avLst/>
            </a:prstGeom>
            <a:solidFill>
              <a:schemeClr val="lt1"/>
            </a:solidFill>
            <a:ln cap="rnd" cmpd="sng" w="19050">
              <a:solidFill>
                <a:srgbClr val="7E60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8058520" y="4832119"/>
              <a:ext cx="1131216" cy="678730"/>
            </a:xfrm>
            <a:prstGeom prst="rect">
              <a:avLst/>
            </a:prstGeom>
            <a:solidFill>
              <a:schemeClr val="lt1"/>
            </a:solidFill>
            <a:ln cap="rnd" cmpd="sng" w="19050">
              <a:solidFill>
                <a:srgbClr val="7E60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00" name="Google Shape;300;p17"/>
            <p:cNvCxnSpPr>
              <a:endCxn id="299" idx="0"/>
            </p:cNvCxnSpPr>
            <p:nvPr/>
          </p:nvCxnSpPr>
          <p:spPr>
            <a:xfrm flipH="1">
              <a:off x="8624128" y="4326919"/>
              <a:ext cx="300" cy="5052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01" name="Google Shape;301;p17"/>
            <p:cNvCxnSpPr/>
            <p:nvPr/>
          </p:nvCxnSpPr>
          <p:spPr>
            <a:xfrm>
              <a:off x="9210947" y="3978114"/>
              <a:ext cx="345012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02" name="Google Shape;302;p17"/>
            <p:cNvCxnSpPr/>
            <p:nvPr/>
          </p:nvCxnSpPr>
          <p:spPr>
            <a:xfrm flipH="1">
              <a:off x="8623955" y="4308050"/>
              <a:ext cx="1518824" cy="1478170"/>
            </a:xfrm>
            <a:prstGeom prst="bentConnector3">
              <a:avLst>
                <a:gd fmla="val -97104" name="adj1"/>
              </a:avLst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03" name="Google Shape;303;p17"/>
            <p:cNvCxnSpPr/>
            <p:nvPr/>
          </p:nvCxnSpPr>
          <p:spPr>
            <a:xfrm flipH="1">
              <a:off x="8624128" y="5533613"/>
              <a:ext cx="173" cy="505214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04" name="Google Shape;304;p17"/>
            <p:cNvCxnSpPr/>
            <p:nvPr/>
          </p:nvCxnSpPr>
          <p:spPr>
            <a:xfrm flipH="1">
              <a:off x="8623955" y="3105253"/>
              <a:ext cx="173" cy="505214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05" name="Google Shape;305;p17"/>
            <p:cNvSpPr txBox="1"/>
            <p:nvPr/>
          </p:nvSpPr>
          <p:spPr>
            <a:xfrm flipH="1">
              <a:off x="8127350" y="3789981"/>
              <a:ext cx="113263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判斷條件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7"/>
            <p:cNvSpPr txBox="1"/>
            <p:nvPr/>
          </p:nvSpPr>
          <p:spPr>
            <a:xfrm flipH="1">
              <a:off x="9632808" y="3789981"/>
              <a:ext cx="113263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敘述主體1</a:t>
              </a:r>
              <a:endPara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7" name="Google Shape;307;p17"/>
            <p:cNvSpPr txBox="1"/>
            <p:nvPr/>
          </p:nvSpPr>
          <p:spPr>
            <a:xfrm flipH="1">
              <a:off x="8108496" y="4998779"/>
              <a:ext cx="113263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敘述主體2</a:t>
              </a:r>
              <a:endPara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8" name="Google Shape;308;p17"/>
            <p:cNvSpPr txBox="1"/>
            <p:nvPr/>
          </p:nvSpPr>
          <p:spPr>
            <a:xfrm flipH="1">
              <a:off x="7859150" y="4326905"/>
              <a:ext cx="113263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False</a:t>
              </a:r>
              <a:endPara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9" name="Google Shape;309;p17"/>
            <p:cNvSpPr txBox="1"/>
            <p:nvPr/>
          </p:nvSpPr>
          <p:spPr>
            <a:xfrm flipH="1">
              <a:off x="9063166" y="3587159"/>
              <a:ext cx="113263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True</a:t>
              </a:r>
              <a:endPara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if-else 敘述範例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315" name="Google Shape;315;p18"/>
          <p:cNvSpPr/>
          <p:nvPr/>
        </p:nvSpPr>
        <p:spPr>
          <a:xfrm>
            <a:off x="7280754" y="2964140"/>
            <a:ext cx="1216058" cy="716438"/>
          </a:xfrm>
          <a:prstGeom prst="diamond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q04j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6" name="Google Shape;316;p18"/>
          <p:cNvSpPr/>
          <p:nvPr/>
        </p:nvSpPr>
        <p:spPr>
          <a:xfrm>
            <a:off x="8841824" y="2982994"/>
            <a:ext cx="1131216" cy="67873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7" name="Google Shape;317;p18"/>
          <p:cNvSpPr/>
          <p:nvPr/>
        </p:nvSpPr>
        <p:spPr>
          <a:xfrm>
            <a:off x="7323175" y="4185792"/>
            <a:ext cx="1131216" cy="67873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18" name="Google Shape;318;p18"/>
          <p:cNvCxnSpPr>
            <a:endCxn id="317" idx="0"/>
          </p:cNvCxnSpPr>
          <p:nvPr/>
        </p:nvCxnSpPr>
        <p:spPr>
          <a:xfrm flipH="1">
            <a:off x="7888783" y="3680592"/>
            <a:ext cx="300" cy="505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9" name="Google Shape;319;p18"/>
          <p:cNvCxnSpPr/>
          <p:nvPr/>
        </p:nvCxnSpPr>
        <p:spPr>
          <a:xfrm>
            <a:off x="8475602" y="3331787"/>
            <a:ext cx="34501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0" name="Google Shape;320;p18"/>
          <p:cNvCxnSpPr/>
          <p:nvPr/>
        </p:nvCxnSpPr>
        <p:spPr>
          <a:xfrm flipH="1">
            <a:off x="7888534" y="3661723"/>
            <a:ext cx="1518900" cy="1478100"/>
          </a:xfrm>
          <a:prstGeom prst="bentConnector3">
            <a:avLst>
              <a:gd fmla="val -274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1" name="Google Shape;321;p18"/>
          <p:cNvCxnSpPr/>
          <p:nvPr/>
        </p:nvCxnSpPr>
        <p:spPr>
          <a:xfrm flipH="1">
            <a:off x="7888783" y="4887286"/>
            <a:ext cx="173" cy="50521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2" name="Google Shape;322;p18"/>
          <p:cNvCxnSpPr/>
          <p:nvPr/>
        </p:nvCxnSpPr>
        <p:spPr>
          <a:xfrm flipH="1">
            <a:off x="7888610" y="2458926"/>
            <a:ext cx="173" cy="50521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3" name="Google Shape;323;p18"/>
          <p:cNvSpPr txBox="1"/>
          <p:nvPr/>
        </p:nvSpPr>
        <p:spPr>
          <a:xfrm flipH="1">
            <a:off x="7392005" y="3143654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num&gt;0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 flipH="1">
            <a:off x="8897463" y="3143654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敘述主體1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 flipH="1">
            <a:off x="7373151" y="4352452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敘述主體2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 flipH="1">
            <a:off x="7123805" y="3680578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False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 flipH="1">
            <a:off x="8327821" y="2940832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True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8" name="Google Shape;3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33" y="5890686"/>
            <a:ext cx="2634175" cy="632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070" y="1470469"/>
            <a:ext cx="4915586" cy="4420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72608" y="5843551"/>
            <a:ext cx="2881058" cy="69380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8"/>
          <p:cNvSpPr/>
          <p:nvPr/>
        </p:nvSpPr>
        <p:spPr>
          <a:xfrm>
            <a:off x="7316995" y="1750445"/>
            <a:ext cx="1131216" cy="67873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2" name="Google Shape;332;p18"/>
          <p:cNvSpPr txBox="1"/>
          <p:nvPr/>
        </p:nvSpPr>
        <p:spPr>
          <a:xfrm flipH="1">
            <a:off x="7372634" y="1911105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輸入num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3" name="Google Shape;333;p18"/>
          <p:cNvSpPr/>
          <p:nvPr/>
        </p:nvSpPr>
        <p:spPr>
          <a:xfrm>
            <a:off x="5788295" y="1750445"/>
            <a:ext cx="1131216" cy="67873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4" name="Google Shape;334;p18"/>
          <p:cNvSpPr txBox="1"/>
          <p:nvPr/>
        </p:nvSpPr>
        <p:spPr>
          <a:xfrm flipH="1">
            <a:off x="5806226" y="1911105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開始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5" name="Google Shape;335;p18"/>
          <p:cNvCxnSpPr/>
          <p:nvPr/>
        </p:nvCxnSpPr>
        <p:spPr>
          <a:xfrm>
            <a:off x="6951299" y="2089020"/>
            <a:ext cx="34501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6" name="Google Shape;336;p18"/>
          <p:cNvSpPr/>
          <p:nvPr/>
        </p:nvSpPr>
        <p:spPr>
          <a:xfrm>
            <a:off x="7316995" y="5482501"/>
            <a:ext cx="1131216" cy="67873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7" name="Google Shape;337;p18"/>
          <p:cNvSpPr txBox="1"/>
          <p:nvPr/>
        </p:nvSpPr>
        <p:spPr>
          <a:xfrm flipH="1">
            <a:off x="7609277" y="5702301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結束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9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課堂實作(二)</a:t>
            </a:r>
            <a:br>
              <a:rPr lang="en-US" sz="4800">
                <a:solidFill>
                  <a:srgbClr val="0070C0"/>
                </a:solidFill>
                <a:latin typeface="DFKai-SB"/>
                <a:ea typeface="DFKai-SB"/>
                <a:cs typeface="DFKai-SB"/>
                <a:sym typeface="DFKai-SB"/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343" name="Google Shape;343;p19"/>
          <p:cNvSpPr txBox="1"/>
          <p:nvPr>
            <p:ph idx="1" type="body"/>
          </p:nvPr>
        </p:nvSpPr>
        <p:spPr>
          <a:xfrm>
            <a:off x="677332" y="1674708"/>
            <a:ext cx="9143999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寫⼀程式，可由鍵盤輸入一整數，然後求此數的絕對值。</a:t>
            </a:r>
            <a:endParaRPr sz="2400"/>
          </a:p>
        </p:txBody>
      </p:sp>
      <p:pic>
        <p:nvPicPr>
          <p:cNvPr id="344" name="Google Shape;34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781" y="2676690"/>
            <a:ext cx="6682247" cy="2068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課程大綱 Outline</a:t>
            </a:r>
            <a:endParaRPr sz="4800">
              <a:solidFill>
                <a:srgbClr val="996633"/>
              </a:solidFill>
            </a:endParaRPr>
          </a:p>
        </p:txBody>
      </p:sp>
      <p:sp>
        <p:nvSpPr>
          <p:cNvPr id="154" name="Google Shape;154;p2"/>
          <p:cNvSpPr txBox="1"/>
          <p:nvPr>
            <p:ph idx="1" type="body"/>
          </p:nvPr>
        </p:nvSpPr>
        <p:spPr>
          <a:xfrm>
            <a:off x="677332" y="1674708"/>
            <a:ext cx="8558107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遞增、遞減運算子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邏輯運算子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括號運算子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If, else if敘述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switch敘述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0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巢狀 if 敘述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0070C0"/>
                </a:solidFill>
                <a:latin typeface="DFKai-SB"/>
                <a:ea typeface="DFKai-SB"/>
                <a:cs typeface="DFKai-SB"/>
                <a:sym typeface="DFKai-SB"/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pic>
        <p:nvPicPr>
          <p:cNvPr id="350" name="Google Shape;35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763" y="1313676"/>
            <a:ext cx="5868219" cy="554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使⽤ if-else-if 敘述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356" name="Google Shape;356;p21"/>
          <p:cNvSpPr txBox="1"/>
          <p:nvPr>
            <p:ph idx="1" type="body"/>
          </p:nvPr>
        </p:nvSpPr>
        <p:spPr>
          <a:xfrm>
            <a:off x="677332" y="1674708"/>
            <a:ext cx="9494189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if-else-if：當 if 判斷不成立，必須進⾏其它判斷時</a:t>
            </a:r>
            <a:endParaRPr sz="2200"/>
          </a:p>
        </p:txBody>
      </p:sp>
      <p:sp>
        <p:nvSpPr>
          <p:cNvPr id="357" name="Google Shape;357;p21"/>
          <p:cNvSpPr/>
          <p:nvPr/>
        </p:nvSpPr>
        <p:spPr>
          <a:xfrm>
            <a:off x="631148" y="2235828"/>
            <a:ext cx="9994395" cy="44386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if (判斷條件1)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敘述主體1;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	</a:t>
            </a:r>
            <a:endParaRPr b="0" i="0" sz="20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else if(判斷條件2)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敘述主體2;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1"/>
          <p:cNvSpPr/>
          <p:nvPr/>
        </p:nvSpPr>
        <p:spPr>
          <a:xfrm>
            <a:off x="4652663" y="2917006"/>
            <a:ext cx="1216058" cy="716438"/>
          </a:xfrm>
          <a:prstGeom prst="diamond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q04j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9" name="Google Shape;359;p21"/>
          <p:cNvSpPr/>
          <p:nvPr/>
        </p:nvSpPr>
        <p:spPr>
          <a:xfrm>
            <a:off x="6213733" y="2935860"/>
            <a:ext cx="1131216" cy="67873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0" name="Google Shape;360;p21"/>
          <p:cNvSpPr/>
          <p:nvPr/>
        </p:nvSpPr>
        <p:spPr>
          <a:xfrm>
            <a:off x="6222704" y="4165733"/>
            <a:ext cx="1131216" cy="67873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61" name="Google Shape;361;p21"/>
          <p:cNvCxnSpPr/>
          <p:nvPr/>
        </p:nvCxnSpPr>
        <p:spPr>
          <a:xfrm>
            <a:off x="5847511" y="3284653"/>
            <a:ext cx="345012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2" name="Google Shape;362;p21"/>
          <p:cNvCxnSpPr>
            <a:endCxn id="363" idx="1"/>
          </p:cNvCxnSpPr>
          <p:nvPr/>
        </p:nvCxnSpPr>
        <p:spPr>
          <a:xfrm rot="5400000">
            <a:off x="5674746" y="3484483"/>
            <a:ext cx="2418900" cy="1979100"/>
          </a:xfrm>
          <a:prstGeom prst="bentConnector2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4" name="Google Shape;364;p21"/>
          <p:cNvCxnSpPr/>
          <p:nvPr/>
        </p:nvCxnSpPr>
        <p:spPr>
          <a:xfrm flipH="1">
            <a:off x="5260692" y="4840152"/>
            <a:ext cx="173" cy="505214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5" name="Google Shape;365;p21"/>
          <p:cNvCxnSpPr/>
          <p:nvPr/>
        </p:nvCxnSpPr>
        <p:spPr>
          <a:xfrm flipH="1">
            <a:off x="5260519" y="2411792"/>
            <a:ext cx="173" cy="505214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6" name="Google Shape;366;p21"/>
          <p:cNvSpPr txBox="1"/>
          <p:nvPr/>
        </p:nvSpPr>
        <p:spPr>
          <a:xfrm flipH="1">
            <a:off x="4745060" y="3096520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判斷條件1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7" name="Google Shape;367;p21"/>
          <p:cNvSpPr txBox="1"/>
          <p:nvPr/>
        </p:nvSpPr>
        <p:spPr>
          <a:xfrm flipH="1">
            <a:off x="6269372" y="3096520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敘述主體1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8" name="Google Shape;368;p21"/>
          <p:cNvSpPr txBox="1"/>
          <p:nvPr/>
        </p:nvSpPr>
        <p:spPr>
          <a:xfrm flipH="1">
            <a:off x="6213733" y="4345249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敘述主體2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9" name="Google Shape;369;p21"/>
          <p:cNvSpPr txBox="1"/>
          <p:nvPr/>
        </p:nvSpPr>
        <p:spPr>
          <a:xfrm flipH="1">
            <a:off x="4495714" y="3633444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False</a:t>
            </a:r>
            <a:endParaRPr b="0" i="0" sz="1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0" name="Google Shape;370;p21"/>
          <p:cNvSpPr txBox="1"/>
          <p:nvPr/>
        </p:nvSpPr>
        <p:spPr>
          <a:xfrm flipH="1">
            <a:off x="5699730" y="2893698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True</a:t>
            </a:r>
            <a:endParaRPr b="0" i="0" sz="1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1" name="Google Shape;371;p21"/>
          <p:cNvSpPr/>
          <p:nvPr/>
        </p:nvSpPr>
        <p:spPr>
          <a:xfrm>
            <a:off x="4653499" y="4098975"/>
            <a:ext cx="1216058" cy="716438"/>
          </a:xfrm>
          <a:prstGeom prst="diamond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q04j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72" name="Google Shape;372;p21"/>
          <p:cNvCxnSpPr/>
          <p:nvPr/>
        </p:nvCxnSpPr>
        <p:spPr>
          <a:xfrm flipH="1">
            <a:off x="5260519" y="3632879"/>
            <a:ext cx="173" cy="505214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3" name="Google Shape;373;p21"/>
          <p:cNvSpPr txBox="1"/>
          <p:nvPr/>
        </p:nvSpPr>
        <p:spPr>
          <a:xfrm flipH="1">
            <a:off x="4736089" y="4285882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判斷條件2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74" name="Google Shape;374;p21"/>
          <p:cNvCxnSpPr/>
          <p:nvPr/>
        </p:nvCxnSpPr>
        <p:spPr>
          <a:xfrm>
            <a:off x="5877692" y="4421562"/>
            <a:ext cx="345012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5" name="Google Shape;375;p21"/>
          <p:cNvSpPr/>
          <p:nvPr/>
        </p:nvSpPr>
        <p:spPr>
          <a:xfrm>
            <a:off x="4716295" y="5342870"/>
            <a:ext cx="1131216" cy="67873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76" name="Google Shape;376;p21"/>
          <p:cNvCxnSpPr/>
          <p:nvPr/>
        </p:nvCxnSpPr>
        <p:spPr>
          <a:xfrm flipH="1">
            <a:off x="5254411" y="6045694"/>
            <a:ext cx="173" cy="505214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7" name="Google Shape;377;p21"/>
          <p:cNvSpPr txBox="1"/>
          <p:nvPr/>
        </p:nvSpPr>
        <p:spPr>
          <a:xfrm flipH="1">
            <a:off x="4606004" y="4822493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False</a:t>
            </a:r>
            <a:endParaRPr b="0" i="0" sz="1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8" name="Google Shape;378;p21"/>
          <p:cNvSpPr txBox="1"/>
          <p:nvPr/>
        </p:nvSpPr>
        <p:spPr>
          <a:xfrm flipH="1">
            <a:off x="5738636" y="4037130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True</a:t>
            </a:r>
            <a:endParaRPr b="0" i="0" sz="1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3" name="Google Shape;363;p21"/>
          <p:cNvSpPr txBox="1"/>
          <p:nvPr/>
        </p:nvSpPr>
        <p:spPr>
          <a:xfrm flipH="1">
            <a:off x="4762014" y="5514206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其他敘述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9" name="Google Shape;379;p21"/>
          <p:cNvCxnSpPr>
            <a:stCxn id="367" idx="1"/>
          </p:cNvCxnSpPr>
          <p:nvPr/>
        </p:nvCxnSpPr>
        <p:spPr>
          <a:xfrm>
            <a:off x="7402004" y="3265797"/>
            <a:ext cx="471900" cy="1890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0" name="Google Shape;380;p21"/>
          <p:cNvCxnSpPr/>
          <p:nvPr/>
        </p:nvCxnSpPr>
        <p:spPr>
          <a:xfrm>
            <a:off x="7344949" y="3264520"/>
            <a:ext cx="52886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1" name="Google Shape;381;p21"/>
          <p:cNvCxnSpPr/>
          <p:nvPr/>
        </p:nvCxnSpPr>
        <p:spPr>
          <a:xfrm>
            <a:off x="7344949" y="4474001"/>
            <a:ext cx="52886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if-else-if 敘述範例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pic>
        <p:nvPicPr>
          <p:cNvPr id="387" name="Google Shape;38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6204" y="2158158"/>
            <a:ext cx="2452455" cy="669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6204" y="2981335"/>
            <a:ext cx="2452455" cy="633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76203" y="3767892"/>
            <a:ext cx="2473905" cy="61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9112" y="1415846"/>
            <a:ext cx="4544059" cy="4953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3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if 與 else 的配對問題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pic>
        <p:nvPicPr>
          <p:cNvPr id="396" name="Google Shape;39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316" y="1673767"/>
            <a:ext cx="4696480" cy="3962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2743" y="1507176"/>
            <a:ext cx="4696480" cy="4686954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3"/>
          <p:cNvSpPr txBox="1"/>
          <p:nvPr/>
        </p:nvSpPr>
        <p:spPr>
          <a:xfrm>
            <a:off x="778316" y="5636720"/>
            <a:ext cx="521232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else會與離它最近的 if 配對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(請盡量利用縮排與⼤括號進行if-else之配對)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 i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f 跟 else 的影響範圍只有其後一句</a:t>
            </a:r>
            <a:endParaRPr b="0" i="0" sz="20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4"/>
          <p:cNvSpPr txBox="1"/>
          <p:nvPr>
            <p:ph type="title"/>
          </p:nvPr>
        </p:nvSpPr>
        <p:spPr>
          <a:xfrm>
            <a:off x="677334" y="171528"/>
            <a:ext cx="9745050" cy="884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4074"/>
              <a:buFont typeface="Trebuchet MS"/>
              <a:buNone/>
            </a:pPr>
            <a:r>
              <a:rPr b="1" lang="en-US" sz="5400">
                <a:solidFill>
                  <a:srgbClr val="2B18B8"/>
                </a:solidFill>
                <a:latin typeface="DFKai-SB"/>
                <a:ea typeface="DFKai-SB"/>
                <a:cs typeface="DFKai-SB"/>
                <a:sym typeface="DFKai-SB"/>
              </a:rPr>
              <a:t>條件式基礎</a:t>
            </a:r>
            <a:endParaRPr b="1" sz="5400">
              <a:solidFill>
                <a:srgbClr val="2B18B8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404" name="Google Shape;404;p24"/>
          <p:cNvSpPr txBox="1"/>
          <p:nvPr/>
        </p:nvSpPr>
        <p:spPr>
          <a:xfrm>
            <a:off x="1769616" y="1056444"/>
            <a:ext cx="9263911" cy="5127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14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44478"/>
              <a:buFont typeface="Noto Sans Symbols"/>
              <a:buChar char="■"/>
            </a:pPr>
            <a:r>
              <a:rPr b="0" i="0" lang="en-US" sz="3500" u="none" cap="none" strike="noStrike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以條件來判斷是否執行後面程式碼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14" lvl="0" marL="3429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44478"/>
              <a:buFont typeface="Noto Sans Symbols"/>
              <a:buChar char="■"/>
            </a:pPr>
            <a:r>
              <a:rPr b="0" i="0" lang="en-US" sz="3500" u="none" cap="none" strike="noStrike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“if”</a:t>
            </a:r>
            <a:r>
              <a:rPr b="0" i="0" lang="en-US" sz="3500" u="none" cap="none" strike="noStrike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跟</a:t>
            </a:r>
            <a:r>
              <a:rPr b="0" i="0" lang="en-US" sz="3500" u="none" cap="none" strike="noStrike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”else”</a:t>
            </a:r>
            <a:r>
              <a:rPr b="0" i="0" lang="en-US" sz="3500" u="none" cap="none" strike="noStrike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的影響範圍只有其後一句</a:t>
            </a:r>
            <a:endParaRPr b="0" i="0" sz="3500" u="none" cap="none" strike="noStrike"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285764" lvl="1" marL="74295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47174"/>
              <a:buFont typeface="Noto Sans Symbols"/>
              <a:buChar char="⮚"/>
            </a:pPr>
            <a:r>
              <a:rPr b="0" i="0" lang="en-US" sz="3300" u="none" cap="none" strike="noStrike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如：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14" lvl="0" marL="3429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44478"/>
              <a:buFont typeface="Noto Sans Symbols"/>
              <a:buChar char="■"/>
            </a:pPr>
            <a:r>
              <a:rPr b="0" i="0" lang="en-US" sz="3500" u="none" cap="none" strike="noStrike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如果要包含多行程式碼則需要加</a:t>
            </a:r>
            <a:r>
              <a:rPr b="0" i="0" lang="en-US" sz="3500" u="none" cap="none" strike="noStrike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”{ }”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45786"/>
              <a:buFont typeface="Noto Sans Symbols"/>
              <a:buChar char="⮚"/>
            </a:pPr>
            <a:r>
              <a:rPr b="0" i="0" lang="en-US" sz="3400" u="none" cap="none" strike="noStrike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如：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Google Shape;40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8044" y="5099041"/>
            <a:ext cx="4343630" cy="1587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8044" y="3096591"/>
            <a:ext cx="3874451" cy="1047683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4"/>
          <p:cNvSpPr/>
          <p:nvPr/>
        </p:nvSpPr>
        <p:spPr>
          <a:xfrm>
            <a:off x="3378044" y="3096591"/>
            <a:ext cx="3688581" cy="898360"/>
          </a:xfrm>
          <a:prstGeom prst="rect">
            <a:avLst/>
          </a:prstGeom>
          <a:noFill/>
          <a:ln cap="flat" cmpd="sng" w="28575">
            <a:solidFill>
              <a:srgbClr val="FFAB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8" name="Google Shape;408;p24"/>
          <p:cNvSpPr/>
          <p:nvPr/>
        </p:nvSpPr>
        <p:spPr>
          <a:xfrm>
            <a:off x="3378044" y="5099041"/>
            <a:ext cx="4343630" cy="1587431"/>
          </a:xfrm>
          <a:prstGeom prst="rect">
            <a:avLst/>
          </a:prstGeom>
          <a:noFill/>
          <a:ln cap="flat" cmpd="sng" w="28575">
            <a:solidFill>
              <a:srgbClr val="FFAB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課堂實作(三)</a:t>
            </a:r>
            <a:br>
              <a:rPr lang="en-US" sz="4800">
                <a:solidFill>
                  <a:srgbClr val="0070C0"/>
                </a:solidFill>
                <a:latin typeface="DFKai-SB"/>
                <a:ea typeface="DFKai-SB"/>
                <a:cs typeface="DFKai-SB"/>
                <a:sym typeface="DFKai-SB"/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414" name="Google Shape;414;p25"/>
          <p:cNvSpPr txBox="1"/>
          <p:nvPr>
            <p:ph idx="1" type="body"/>
          </p:nvPr>
        </p:nvSpPr>
        <p:spPr>
          <a:xfrm>
            <a:off x="677332" y="1674708"/>
            <a:ext cx="9143999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使⽤者輸入 1~13 的數字，電腦判斷你的</a:t>
            </a:r>
            <a:r>
              <a:rPr lang="en-US" sz="2800">
                <a:solidFill>
                  <a:srgbClr val="FF0000"/>
                </a:solidFill>
              </a:rPr>
              <a:t>數字⼩於7、你的數字等於7、你的數字⼤於7</a:t>
            </a:r>
            <a:r>
              <a:rPr lang="en-US" sz="2800"/>
              <a:t>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rgbClr val="00B0F0"/>
                </a:solidFill>
              </a:rPr>
              <a:t>請使⽤ if-else-if 敘述</a:t>
            </a:r>
            <a:endParaRPr sz="2400">
              <a:solidFill>
                <a:srgbClr val="00B0F0"/>
              </a:solidFill>
            </a:endParaRPr>
          </a:p>
        </p:txBody>
      </p:sp>
      <p:pic>
        <p:nvPicPr>
          <p:cNvPr id="415" name="Google Shape;41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279" y="3578524"/>
            <a:ext cx="8167524" cy="266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6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課堂實作(四)</a:t>
            </a:r>
            <a:br>
              <a:rPr lang="en-US" sz="4800">
                <a:solidFill>
                  <a:srgbClr val="0070C0"/>
                </a:solidFill>
                <a:latin typeface="DFKai-SB"/>
                <a:ea typeface="DFKai-SB"/>
                <a:cs typeface="DFKai-SB"/>
                <a:sym typeface="DFKai-SB"/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421" name="Google Shape;421;p26"/>
          <p:cNvSpPr txBox="1"/>
          <p:nvPr>
            <p:ph idx="1" type="body"/>
          </p:nvPr>
        </p:nvSpPr>
        <p:spPr>
          <a:xfrm>
            <a:off x="677332" y="1674708"/>
            <a:ext cx="9143999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輸入西元年份，判斷是否為閏年，輸出格式如範例。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Hint 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閏年定義為</a:t>
            </a:r>
            <a:endParaRPr sz="2400"/>
          </a:p>
          <a:p>
            <a:pPr indent="-514350" lvl="2" marL="1428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Trebuchet MS"/>
              <a:buAutoNum type="arabicPeriod"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年份除以4餘數為0，且除以100餘數不為0。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514350" lvl="2" marL="1428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Trebuchet MS"/>
              <a:buAutoNum type="arabicPeriod"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年份除以400餘數為0，且除以3200餘數不為0 。</a:t>
            </a:r>
            <a:endParaRPr sz="3200">
              <a:latin typeface="DFKai-SB"/>
              <a:ea typeface="DFKai-SB"/>
              <a:cs typeface="DFKai-SB"/>
              <a:sym typeface="DFKai-SB"/>
            </a:endParaRPr>
          </a:p>
          <a:p>
            <a:pPr indent="-20066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-22098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pic>
        <p:nvPicPr>
          <p:cNvPr id="422" name="Google Shape;42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0078" y="4427723"/>
            <a:ext cx="3526200" cy="153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2178" y="4427723"/>
            <a:ext cx="361295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7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switch 敘述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429" name="Google Shape;429;p27"/>
          <p:cNvSpPr txBox="1"/>
          <p:nvPr>
            <p:ph idx="1" type="body"/>
          </p:nvPr>
        </p:nvSpPr>
        <p:spPr>
          <a:xfrm>
            <a:off x="677332" y="1674708"/>
            <a:ext cx="9143999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switch 敘述可⽤來進⾏多重選擇</a:t>
            </a:r>
            <a:endParaRPr sz="3200">
              <a:latin typeface="DFKai-SB"/>
              <a:ea typeface="DFKai-SB"/>
              <a:cs typeface="DFKai-SB"/>
              <a:sym typeface="DFKai-SB"/>
            </a:endParaRPr>
          </a:p>
          <a:p>
            <a:pPr indent="-20066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-22098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sp>
        <p:nvSpPr>
          <p:cNvPr id="430" name="Google Shape;430;p27"/>
          <p:cNvSpPr/>
          <p:nvPr/>
        </p:nvSpPr>
        <p:spPr>
          <a:xfrm>
            <a:off x="677332" y="2318992"/>
            <a:ext cx="9994395" cy="440581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switch (運算式)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case選擇值1: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敘述主體1;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break;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case選擇值2: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敘述主體2;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break;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……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default: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敘述主體;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7"/>
          <p:cNvSpPr/>
          <p:nvPr/>
        </p:nvSpPr>
        <p:spPr>
          <a:xfrm>
            <a:off x="7080961" y="2743111"/>
            <a:ext cx="1216058" cy="716438"/>
          </a:xfrm>
          <a:prstGeom prst="diamond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q04j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2" name="Google Shape;432;p27"/>
          <p:cNvSpPr/>
          <p:nvPr/>
        </p:nvSpPr>
        <p:spPr>
          <a:xfrm>
            <a:off x="6273927" y="3721813"/>
            <a:ext cx="1131216" cy="465731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33" name="Google Shape;433;p27"/>
          <p:cNvCxnSpPr/>
          <p:nvPr/>
        </p:nvCxnSpPr>
        <p:spPr>
          <a:xfrm>
            <a:off x="7679846" y="2503453"/>
            <a:ext cx="1" cy="230551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4" name="Google Shape;434;p27"/>
          <p:cNvSpPr txBox="1"/>
          <p:nvPr/>
        </p:nvSpPr>
        <p:spPr>
          <a:xfrm flipH="1">
            <a:off x="7192212" y="2922625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判斷條件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7"/>
          <p:cNvSpPr txBox="1"/>
          <p:nvPr/>
        </p:nvSpPr>
        <p:spPr>
          <a:xfrm flipH="1">
            <a:off x="6284227" y="3802261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選擇值2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36" name="Google Shape;436;p27"/>
          <p:cNvCxnSpPr/>
          <p:nvPr/>
        </p:nvCxnSpPr>
        <p:spPr>
          <a:xfrm>
            <a:off x="7679845" y="3479675"/>
            <a:ext cx="1" cy="84611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7" name="Google Shape;437;p27"/>
          <p:cNvSpPr/>
          <p:nvPr/>
        </p:nvSpPr>
        <p:spPr>
          <a:xfrm>
            <a:off x="5000671" y="3721813"/>
            <a:ext cx="1131216" cy="465731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8" name="Google Shape;438;p27"/>
          <p:cNvSpPr txBox="1"/>
          <p:nvPr/>
        </p:nvSpPr>
        <p:spPr>
          <a:xfrm flipH="1">
            <a:off x="5010971" y="3802261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選擇值1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9" name="Google Shape;439;p27"/>
          <p:cNvSpPr/>
          <p:nvPr/>
        </p:nvSpPr>
        <p:spPr>
          <a:xfrm>
            <a:off x="9445598" y="3717520"/>
            <a:ext cx="1131216" cy="465731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0" name="Google Shape;440;p27"/>
          <p:cNvSpPr txBox="1"/>
          <p:nvPr/>
        </p:nvSpPr>
        <p:spPr>
          <a:xfrm flipH="1">
            <a:off x="9455898" y="3797968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1" name="Google Shape;441;p27"/>
          <p:cNvSpPr/>
          <p:nvPr/>
        </p:nvSpPr>
        <p:spPr>
          <a:xfrm>
            <a:off x="8039894" y="3711452"/>
            <a:ext cx="1131216" cy="465731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2" name="Google Shape;442;p27"/>
          <p:cNvSpPr txBox="1"/>
          <p:nvPr/>
        </p:nvSpPr>
        <p:spPr>
          <a:xfrm flipH="1">
            <a:off x="8050194" y="3791900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選擇值n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43" name="Google Shape;443;p27"/>
          <p:cNvCxnSpPr/>
          <p:nvPr/>
        </p:nvCxnSpPr>
        <p:spPr>
          <a:xfrm>
            <a:off x="5564192" y="4207303"/>
            <a:ext cx="1" cy="230551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4" name="Google Shape;444;p27"/>
          <p:cNvCxnSpPr/>
          <p:nvPr/>
        </p:nvCxnSpPr>
        <p:spPr>
          <a:xfrm>
            <a:off x="6839534" y="4196842"/>
            <a:ext cx="1" cy="230551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5" name="Google Shape;445;p27"/>
          <p:cNvCxnSpPr/>
          <p:nvPr/>
        </p:nvCxnSpPr>
        <p:spPr>
          <a:xfrm>
            <a:off x="8605501" y="4207302"/>
            <a:ext cx="1" cy="230551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6" name="Google Shape;446;p27"/>
          <p:cNvCxnSpPr>
            <a:endCxn id="447" idx="0"/>
          </p:cNvCxnSpPr>
          <p:nvPr/>
        </p:nvCxnSpPr>
        <p:spPr>
          <a:xfrm flipH="1">
            <a:off x="10016426" y="4187592"/>
            <a:ext cx="4500" cy="513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8" name="Google Shape;448;p27"/>
          <p:cNvSpPr/>
          <p:nvPr/>
        </p:nvSpPr>
        <p:spPr>
          <a:xfrm>
            <a:off x="4996582" y="4437853"/>
            <a:ext cx="1131216" cy="465731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9" name="Google Shape;449;p27"/>
          <p:cNvSpPr/>
          <p:nvPr/>
        </p:nvSpPr>
        <p:spPr>
          <a:xfrm>
            <a:off x="4996582" y="5124633"/>
            <a:ext cx="1131216" cy="465731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50" name="Google Shape;450;p27"/>
          <p:cNvCxnSpPr/>
          <p:nvPr/>
        </p:nvCxnSpPr>
        <p:spPr>
          <a:xfrm>
            <a:off x="5577286" y="4898833"/>
            <a:ext cx="1" cy="230551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1" name="Google Shape;451;p27"/>
          <p:cNvSpPr/>
          <p:nvPr/>
        </p:nvSpPr>
        <p:spPr>
          <a:xfrm>
            <a:off x="6280681" y="4431133"/>
            <a:ext cx="1131216" cy="465731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2" name="Google Shape;452;p27"/>
          <p:cNvSpPr/>
          <p:nvPr/>
        </p:nvSpPr>
        <p:spPr>
          <a:xfrm>
            <a:off x="6280681" y="5117913"/>
            <a:ext cx="1131216" cy="465731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53" name="Google Shape;453;p27"/>
          <p:cNvCxnSpPr/>
          <p:nvPr/>
        </p:nvCxnSpPr>
        <p:spPr>
          <a:xfrm>
            <a:off x="6861385" y="4892113"/>
            <a:ext cx="1" cy="230551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4" name="Google Shape;454;p27"/>
          <p:cNvSpPr/>
          <p:nvPr/>
        </p:nvSpPr>
        <p:spPr>
          <a:xfrm>
            <a:off x="8033704" y="4431133"/>
            <a:ext cx="1131216" cy="465731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5" name="Google Shape;455;p27"/>
          <p:cNvSpPr/>
          <p:nvPr/>
        </p:nvSpPr>
        <p:spPr>
          <a:xfrm>
            <a:off x="8033704" y="5117913"/>
            <a:ext cx="1131216" cy="465731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56" name="Google Shape;456;p27"/>
          <p:cNvCxnSpPr/>
          <p:nvPr/>
        </p:nvCxnSpPr>
        <p:spPr>
          <a:xfrm>
            <a:off x="8614408" y="4892113"/>
            <a:ext cx="1" cy="230551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7" name="Google Shape;447;p27"/>
          <p:cNvSpPr/>
          <p:nvPr/>
        </p:nvSpPr>
        <p:spPr>
          <a:xfrm>
            <a:off x="9450818" y="4700892"/>
            <a:ext cx="1131216" cy="465731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57" name="Google Shape;457;p27"/>
          <p:cNvCxnSpPr/>
          <p:nvPr/>
        </p:nvCxnSpPr>
        <p:spPr>
          <a:xfrm>
            <a:off x="5577286" y="5593944"/>
            <a:ext cx="1" cy="230551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8" name="Google Shape;458;p27"/>
          <p:cNvCxnSpPr/>
          <p:nvPr/>
        </p:nvCxnSpPr>
        <p:spPr>
          <a:xfrm>
            <a:off x="6861578" y="5536398"/>
            <a:ext cx="1" cy="230551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9" name="Google Shape;459;p27"/>
          <p:cNvCxnSpPr/>
          <p:nvPr/>
        </p:nvCxnSpPr>
        <p:spPr>
          <a:xfrm>
            <a:off x="8614408" y="5583644"/>
            <a:ext cx="1" cy="230551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0" name="Google Shape;460;p27"/>
          <p:cNvSpPr txBox="1"/>
          <p:nvPr/>
        </p:nvSpPr>
        <p:spPr>
          <a:xfrm flipH="1">
            <a:off x="4995166" y="4510442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敘述主體1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1" name="Google Shape;461;p27"/>
          <p:cNvSpPr txBox="1"/>
          <p:nvPr/>
        </p:nvSpPr>
        <p:spPr>
          <a:xfrm flipH="1">
            <a:off x="6295069" y="4512356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敘述主體2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2" name="Google Shape;462;p27"/>
          <p:cNvSpPr txBox="1"/>
          <p:nvPr/>
        </p:nvSpPr>
        <p:spPr>
          <a:xfrm flipH="1">
            <a:off x="4958882" y="5179221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break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3" name="Google Shape;463;p27"/>
          <p:cNvSpPr txBox="1"/>
          <p:nvPr/>
        </p:nvSpPr>
        <p:spPr>
          <a:xfrm flipH="1">
            <a:off x="6276876" y="5180402"/>
            <a:ext cx="113263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break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4" name="Google Shape;464;p27"/>
          <p:cNvSpPr txBox="1"/>
          <p:nvPr/>
        </p:nvSpPr>
        <p:spPr>
          <a:xfrm flipH="1">
            <a:off x="8050194" y="4522526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敘述主體n</a:t>
            </a:r>
            <a:endParaRPr b="1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5" name="Google Shape;465;p27"/>
          <p:cNvSpPr txBox="1"/>
          <p:nvPr/>
        </p:nvSpPr>
        <p:spPr>
          <a:xfrm flipH="1">
            <a:off x="8050194" y="5199711"/>
            <a:ext cx="113263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break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6" name="Google Shape;466;p27"/>
          <p:cNvSpPr txBox="1"/>
          <p:nvPr/>
        </p:nvSpPr>
        <p:spPr>
          <a:xfrm flipH="1">
            <a:off x="9468724" y="4782679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敘述主體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7" name="Google Shape;467;p27"/>
          <p:cNvCxnSpPr/>
          <p:nvPr/>
        </p:nvCxnSpPr>
        <p:spPr>
          <a:xfrm>
            <a:off x="5561482" y="3573713"/>
            <a:ext cx="4473558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8" name="Google Shape;468;p27"/>
          <p:cNvCxnSpPr>
            <a:endCxn id="432" idx="0"/>
          </p:cNvCxnSpPr>
          <p:nvPr/>
        </p:nvCxnSpPr>
        <p:spPr>
          <a:xfrm>
            <a:off x="6839535" y="3598813"/>
            <a:ext cx="0" cy="123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9" name="Google Shape;469;p27"/>
          <p:cNvCxnSpPr/>
          <p:nvPr/>
        </p:nvCxnSpPr>
        <p:spPr>
          <a:xfrm>
            <a:off x="5561481" y="3591812"/>
            <a:ext cx="1" cy="122886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0" name="Google Shape;470;p27"/>
          <p:cNvCxnSpPr/>
          <p:nvPr/>
        </p:nvCxnSpPr>
        <p:spPr>
          <a:xfrm>
            <a:off x="8614407" y="3589318"/>
            <a:ext cx="1" cy="122886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1" name="Google Shape;471;p27"/>
          <p:cNvCxnSpPr/>
          <p:nvPr/>
        </p:nvCxnSpPr>
        <p:spPr>
          <a:xfrm>
            <a:off x="10035040" y="3588566"/>
            <a:ext cx="1" cy="122886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2" name="Google Shape;472;p27"/>
          <p:cNvCxnSpPr/>
          <p:nvPr/>
        </p:nvCxnSpPr>
        <p:spPr>
          <a:xfrm>
            <a:off x="5578733" y="5814195"/>
            <a:ext cx="4473558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3" name="Google Shape;473;p27"/>
          <p:cNvCxnSpPr/>
          <p:nvPr/>
        </p:nvCxnSpPr>
        <p:spPr>
          <a:xfrm flipH="1">
            <a:off x="10018693" y="5191646"/>
            <a:ext cx="4536" cy="652259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4" name="Google Shape;474;p27"/>
          <p:cNvCxnSpPr/>
          <p:nvPr/>
        </p:nvCxnSpPr>
        <p:spPr>
          <a:xfrm>
            <a:off x="7754075" y="5823542"/>
            <a:ext cx="1" cy="230551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5" name="Google Shape;475;p27"/>
          <p:cNvSpPr/>
          <p:nvPr/>
        </p:nvSpPr>
        <p:spPr>
          <a:xfrm>
            <a:off x="7198415" y="6070883"/>
            <a:ext cx="1131216" cy="465731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6" name="Google Shape;476;p27"/>
          <p:cNvSpPr txBox="1"/>
          <p:nvPr/>
        </p:nvSpPr>
        <p:spPr>
          <a:xfrm flipH="1">
            <a:off x="7214905" y="6162276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其他敘述</a:t>
            </a:r>
            <a:endParaRPr b="1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77" name="Google Shape;477;p27"/>
          <p:cNvCxnSpPr/>
          <p:nvPr/>
        </p:nvCxnSpPr>
        <p:spPr>
          <a:xfrm flipH="1">
            <a:off x="7754075" y="6540688"/>
            <a:ext cx="9948" cy="184119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8" name="Google Shape;478;p27"/>
          <p:cNvSpPr txBox="1"/>
          <p:nvPr/>
        </p:nvSpPr>
        <p:spPr>
          <a:xfrm>
            <a:off x="7534645" y="4417745"/>
            <a:ext cx="354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…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8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switch 敘述範例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cxnSp>
        <p:nvCxnSpPr>
          <p:cNvPr id="484" name="Google Shape;484;p28"/>
          <p:cNvCxnSpPr/>
          <p:nvPr/>
        </p:nvCxnSpPr>
        <p:spPr>
          <a:xfrm>
            <a:off x="7679846" y="2503453"/>
            <a:ext cx="1" cy="230551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85" name="Google Shape;48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413" y="1398160"/>
            <a:ext cx="4816829" cy="524922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28"/>
          <p:cNvSpPr txBox="1"/>
          <p:nvPr>
            <p:ph idx="1" type="body"/>
          </p:nvPr>
        </p:nvSpPr>
        <p:spPr>
          <a:xfrm>
            <a:off x="5461405" y="1371601"/>
            <a:ext cx="5259273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0504"/>
              <a:buFont typeface="Noto Sans Symbols"/>
              <a:buChar char="■"/>
            </a:pPr>
            <a:r>
              <a:rPr lang="en-US" sz="2800">
                <a:solidFill>
                  <a:srgbClr val="C00000"/>
                </a:solidFill>
                <a:latin typeface="DFKai-SB"/>
                <a:ea typeface="DFKai-SB"/>
                <a:cs typeface="DFKai-SB"/>
                <a:sym typeface="DFKai-SB"/>
              </a:rPr>
              <a:t>運算式</a:t>
            </a:r>
            <a:r>
              <a:rPr lang="en-US" sz="2800">
                <a:latin typeface="DFKai-SB"/>
                <a:ea typeface="DFKai-SB"/>
                <a:cs typeface="DFKai-SB"/>
                <a:sym typeface="DFKai-SB"/>
              </a:rPr>
              <a:t>可以為整數運算式或字元。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0504"/>
              <a:buFont typeface="Noto Sans Symbols"/>
              <a:buChar char="■"/>
            </a:pPr>
            <a:r>
              <a:rPr lang="en-US" sz="2800">
                <a:solidFill>
                  <a:srgbClr val="C00000"/>
                </a:solidFill>
                <a:latin typeface="DFKai-SB"/>
                <a:ea typeface="DFKai-SB"/>
                <a:cs typeface="DFKai-SB"/>
                <a:sym typeface="DFKai-SB"/>
              </a:rPr>
              <a:t>常數</a:t>
            </a:r>
            <a:r>
              <a:rPr lang="en-US" sz="2800">
                <a:latin typeface="DFKai-SB"/>
                <a:ea typeface="DFKai-SB"/>
                <a:cs typeface="DFKai-SB"/>
                <a:sym typeface="DFKai-SB"/>
              </a:rPr>
              <a:t>也可為整數或字元資料。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0504"/>
              <a:buFont typeface="Noto Sans Symbols"/>
              <a:buChar char="■"/>
            </a:pPr>
            <a:r>
              <a:rPr lang="en-US" sz="2800">
                <a:latin typeface="DFKai-SB"/>
                <a:ea typeface="DFKai-SB"/>
                <a:cs typeface="DFKai-SB"/>
                <a:sym typeface="DFKai-SB"/>
              </a:rPr>
              <a:t>當</a:t>
            </a:r>
            <a:r>
              <a:rPr lang="en-US" sz="2800">
                <a:solidFill>
                  <a:srgbClr val="C00000"/>
                </a:solidFill>
                <a:latin typeface="DFKai-SB"/>
                <a:ea typeface="DFKai-SB"/>
                <a:cs typeface="DFKai-SB"/>
                <a:sym typeface="DFKai-SB"/>
              </a:rPr>
              <a:t>運算式</a:t>
            </a:r>
            <a:r>
              <a:rPr lang="en-US" sz="2800">
                <a:latin typeface="DFKai-SB"/>
                <a:ea typeface="DFKai-SB"/>
                <a:cs typeface="DFKai-SB"/>
                <a:sym typeface="DFKai-SB"/>
              </a:rPr>
              <a:t>結果等於</a:t>
            </a:r>
            <a:r>
              <a:rPr lang="en-US" sz="2800">
                <a:solidFill>
                  <a:srgbClr val="C00000"/>
                </a:solidFill>
                <a:latin typeface="DFKai-SB"/>
                <a:ea typeface="DFKai-SB"/>
                <a:cs typeface="DFKai-SB"/>
                <a:sym typeface="DFKai-SB"/>
              </a:rPr>
              <a:t>常數</a:t>
            </a:r>
            <a:r>
              <a:rPr lang="en-US" sz="2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800">
                <a:latin typeface="DFKai-SB"/>
                <a:ea typeface="DFKai-SB"/>
                <a:cs typeface="DFKai-SB"/>
                <a:sym typeface="DFKai-SB"/>
              </a:rPr>
              <a:t>時會執行</a:t>
            </a:r>
            <a:r>
              <a:rPr lang="en-US" sz="2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case1</a:t>
            </a:r>
            <a:r>
              <a:rPr lang="en-US" sz="2800">
                <a:latin typeface="DFKai-SB"/>
                <a:ea typeface="DFKai-SB"/>
                <a:cs typeface="DFKai-SB"/>
                <a:sym typeface="DFKai-SB"/>
              </a:rPr>
              <a:t>裡面的敘述式，以此類推。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0504"/>
              <a:buFont typeface="Noto Sans Symbols"/>
              <a:buChar char="■"/>
            </a:pPr>
            <a:r>
              <a:rPr lang="en-US" sz="2800">
                <a:latin typeface="DFKai-SB"/>
                <a:ea typeface="DFKai-SB"/>
                <a:cs typeface="DFKai-SB"/>
                <a:sym typeface="DFKai-SB"/>
              </a:rPr>
              <a:t>而</a:t>
            </a:r>
            <a:r>
              <a:rPr lang="en-US" sz="2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2800">
                <a:latin typeface="DFKai-SB"/>
                <a:ea typeface="DFKai-SB"/>
                <a:cs typeface="DFKai-SB"/>
                <a:sym typeface="DFKai-SB"/>
              </a:rPr>
              <a:t>則是表示當運算式與上述</a:t>
            </a:r>
            <a:r>
              <a:rPr lang="en-US" sz="2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-US" sz="2800">
                <a:latin typeface="DFKai-SB"/>
                <a:ea typeface="DFKai-SB"/>
                <a:cs typeface="DFKai-SB"/>
                <a:sym typeface="DFKai-SB"/>
              </a:rPr>
              <a:t>中的常數皆不符合的情況。</a:t>
            </a:r>
            <a:endParaRPr sz="28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0504"/>
              <a:buFont typeface="Noto Sans Symbols"/>
              <a:buChar char="■"/>
            </a:pPr>
            <a:r>
              <a:rPr lang="en-US" sz="2800">
                <a:latin typeface="DFKai-SB"/>
                <a:ea typeface="DFKai-SB"/>
                <a:cs typeface="DFKai-SB"/>
                <a:sym typeface="DFKai-SB"/>
              </a:rPr>
              <a:t>各</a:t>
            </a:r>
            <a:r>
              <a:rPr lang="en-US" sz="2800">
                <a:solidFill>
                  <a:srgbClr val="C00000"/>
                </a:solidFill>
                <a:latin typeface="DFKai-SB"/>
                <a:ea typeface="DFKai-SB"/>
                <a:cs typeface="DFKai-SB"/>
                <a:sym typeface="DFKai-SB"/>
              </a:rPr>
              <a:t>case</a:t>
            </a:r>
            <a:r>
              <a:rPr lang="en-US" sz="2800">
                <a:latin typeface="DFKai-SB"/>
                <a:ea typeface="DFKai-SB"/>
                <a:cs typeface="DFKai-SB"/>
                <a:sym typeface="DFKai-SB"/>
              </a:rPr>
              <a:t>最後一定要加上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”break”</a:t>
            </a:r>
            <a:r>
              <a:rPr lang="en-US" sz="2800">
                <a:latin typeface="DFKai-SB"/>
                <a:ea typeface="DFKai-SB"/>
                <a:cs typeface="DFKai-SB"/>
                <a:sym typeface="DFKai-SB"/>
              </a:rPr>
              <a:t>，以區分不同case。</a:t>
            </a:r>
            <a:endParaRPr sz="2400"/>
          </a:p>
        </p:txBody>
      </p:sp>
      <p:pic>
        <p:nvPicPr>
          <p:cNvPr id="487" name="Google Shape;48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194" y="5997161"/>
            <a:ext cx="3958349" cy="650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9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switch 敘述範例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cxnSp>
        <p:nvCxnSpPr>
          <p:cNvPr id="493" name="Google Shape;493;p29"/>
          <p:cNvCxnSpPr/>
          <p:nvPr/>
        </p:nvCxnSpPr>
        <p:spPr>
          <a:xfrm>
            <a:off x="7679846" y="2503453"/>
            <a:ext cx="1" cy="230551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94" name="Google Shape;49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413" y="1398160"/>
            <a:ext cx="4816829" cy="524922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29"/>
          <p:cNvSpPr txBox="1"/>
          <p:nvPr>
            <p:ph idx="1" type="body"/>
          </p:nvPr>
        </p:nvSpPr>
        <p:spPr>
          <a:xfrm>
            <a:off x="5461405" y="1371601"/>
            <a:ext cx="5259273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■"/>
            </a:pPr>
            <a:r>
              <a:rPr lang="en-US" sz="2400"/>
              <a:t>沒有加上break，會繼續執行到遇到</a:t>
            </a:r>
            <a:r>
              <a:rPr b="1" lang="en-US" sz="2400"/>
              <a:t>break</a:t>
            </a:r>
            <a:r>
              <a:rPr lang="en-US" sz="2400"/>
              <a:t>才停</a:t>
            </a:r>
            <a:endParaRPr/>
          </a:p>
        </p:txBody>
      </p:sp>
      <p:pic>
        <p:nvPicPr>
          <p:cNvPr id="496" name="Google Shape;49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413" y="1398160"/>
            <a:ext cx="4764143" cy="52492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7" name="Google Shape;497;p29"/>
          <p:cNvCxnSpPr/>
          <p:nvPr/>
        </p:nvCxnSpPr>
        <p:spPr>
          <a:xfrm flipH="1" rot="10800000">
            <a:off x="2347274" y="2036190"/>
            <a:ext cx="3761295" cy="1715678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98" name="Google Shape;49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47983" y="3496005"/>
            <a:ext cx="4656331" cy="97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遞增與遞減運算子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0070C0"/>
                </a:solidFill>
                <a:latin typeface="DFKai-SB"/>
                <a:ea typeface="DFKai-SB"/>
                <a:cs typeface="DFKai-SB"/>
                <a:sym typeface="DFKai-SB"/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160" name="Google Shape;160;p3"/>
          <p:cNvSpPr txBox="1"/>
          <p:nvPr>
            <p:ph idx="1" type="body"/>
          </p:nvPr>
        </p:nvSpPr>
        <p:spPr>
          <a:xfrm>
            <a:off x="677333" y="1674708"/>
            <a:ext cx="8674058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遞增與遞減運算子的成員：</a:t>
            </a:r>
            <a:endParaRPr sz="2400"/>
          </a:p>
        </p:txBody>
      </p:sp>
      <p:graphicFrame>
        <p:nvGraphicFramePr>
          <p:cNvPr id="161" name="Google Shape;161;p3"/>
          <p:cNvGraphicFramePr/>
          <p:nvPr/>
        </p:nvGraphicFramePr>
        <p:xfrm>
          <a:off x="1116865" y="22656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{1ADDB576-7477-4798-BC2C-717300F71D61}</a:tableStyleId>
              </a:tblPr>
              <a:tblGrid>
                <a:gridCol w="2257925"/>
                <a:gridCol w="2130450"/>
                <a:gridCol w="961525"/>
                <a:gridCol w="2778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遞增與遞減運算子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意義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範例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說明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++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遞增，變數值加1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a++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rebuchet MS"/>
                        <a:buNone/>
                      </a:pPr>
                      <a:r>
                        <a:rPr lang="en-US" sz="2000" u="none" cap="none" strike="noStrike"/>
                        <a:t>a加1後再設定給a存放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--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遞增，變數加減1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rebuchet MS"/>
                        <a:buNone/>
                      </a:pPr>
                      <a:r>
                        <a:rPr lang="en-US" sz="2000" u="none" cap="none" strike="noStrike"/>
                        <a:t>a--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rebuchet MS"/>
                        <a:buNone/>
                      </a:pPr>
                      <a:r>
                        <a:rPr lang="en-US" sz="2000" u="none" cap="none" strike="noStrike"/>
                        <a:t>a減1後再設定給a存放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2" name="Google Shape;162;p3"/>
          <p:cNvSpPr txBox="1"/>
          <p:nvPr/>
        </p:nvSpPr>
        <p:spPr>
          <a:xfrm>
            <a:off x="1234912" y="3591612"/>
            <a:ext cx="638347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a++ 會先執⾏整個敘述後，再將 a 的值加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++a 則是先把 a 的值加 1 後，再執行整個敘述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0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switch 敘述範例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cxnSp>
        <p:nvCxnSpPr>
          <p:cNvPr id="504" name="Google Shape;504;p30"/>
          <p:cNvCxnSpPr/>
          <p:nvPr/>
        </p:nvCxnSpPr>
        <p:spPr>
          <a:xfrm>
            <a:off x="7679846" y="2503453"/>
            <a:ext cx="1" cy="230551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505" name="Google Shape;50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413" y="1398160"/>
            <a:ext cx="4816829" cy="524922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30"/>
          <p:cNvSpPr txBox="1"/>
          <p:nvPr>
            <p:ph idx="1" type="body"/>
          </p:nvPr>
        </p:nvSpPr>
        <p:spPr>
          <a:xfrm>
            <a:off x="5461405" y="1371601"/>
            <a:ext cx="5259273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■"/>
            </a:pPr>
            <a:r>
              <a:rPr lang="en-US" sz="2400"/>
              <a:t>沒有加上break，會繼續執行到遇到</a:t>
            </a:r>
            <a:r>
              <a:rPr b="1" lang="en-US" sz="2400"/>
              <a:t>break</a:t>
            </a:r>
            <a:r>
              <a:rPr lang="en-US" sz="2400"/>
              <a:t>才停</a:t>
            </a:r>
            <a:endParaRPr/>
          </a:p>
        </p:txBody>
      </p:sp>
      <p:pic>
        <p:nvPicPr>
          <p:cNvPr id="507" name="Google Shape;50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413" y="1398160"/>
            <a:ext cx="4764143" cy="52492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8" name="Google Shape;508;p30"/>
          <p:cNvCxnSpPr/>
          <p:nvPr/>
        </p:nvCxnSpPr>
        <p:spPr>
          <a:xfrm flipH="1" rot="10800000">
            <a:off x="2347274" y="2036190"/>
            <a:ext cx="3761295" cy="1715678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509" name="Google Shape;509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47983" y="3496005"/>
            <a:ext cx="4656331" cy="97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1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將不同的選擇值並列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cxnSp>
        <p:nvCxnSpPr>
          <p:cNvPr id="515" name="Google Shape;515;p31"/>
          <p:cNvCxnSpPr/>
          <p:nvPr/>
        </p:nvCxnSpPr>
        <p:spPr>
          <a:xfrm>
            <a:off x="7679846" y="2503453"/>
            <a:ext cx="1" cy="230551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516" name="Google Shape;51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9333" y="2332938"/>
            <a:ext cx="2624776" cy="802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9332" y="3190782"/>
            <a:ext cx="2624776" cy="90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31"/>
          <p:cNvPicPr preferRelativeResize="0"/>
          <p:nvPr/>
        </p:nvPicPr>
        <p:blipFill rotWithShape="1">
          <a:blip r:embed="rId5">
            <a:alphaModFix/>
          </a:blip>
          <a:srcRect b="1804" l="0" r="0" t="0"/>
          <a:stretch/>
        </p:blipFill>
        <p:spPr>
          <a:xfrm>
            <a:off x="828734" y="1371602"/>
            <a:ext cx="3977407" cy="5387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2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課堂實作(五)</a:t>
            </a:r>
            <a:br>
              <a:rPr lang="en-US" sz="4800">
                <a:solidFill>
                  <a:srgbClr val="0070C0"/>
                </a:solidFill>
                <a:latin typeface="DFKai-SB"/>
                <a:ea typeface="DFKai-SB"/>
                <a:cs typeface="DFKai-SB"/>
                <a:sym typeface="DFKai-SB"/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524" name="Google Shape;524;p32"/>
          <p:cNvSpPr txBox="1"/>
          <p:nvPr>
            <p:ph idx="1" type="body"/>
          </p:nvPr>
        </p:nvSpPr>
        <p:spPr>
          <a:xfrm>
            <a:off x="677332" y="1674708"/>
            <a:ext cx="9143999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■"/>
            </a:pPr>
            <a:r>
              <a:rPr lang="en-US" sz="2800"/>
              <a:t>利用switch case程式碼，讓程式可以辨認”99”，並在使用者輸入例外數字時，印出使用者輸入了什麼資料。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-22098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pic>
        <p:nvPicPr>
          <p:cNvPr id="525" name="Google Shape;52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884" y="3205413"/>
            <a:ext cx="4402539" cy="1895505"/>
          </a:xfrm>
          <a:prstGeom prst="rect">
            <a:avLst/>
          </a:prstGeom>
          <a:noFill/>
          <a:ln cap="flat" cmpd="sng" w="19050">
            <a:solidFill>
              <a:srgbClr val="FFAB4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26" name="Google Shape;52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0292" y="3126992"/>
            <a:ext cx="4660087" cy="1973925"/>
          </a:xfrm>
          <a:prstGeom prst="rect">
            <a:avLst/>
          </a:prstGeom>
          <a:noFill/>
          <a:ln cap="flat" cmpd="sng" w="19050">
            <a:solidFill>
              <a:srgbClr val="FFAB4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3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課堂實作(六)</a:t>
            </a:r>
            <a:br>
              <a:rPr lang="en-US" sz="4800">
                <a:solidFill>
                  <a:srgbClr val="0070C0"/>
                </a:solidFill>
                <a:latin typeface="DFKai-SB"/>
                <a:ea typeface="DFKai-SB"/>
                <a:cs typeface="DFKai-SB"/>
                <a:sym typeface="DFKai-SB"/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532" name="Google Shape;532;p33"/>
          <p:cNvSpPr txBox="1"/>
          <p:nvPr>
            <p:ph idx="1" type="body"/>
          </p:nvPr>
        </p:nvSpPr>
        <p:spPr>
          <a:xfrm>
            <a:off x="677332" y="1674708"/>
            <a:ext cx="9143999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讓使用者輸入一個字元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en-US" sz="2600"/>
              <a:t>按下鍵盤 A or a 鍵顯⽰：“進入新增功能”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en-US" sz="2600"/>
              <a:t>按下鍵盤 D or d 鍵顯⽰：“進入刪除功能”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en-US" sz="2600"/>
              <a:t>按下鍵盤 U or u 鍵顯⽰：“進入修改功能”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en-US" sz="2600"/>
              <a:t>按下鍵盤 Q or q 鍵顯⽰：“離開系統”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en-US" sz="2600"/>
              <a:t>按其他鍵顯⽰： ” 沒有這個選項！ ”</a:t>
            </a:r>
            <a:endParaRPr sz="2200"/>
          </a:p>
        </p:txBody>
      </p:sp>
      <p:pic>
        <p:nvPicPr>
          <p:cNvPr id="533" name="Google Shape;53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1964" y="4078941"/>
            <a:ext cx="4640036" cy="2779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4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課堂實作(七)</a:t>
            </a:r>
            <a:br>
              <a:rPr lang="en-US" sz="4800">
                <a:solidFill>
                  <a:srgbClr val="0070C0"/>
                </a:solidFill>
                <a:latin typeface="DFKai-SB"/>
                <a:ea typeface="DFKai-SB"/>
                <a:cs typeface="DFKai-SB"/>
                <a:sym typeface="DFKai-SB"/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539" name="Google Shape;539;p34"/>
          <p:cNvSpPr txBox="1"/>
          <p:nvPr>
            <p:ph idx="1" type="body"/>
          </p:nvPr>
        </p:nvSpPr>
        <p:spPr>
          <a:xfrm>
            <a:off x="677332" y="1674708"/>
            <a:ext cx="9143999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請輸入一個兩位數，並印出該數的英文。</a:t>
            </a:r>
            <a:endParaRPr sz="2200"/>
          </a:p>
        </p:txBody>
      </p:sp>
      <p:pic>
        <p:nvPicPr>
          <p:cNvPr id="540" name="Google Shape;54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149" y="2562104"/>
            <a:ext cx="9156559" cy="295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遞增與遞減運算子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0070C0"/>
                </a:solidFill>
                <a:latin typeface="DFKai-SB"/>
                <a:ea typeface="DFKai-SB"/>
                <a:cs typeface="DFKai-SB"/>
                <a:sym typeface="DFKai-SB"/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pic>
        <p:nvPicPr>
          <p:cNvPr id="168" name="Google Shape;16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782" y="4853485"/>
            <a:ext cx="2691843" cy="823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3782" y="1844260"/>
            <a:ext cx="4906060" cy="2905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2025" y="4827525"/>
            <a:ext cx="2641225" cy="875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4477" y="1844250"/>
            <a:ext cx="5406500" cy="28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邏輯運算⼦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0070C0"/>
                </a:solidFill>
                <a:latin typeface="DFKai-SB"/>
                <a:ea typeface="DFKai-SB"/>
                <a:cs typeface="DFKai-SB"/>
                <a:sym typeface="DFKai-SB"/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177" name="Google Shape;177;p5"/>
          <p:cNvSpPr txBox="1"/>
          <p:nvPr>
            <p:ph idx="1" type="body"/>
          </p:nvPr>
        </p:nvSpPr>
        <p:spPr>
          <a:xfrm>
            <a:off x="677333" y="1598508"/>
            <a:ext cx="8674200" cy="55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AND、OR與真值表</a:t>
            </a:r>
            <a:endParaRPr sz="2400"/>
          </a:p>
        </p:txBody>
      </p:sp>
      <p:graphicFrame>
        <p:nvGraphicFramePr>
          <p:cNvPr id="178" name="Google Shape;178;p5"/>
          <p:cNvGraphicFramePr/>
          <p:nvPr/>
        </p:nvGraphicFramePr>
        <p:xfrm>
          <a:off x="995051" y="22845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{1ADDB576-7477-4798-BC2C-717300F71D61}</a:tableStyleId>
              </a:tblPr>
              <a:tblGrid>
                <a:gridCol w="1503050"/>
                <a:gridCol w="1216050"/>
                <a:gridCol w="1357450"/>
                <a:gridCol w="2526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邏輯運算⼦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意義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範例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AND，且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a&amp;&amp;b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計算a AND b 的結果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OR，或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a||b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計算a OR b 的結果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79" name="Google Shape;17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1840" y="3728046"/>
            <a:ext cx="5839265" cy="1796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邏輯運算⼦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0070C0"/>
                </a:solidFill>
                <a:latin typeface="DFKai-SB"/>
                <a:ea typeface="DFKai-SB"/>
                <a:cs typeface="DFKai-SB"/>
                <a:sym typeface="DFKai-SB"/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pic>
        <p:nvPicPr>
          <p:cNvPr id="185" name="Google Shape;18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85" y="1477084"/>
            <a:ext cx="5620534" cy="4620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4670" y="2822528"/>
            <a:ext cx="2678535" cy="769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71519" y="3697095"/>
            <a:ext cx="2691686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課堂實作(一)</a:t>
            </a:r>
            <a:br>
              <a:rPr lang="en-US" sz="4800">
                <a:solidFill>
                  <a:srgbClr val="0070C0"/>
                </a:solidFill>
                <a:latin typeface="DFKai-SB"/>
                <a:ea typeface="DFKai-SB"/>
                <a:cs typeface="DFKai-SB"/>
                <a:sym typeface="DFKai-SB"/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193" name="Google Shape;193;p7"/>
          <p:cNvSpPr txBox="1"/>
          <p:nvPr>
            <p:ph idx="1" type="body"/>
          </p:nvPr>
        </p:nvSpPr>
        <p:spPr>
          <a:xfrm>
            <a:off x="677333" y="1674708"/>
            <a:ext cx="8674058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請輸入一個整數字(0~100)，根據下圖輸出數字所在的區間之字串</a:t>
            </a:r>
            <a:endParaRPr sz="2400"/>
          </a:p>
        </p:txBody>
      </p:sp>
      <p:pic>
        <p:nvPicPr>
          <p:cNvPr id="194" name="Google Shape;19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0500" y="2904653"/>
            <a:ext cx="4925112" cy="1124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025" y="4158578"/>
            <a:ext cx="5458587" cy="1848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5612" y="4158578"/>
            <a:ext cx="5325218" cy="1848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括號運算⼦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202" name="Google Shape;202;p8"/>
          <p:cNvSpPr txBox="1"/>
          <p:nvPr>
            <p:ph idx="1" type="body"/>
          </p:nvPr>
        </p:nvSpPr>
        <p:spPr>
          <a:xfrm>
            <a:off x="677333" y="1674708"/>
            <a:ext cx="8674058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括號運算⼦「()」⽤來提⾼運算式的優先順序</a:t>
            </a:r>
            <a:endParaRPr sz="2400"/>
          </a:p>
        </p:txBody>
      </p:sp>
      <p:graphicFrame>
        <p:nvGraphicFramePr>
          <p:cNvPr id="203" name="Google Shape;203;p8"/>
          <p:cNvGraphicFramePr/>
          <p:nvPr/>
        </p:nvGraphicFramePr>
        <p:xfrm>
          <a:off x="1136454" y="25102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{1ADDB576-7477-4798-BC2C-717300F71D61}</a:tableStyleId>
              </a:tblPr>
              <a:tblGrid>
                <a:gridCol w="4064000"/>
                <a:gridCol w="4064000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括號運算⼦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意義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()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提高括號中運算是的優先順序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4" name="Google Shape;204;p8"/>
          <p:cNvSpPr txBox="1"/>
          <p:nvPr/>
        </p:nvSpPr>
        <p:spPr>
          <a:xfrm>
            <a:off x="1074655" y="3629320"/>
            <a:ext cx="7144905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3+5*4*6-7;		//未加括號的運算式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(3+5*4)*(6-7);		//加上括號的運算式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運算⼦優先順序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pic>
        <p:nvPicPr>
          <p:cNvPr id="210" name="Google Shape;2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736" y="1371602"/>
            <a:ext cx="7995327" cy="536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多面向">
  <a:themeElements>
    <a:clrScheme name="紫蘿蘭色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2016-09-28T07:16:25Z</dcterms:created>
  <dc:creator>bbs</dc:creator>
</cp:coreProperties>
</file>