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256" r:id="rId2"/>
    <p:sldId id="483" r:id="rId3"/>
    <p:sldId id="342" r:id="rId4"/>
    <p:sldId id="343" r:id="rId5"/>
    <p:sldId id="484" r:id="rId6"/>
    <p:sldId id="485" r:id="rId7"/>
    <p:sldId id="418" r:id="rId8"/>
    <p:sldId id="486" r:id="rId9"/>
    <p:sldId id="487" r:id="rId10"/>
    <p:sldId id="496" r:id="rId11"/>
    <p:sldId id="499" r:id="rId12"/>
    <p:sldId id="501" r:id="rId13"/>
    <p:sldId id="502" r:id="rId14"/>
    <p:sldId id="503" r:id="rId15"/>
    <p:sldId id="488" r:id="rId16"/>
    <p:sldId id="500" r:id="rId17"/>
    <p:sldId id="489" r:id="rId18"/>
    <p:sldId id="493" r:id="rId19"/>
    <p:sldId id="490" r:id="rId20"/>
    <p:sldId id="492" r:id="rId21"/>
    <p:sldId id="478" r:id="rId22"/>
    <p:sldId id="495" r:id="rId23"/>
    <p:sldId id="504" r:id="rId24"/>
    <p:sldId id="507" r:id="rId25"/>
    <p:sldId id="508" r:id="rId26"/>
    <p:sldId id="505" r:id="rId27"/>
    <p:sldId id="509" r:id="rId28"/>
    <p:sldId id="506" r:id="rId29"/>
    <p:sldId id="510" r:id="rId30"/>
    <p:sldId id="511" r:id="rId31"/>
    <p:sldId id="514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48774-B574-4A6E-B498-F8003C6EF8E6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198EC-1D42-4C2D-A422-79984E09B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5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3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6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649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4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64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8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7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3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0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7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5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8221-6565-4277-B848-A611AC6945F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103040022@student.nsysu.edu.tw" TargetMode="External"/><Relationship Id="rId2" Type="http://schemas.openxmlformats.org/officeDocument/2006/relationships/hyperlink" Target="mailto:chiang@cse.nsysu.edu.tw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103040026@student.nsysu.edu.t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/string/byt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>
                <a:solidFill>
                  <a:srgbClr val="996633"/>
                </a:solidFill>
              </a:rPr>
              <a:t>C</a:t>
            </a:r>
            <a:r>
              <a:rPr lang="zh-TW" altLang="en-US" dirty="0">
                <a:solidFill>
                  <a:srgbClr val="996633"/>
                </a:solidFill>
              </a:rPr>
              <a:t>程式設計實習</a:t>
            </a:r>
            <a:r>
              <a:rPr lang="en-US" altLang="zh-TW" dirty="0">
                <a:solidFill>
                  <a:srgbClr val="996633"/>
                </a:solidFill>
              </a:rPr>
              <a:t>(</a:t>
            </a:r>
            <a:r>
              <a:rPr lang="zh-TW" altLang="en-US">
                <a:solidFill>
                  <a:srgbClr val="996633"/>
                </a:solidFill>
              </a:rPr>
              <a:t>九</a:t>
            </a:r>
            <a:r>
              <a:rPr lang="en-US" altLang="zh-TW">
                <a:solidFill>
                  <a:srgbClr val="996633"/>
                </a:solidFill>
              </a:rPr>
              <a:t>) 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25688" y="4137620"/>
            <a:ext cx="71641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蔣依吾 教授  </a:t>
            </a: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</a:t>
            </a: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chiang@cse.nsysu.edu.tw</a:t>
            </a:r>
            <a:endParaRPr lang="en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黃翰俞          </a:t>
            </a: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</a:t>
            </a: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m103040022@student.nsysu.edu.tw</a:t>
            </a:r>
            <a:endParaRPr lang="en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楊承翰          </a:t>
            </a: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</a:t>
            </a:r>
            <a:r>
              <a:rPr lang="en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m103040026@student.nsysu.edu.tw</a:t>
            </a:r>
            <a:endParaRPr lang="en" altLang="zh-TW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391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17513"/>
            <a:ext cx="6030167" cy="35342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回到以前的問題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448464"/>
            <a:ext cx="9550749" cy="5579531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scanf</a:t>
            </a:r>
            <a:r>
              <a:rPr lang="en-US" altLang="zh-TW" sz="2400" dirty="0"/>
              <a:t>() </a:t>
            </a:r>
            <a:r>
              <a:rPr lang="zh-TW" altLang="en-US" sz="2400" dirty="0"/>
              <a:t>如何處理</a:t>
            </a:r>
            <a:r>
              <a:rPr lang="en-US" altLang="zh-TW" sz="2400" dirty="0"/>
              <a:t>Enter</a:t>
            </a:r>
            <a:r>
              <a:rPr lang="zh-TW" altLang="en-US" sz="2400" dirty="0"/>
              <a:t>鍵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65" y="5637025"/>
            <a:ext cx="4948185" cy="8008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087" y="1641448"/>
            <a:ext cx="5411641" cy="244260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03494" y="5285182"/>
            <a:ext cx="935694" cy="37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66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了解</a:t>
            </a:r>
            <a:r>
              <a:rPr lang="en-US" altLang="zh-TW" sz="4800" dirty="0" err="1">
                <a:solidFill>
                  <a:srgbClr val="996633"/>
                </a:solidFill>
              </a:rPr>
              <a:t>scanf</a:t>
            </a:r>
            <a:r>
              <a:rPr lang="en-US" altLang="zh-TW" sz="4800" dirty="0">
                <a:solidFill>
                  <a:srgbClr val="996633"/>
                </a:solidFill>
              </a:rPr>
              <a:t>() </a:t>
            </a:r>
            <a:r>
              <a:rPr lang="zh-TW" altLang="en-US" sz="4800" dirty="0">
                <a:solidFill>
                  <a:srgbClr val="996633"/>
                </a:solidFill>
              </a:rPr>
              <a:t>所做的動作 </a:t>
            </a:r>
            <a:br>
              <a:rPr lang="en-US" altLang="zh-TW" sz="4800" dirty="0"/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448464"/>
            <a:ext cx="9550749" cy="557953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%s </a:t>
            </a:r>
            <a:r>
              <a:rPr lang="zh-TW" altLang="en-US" sz="2400" dirty="0">
                <a:latin typeface="Consolas" panose="020B0609020204030204" pitchFamily="49" charset="0"/>
              </a:rPr>
              <a:t>是“跳過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或多個 </a:t>
            </a:r>
            <a:r>
              <a:rPr lang="en-US" altLang="zh-TW" sz="2400" dirty="0">
                <a:latin typeface="Consolas" panose="020B0609020204030204" pitchFamily="49" charset="0"/>
              </a:rPr>
              <a:t>white space, </a:t>
            </a:r>
            <a:r>
              <a:rPr lang="zh-TW" altLang="en-US" sz="2400" dirty="0">
                <a:latin typeface="Consolas" panose="020B0609020204030204" pitchFamily="49" charset="0"/>
              </a:rPr>
              <a:t>由鍵盤緩衝區裡讀取連續不是 </a:t>
            </a:r>
            <a:r>
              <a:rPr lang="en-US" altLang="zh-TW" sz="2400" dirty="0">
                <a:latin typeface="Consolas" panose="020B0609020204030204" pitchFamily="49" charset="0"/>
              </a:rPr>
              <a:t>white space </a:t>
            </a:r>
            <a:r>
              <a:rPr lang="zh-TW" altLang="en-US" sz="2400" dirty="0">
                <a:latin typeface="Consolas" panose="020B0609020204030204" pitchFamily="49" charset="0"/>
              </a:rPr>
              <a:t>的字元”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zh-TW" altLang="en-US" sz="2400" dirty="0">
                <a:latin typeface="Consolas" panose="020B0609020204030204" pitchFamily="49" charset="0"/>
              </a:rPr>
              <a:t>所謂 </a:t>
            </a:r>
            <a:r>
              <a:rPr lang="en-US" altLang="zh-TW" sz="2400" dirty="0">
                <a:latin typeface="Consolas" panose="020B0609020204030204" pitchFamily="49" charset="0"/>
              </a:rPr>
              <a:t>white space </a:t>
            </a:r>
            <a:r>
              <a:rPr lang="zh-TW" altLang="en-US" sz="2400" dirty="0">
                <a:latin typeface="Consolas" panose="020B0609020204030204" pitchFamily="49" charset="0"/>
              </a:rPr>
              <a:t>包括 空格</a:t>
            </a:r>
            <a:r>
              <a:rPr lang="en-US" altLang="zh-TW" sz="2400" dirty="0">
                <a:latin typeface="Consolas" panose="020B0609020204030204" pitchFamily="49" charset="0"/>
              </a:rPr>
              <a:t>, '\t',</a:t>
            </a:r>
            <a:r>
              <a:rPr lang="zh-TW" altLang="en-US" sz="2400" dirty="0">
                <a:latin typeface="Consolas" panose="020B0609020204030204" pitchFamily="49" charset="0"/>
              </a:rPr>
              <a:t>和</a:t>
            </a:r>
            <a:r>
              <a:rPr lang="en-US" altLang="zh-TW" sz="2400" dirty="0">
                <a:latin typeface="Consolas" panose="020B0609020204030204" pitchFamily="49" charset="0"/>
              </a:rPr>
              <a:t>'\n' </a:t>
            </a:r>
            <a:r>
              <a:rPr lang="zh-TW" altLang="en-US" sz="2400" dirty="0">
                <a:latin typeface="Consolas" panose="020B0609020204030204" pitchFamily="49" charset="0"/>
              </a:rPr>
              <a:t>三個字元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%c</a:t>
            </a:r>
            <a:r>
              <a:rPr lang="zh-TW" altLang="en-US" sz="2400" dirty="0">
                <a:latin typeface="Consolas" panose="020B0609020204030204" pitchFamily="49" charset="0"/>
              </a:rPr>
              <a:t> 是“不跳過任何字元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zh-TW" altLang="en-US" sz="2400" dirty="0">
                <a:latin typeface="Consolas" panose="020B0609020204030204" pitchFamily="49" charset="0"/>
              </a:rPr>
              <a:t>直接由鍵盤緩衝區裡讀取單一個字元”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%d </a:t>
            </a:r>
            <a:r>
              <a:rPr lang="zh-TW" altLang="en-US" sz="2400" dirty="0">
                <a:latin typeface="Consolas" panose="020B0609020204030204" pitchFamily="49" charset="0"/>
              </a:rPr>
              <a:t>是跳過所有 </a:t>
            </a:r>
            <a:r>
              <a:rPr lang="en-US" altLang="zh-TW" sz="2400" dirty="0">
                <a:latin typeface="Consolas" panose="020B0609020204030204" pitchFamily="49" charset="0"/>
              </a:rPr>
              <a:t>white space, </a:t>
            </a:r>
            <a:r>
              <a:rPr lang="zh-TW" altLang="en-US" sz="2400" dirty="0">
                <a:latin typeface="Consolas" panose="020B0609020204030204" pitchFamily="49" charset="0"/>
              </a:rPr>
              <a:t>由鍵盤緩衝區裡讀取連續 </a:t>
            </a:r>
            <a:r>
              <a:rPr lang="en-US" altLang="zh-TW" sz="2400" dirty="0">
                <a:latin typeface="Consolas" panose="020B0609020204030204" pitchFamily="49" charset="0"/>
              </a:rPr>
              <a:t>0~9 </a:t>
            </a:r>
            <a:r>
              <a:rPr lang="zh-TW" altLang="en-US" sz="2400" dirty="0">
                <a:latin typeface="Consolas" panose="020B0609020204030204" pitchFamily="49" charset="0"/>
              </a:rPr>
              <a:t>之間的十進位數字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zh-TW" altLang="en-US" sz="2400" dirty="0">
                <a:latin typeface="Consolas" panose="020B0609020204030204" pitchFamily="49" charset="0"/>
              </a:rPr>
              <a:t>轉換為二進位 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zh-TW" altLang="en-US" sz="2400" dirty="0">
                <a:latin typeface="Consolas" panose="020B0609020204030204" pitchFamily="49" charset="0"/>
              </a:rPr>
              <a:t>如果除了 </a:t>
            </a:r>
            <a:r>
              <a:rPr lang="en-US" altLang="zh-TW" sz="2400" dirty="0">
                <a:latin typeface="Consolas" panose="020B0609020204030204" pitchFamily="49" charset="0"/>
              </a:rPr>
              <a:t>white space </a:t>
            </a:r>
            <a:r>
              <a:rPr lang="zh-TW" altLang="en-US" sz="2400" dirty="0">
                <a:latin typeface="Consolas" panose="020B0609020204030204" pitchFamily="49" charset="0"/>
              </a:rPr>
              <a:t>只看到不是 </a:t>
            </a:r>
            <a:r>
              <a:rPr lang="en-US" altLang="zh-TW" sz="2400" dirty="0">
                <a:latin typeface="Consolas" panose="020B0609020204030204" pitchFamily="49" charset="0"/>
              </a:rPr>
              <a:t>0~9 </a:t>
            </a:r>
            <a:r>
              <a:rPr lang="zh-TW" altLang="en-US" sz="2400" dirty="0">
                <a:latin typeface="Consolas" panose="020B0609020204030204" pitchFamily="49" charset="0"/>
              </a:rPr>
              <a:t>的字元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</a:rPr>
              <a:t>scanf</a:t>
            </a:r>
            <a:r>
              <a:rPr lang="en-US" altLang="zh-TW" sz="2400" dirty="0">
                <a:latin typeface="Consolas" panose="020B0609020204030204" pitchFamily="49" charset="0"/>
              </a:rPr>
              <a:t>("%</a:t>
            </a:r>
            <a:r>
              <a:rPr lang="en-US" altLang="zh-TW" sz="2400" dirty="0" err="1">
                <a:latin typeface="Consolas" panose="020B0609020204030204" pitchFamily="49" charset="0"/>
              </a:rPr>
              <a:t>d",&amp;x</a:t>
            </a:r>
            <a:r>
              <a:rPr lang="en-US" altLang="zh-TW" sz="2400" dirty="0">
                <a:latin typeface="Consolas" panose="020B0609020204030204" pitchFamily="49" charset="0"/>
              </a:rPr>
              <a:t>) </a:t>
            </a:r>
            <a:r>
              <a:rPr lang="zh-TW" altLang="en-US" sz="2400" dirty="0">
                <a:latin typeface="Consolas" panose="020B0609020204030204" pitchFamily="49" charset="0"/>
              </a:rPr>
              <a:t>回傳 </a:t>
            </a:r>
            <a:r>
              <a:rPr lang="en-US" altLang="zh-TW" sz="2400" dirty="0">
                <a:latin typeface="Consolas" panose="020B0609020204030204" pitchFamily="49" charset="0"/>
              </a:rPr>
              <a:t>0 (</a:t>
            </a:r>
            <a:r>
              <a:rPr lang="zh-TW" altLang="en-US" sz="2400" dirty="0">
                <a:latin typeface="Consolas" panose="020B0609020204030204" pitchFamily="49" charset="0"/>
              </a:rPr>
              <a:t>注意是回傳 </a:t>
            </a:r>
            <a:r>
              <a:rPr lang="en-US" altLang="zh-TW" sz="2400" dirty="0">
                <a:latin typeface="Consolas" panose="020B0609020204030204" pitchFamily="49" charset="0"/>
              </a:rPr>
              <a:t>0 </a:t>
            </a:r>
            <a:r>
              <a:rPr lang="zh-TW" altLang="en-US" sz="2400" dirty="0">
                <a:latin typeface="Consolas" panose="020B0609020204030204" pitchFamily="49" charset="0"/>
              </a:rPr>
              <a:t>代表這個命令沒有成功</a:t>
            </a:r>
            <a:r>
              <a:rPr lang="en-US" altLang="zh-TW" sz="2400" dirty="0">
                <a:latin typeface="Consolas" panose="020B0609020204030204" pitchFamily="49" charset="0"/>
              </a:rPr>
              <a:t>, x </a:t>
            </a:r>
            <a:r>
              <a:rPr lang="zh-TW" altLang="en-US" sz="2400" dirty="0">
                <a:latin typeface="Consolas" panose="020B0609020204030204" pitchFamily="49" charset="0"/>
              </a:rPr>
              <a:t>的數值不變 </a:t>
            </a:r>
            <a:r>
              <a:rPr lang="en-US" altLang="zh-TW" sz="2400" dirty="0">
                <a:latin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了解</a:t>
            </a:r>
            <a:r>
              <a:rPr lang="en-US" altLang="zh-TW" sz="4800" dirty="0" err="1">
                <a:solidFill>
                  <a:srgbClr val="996633"/>
                </a:solidFill>
              </a:rPr>
              <a:t>scanf</a:t>
            </a:r>
            <a:r>
              <a:rPr lang="en-US" altLang="zh-TW" sz="4800" dirty="0">
                <a:solidFill>
                  <a:srgbClr val="996633"/>
                </a:solidFill>
              </a:rPr>
              <a:t>() </a:t>
            </a:r>
            <a:r>
              <a:rPr lang="zh-TW" altLang="en-US" sz="4800" dirty="0">
                <a:solidFill>
                  <a:srgbClr val="996633"/>
                </a:solidFill>
              </a:rPr>
              <a:t>所做的動作 </a:t>
            </a:r>
            <a:br>
              <a:rPr lang="en-US" altLang="zh-TW" sz="4800" dirty="0"/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67" y="1796827"/>
            <a:ext cx="4353533" cy="29626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67" y="4846556"/>
            <a:ext cx="3639058" cy="676369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238233" y="2041492"/>
            <a:ext cx="6632846" cy="7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1800" dirty="0">
                <a:solidFill>
                  <a:schemeClr val="tx1"/>
                </a:solidFill>
                <a:latin typeface="Consolas" panose="020B0609020204030204" pitchFamily="49" charset="0"/>
              </a:rPr>
              <a:t>Please input a </a:t>
            </a:r>
            <a:r>
              <a:rPr lang="en-US" altLang="zh-TW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string:We</a:t>
            </a:r>
            <a:r>
              <a:rPr lang="en-US" altLang="zh-TW" sz="1800" dirty="0">
                <a:solidFill>
                  <a:schemeClr val="tx1"/>
                </a:solidFill>
                <a:latin typeface="Consolas" panose="020B0609020204030204" pitchFamily="49" charset="0"/>
              </a:rPr>
              <a:t> will rock you!!&lt;enter&gt;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onsolas" panose="020B0609020204030204" pitchFamily="49" charset="0"/>
              </a:rPr>
              <a:t>Please input a character as delimiter: [We][ ]</a:t>
            </a:r>
            <a:endParaRPr lang="zh-TW" altLang="en-US" sz="4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5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</a:rPr>
              <a:t>scanf</a:t>
            </a:r>
            <a:r>
              <a:rPr lang="en-US" altLang="zh-TW" sz="4800" dirty="0">
                <a:solidFill>
                  <a:srgbClr val="996633"/>
                </a:solidFill>
              </a:rPr>
              <a:t> </a:t>
            </a:r>
            <a:r>
              <a:rPr lang="zh-TW" altLang="en-US" sz="4800" dirty="0">
                <a:solidFill>
                  <a:srgbClr val="996633"/>
                </a:solidFill>
              </a:rPr>
              <a:t>格式命令用法</a:t>
            </a:r>
            <a:br>
              <a:rPr lang="en-US" altLang="zh-TW" sz="4800" dirty="0"/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11106173" cy="5579531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%c </a:t>
            </a:r>
            <a:r>
              <a:rPr lang="zh-TW" altLang="en-US" sz="2800" dirty="0">
                <a:latin typeface="Consolas" panose="020B0609020204030204" pitchFamily="49" charset="0"/>
              </a:rPr>
              <a:t>讀取目前字元 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%d, %</a:t>
            </a:r>
            <a:r>
              <a:rPr lang="en-US" altLang="zh-TW" sz="2800" dirty="0" err="1">
                <a:latin typeface="Consolas" panose="020B0609020204030204" pitchFamily="49" charset="0"/>
              </a:rPr>
              <a:t>lld</a:t>
            </a:r>
            <a:r>
              <a:rPr lang="en-US" altLang="zh-TW" sz="2800" dirty="0">
                <a:latin typeface="Consolas" panose="020B0609020204030204" pitchFamily="49" charset="0"/>
              </a:rPr>
              <a:t>, %x, %o: </a:t>
            </a:r>
            <a:r>
              <a:rPr lang="zh-TW" altLang="en-US" sz="2800" dirty="0">
                <a:latin typeface="Consolas" panose="020B0609020204030204" pitchFamily="49" charset="0"/>
              </a:rPr>
              <a:t>跳過</a:t>
            </a:r>
            <a:r>
              <a:rPr lang="zh-TW" altLang="en-US" sz="2800" u="sng" dirty="0">
                <a:latin typeface="Consolas" panose="020B0609020204030204" pitchFamily="49" charset="0"/>
              </a:rPr>
              <a:t>所有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</a:rPr>
              <a:t>white space (WS), </a:t>
            </a:r>
            <a:r>
              <a:rPr lang="zh-TW" altLang="en-US" sz="2800" dirty="0">
                <a:latin typeface="Consolas" panose="020B0609020204030204" pitchFamily="49" charset="0"/>
              </a:rPr>
              <a:t>讀取</a:t>
            </a:r>
            <a:r>
              <a:rPr lang="en-US" altLang="zh-TW" sz="2800" dirty="0">
                <a:latin typeface="Consolas" panose="020B0609020204030204" pitchFamily="49" charset="0"/>
              </a:rPr>
              <a:t>10/16/8 </a:t>
            </a:r>
            <a:r>
              <a:rPr lang="zh-TW" altLang="en-US" sz="2800" dirty="0">
                <a:latin typeface="Consolas" panose="020B0609020204030204" pitchFamily="49" charset="0"/>
              </a:rPr>
              <a:t>進位整數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%f, %lf: </a:t>
            </a:r>
            <a:r>
              <a:rPr lang="zh-TW" altLang="en-US" sz="2800" dirty="0">
                <a:latin typeface="Consolas" panose="020B0609020204030204" pitchFamily="49" charset="0"/>
              </a:rPr>
              <a:t>跳過</a:t>
            </a:r>
            <a:r>
              <a:rPr lang="zh-TW" altLang="en-US" sz="2800" u="sng" dirty="0">
                <a:latin typeface="Consolas" panose="020B0609020204030204" pitchFamily="49" charset="0"/>
              </a:rPr>
              <a:t>所有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</a:rPr>
              <a:t>WS, </a:t>
            </a:r>
            <a:r>
              <a:rPr lang="zh-TW" altLang="en-US" sz="2800" dirty="0">
                <a:latin typeface="Consolas" panose="020B0609020204030204" pitchFamily="49" charset="0"/>
              </a:rPr>
              <a:t>讀取 </a:t>
            </a:r>
            <a:r>
              <a:rPr lang="en-US" altLang="zh-TW" sz="2800" dirty="0">
                <a:latin typeface="Consolas" panose="020B0609020204030204" pitchFamily="49" charset="0"/>
              </a:rPr>
              <a:t>10 </a:t>
            </a:r>
            <a:r>
              <a:rPr lang="zh-TW" altLang="en-US" sz="2800" dirty="0">
                <a:latin typeface="Consolas" panose="020B0609020204030204" pitchFamily="49" charset="0"/>
              </a:rPr>
              <a:t>進位浮點數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zh-TW" altLang="en-US" sz="2800" dirty="0">
                <a:latin typeface="Consolas" panose="020B0609020204030204" pitchFamily="49" charset="0"/>
              </a:rPr>
              <a:t>例如 </a:t>
            </a:r>
            <a:r>
              <a:rPr lang="en-US" altLang="zh-TW" sz="2800" dirty="0">
                <a:latin typeface="Consolas" panose="020B0609020204030204" pitchFamily="49" charset="0"/>
              </a:rPr>
              <a:t>123.456e5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%s: </a:t>
            </a:r>
            <a:r>
              <a:rPr lang="zh-TW" altLang="en-US" sz="2800" dirty="0">
                <a:latin typeface="Consolas" panose="020B0609020204030204" pitchFamily="49" charset="0"/>
              </a:rPr>
              <a:t>跳過</a:t>
            </a:r>
            <a:r>
              <a:rPr lang="zh-TW" altLang="en-US" sz="2800" u="sng" dirty="0">
                <a:latin typeface="Consolas" panose="020B0609020204030204" pitchFamily="49" charset="0"/>
              </a:rPr>
              <a:t>所有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</a:rPr>
              <a:t>WS, </a:t>
            </a:r>
            <a:r>
              <a:rPr lang="zh-TW" altLang="en-US" sz="2800" dirty="0">
                <a:latin typeface="Consolas" panose="020B0609020204030204" pitchFamily="49" charset="0"/>
              </a:rPr>
              <a:t>讀取任意非 </a:t>
            </a:r>
            <a:r>
              <a:rPr lang="en-US" altLang="zh-TW" sz="2800" dirty="0">
                <a:latin typeface="Consolas" panose="020B0609020204030204" pitchFamily="49" charset="0"/>
              </a:rPr>
              <a:t>WS </a:t>
            </a:r>
            <a:r>
              <a:rPr lang="zh-TW" altLang="en-US" sz="2800" dirty="0">
                <a:latin typeface="Consolas" panose="020B0609020204030204" pitchFamily="49" charset="0"/>
              </a:rPr>
              <a:t>字串 上述命令若目前字元為 </a:t>
            </a:r>
            <a:r>
              <a:rPr lang="en-US" altLang="zh-TW" sz="2800" dirty="0">
                <a:latin typeface="Consolas" panose="020B0609020204030204" pitchFamily="49" charset="0"/>
              </a:rPr>
              <a:t>WS </a:t>
            </a:r>
            <a:r>
              <a:rPr lang="zh-TW" altLang="en-US" sz="2800" dirty="0">
                <a:latin typeface="Consolas" panose="020B0609020204030204" pitchFamily="49" charset="0"/>
              </a:rPr>
              <a:t>則一直等候輸入</a:t>
            </a:r>
            <a:r>
              <a:rPr lang="en-US" altLang="zh-TW" sz="2800" dirty="0">
                <a:latin typeface="Consolas" panose="020B0609020204030204" pitchFamily="49" charset="0"/>
              </a:rPr>
              <a:t>; </a:t>
            </a:r>
            <a:r>
              <a:rPr lang="zh-TW" altLang="en-US" sz="2800" dirty="0">
                <a:latin typeface="Consolas" panose="020B0609020204030204" pitchFamily="49" charset="0"/>
              </a:rPr>
              <a:t>不是指定格式資料就提前結束 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%n: </a:t>
            </a:r>
            <a:r>
              <a:rPr lang="zh-TW" altLang="en-US" sz="2800" dirty="0">
                <a:latin typeface="Consolas" panose="020B0609020204030204" pitchFamily="49" charset="0"/>
              </a:rPr>
              <a:t>把此次 </a:t>
            </a:r>
            <a:r>
              <a:rPr lang="en-US" altLang="zh-TW" sz="2800" dirty="0" err="1">
                <a:latin typeface="Consolas" panose="020B0609020204030204" pitchFamily="49" charset="0"/>
              </a:rPr>
              <a:t>scanf</a:t>
            </a:r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</a:rPr>
              <a:t>呼叫在緩衝區裡已經處理過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zh-TW" altLang="en-US" sz="2800" dirty="0">
                <a:latin typeface="Consolas" panose="020B0609020204030204" pitchFamily="49" charset="0"/>
              </a:rPr>
              <a:t>讀入或是跳過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  <a:r>
              <a:rPr lang="zh-TW" altLang="en-US" sz="2800" dirty="0">
                <a:latin typeface="Consolas" panose="020B0609020204030204" pitchFamily="49" charset="0"/>
              </a:rPr>
              <a:t>的字元數轉換 為整數</a:t>
            </a:r>
            <a:endParaRPr lang="en-US" altLang="zh-TW" sz="2800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580668" y="1838227"/>
            <a:ext cx="649750" cy="348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7434692" y="1932495"/>
            <a:ext cx="266308" cy="2545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532016" y="1558395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space , \t , \n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83344" y="1466511"/>
            <a:ext cx="195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個或者是多個</a:t>
            </a:r>
          </a:p>
        </p:txBody>
      </p:sp>
      <p:sp>
        <p:nvSpPr>
          <p:cNvPr id="14" name="矩形 13"/>
          <p:cNvSpPr/>
          <p:nvPr/>
        </p:nvSpPr>
        <p:spPr>
          <a:xfrm>
            <a:off x="5253346" y="2231674"/>
            <a:ext cx="887517" cy="516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223608" y="2233123"/>
            <a:ext cx="2241662" cy="516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9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</a:rPr>
              <a:t>scanf</a:t>
            </a:r>
            <a:r>
              <a:rPr lang="en-US" altLang="zh-TW" sz="4800" dirty="0">
                <a:solidFill>
                  <a:srgbClr val="996633"/>
                </a:solidFill>
              </a:rPr>
              <a:t> </a:t>
            </a:r>
            <a:r>
              <a:rPr lang="zh-TW" altLang="en-US" sz="4800" dirty="0">
                <a:solidFill>
                  <a:srgbClr val="996633"/>
                </a:solidFill>
              </a:rPr>
              <a:t>格式命令用法</a:t>
            </a:r>
            <a:br>
              <a:rPr lang="en-US" altLang="zh-TW" sz="4800" dirty="0"/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77333" y="1674708"/>
            <a:ext cx="9381068" cy="557953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return value: </a:t>
            </a:r>
            <a:r>
              <a:rPr lang="zh-TW" altLang="en-US" sz="2800" dirty="0"/>
              <a:t>此次呼叫 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 </a:t>
            </a:r>
            <a:r>
              <a:rPr lang="zh-TW" altLang="en-US" sz="2800" dirty="0"/>
              <a:t>成功讀取轉換為數值的資料筆數 </a:t>
            </a:r>
            <a:r>
              <a:rPr lang="en-US" altLang="zh-TW" sz="2800" dirty="0"/>
              <a:t>(</a:t>
            </a:r>
            <a:r>
              <a:rPr lang="zh-TW" altLang="en-US" sz="2800" dirty="0"/>
              <a:t>不包括 </a:t>
            </a:r>
            <a:r>
              <a:rPr lang="en-US" altLang="zh-TW" sz="2800" dirty="0"/>
              <a:t>%n), </a:t>
            </a:r>
            <a:r>
              <a:rPr lang="zh-TW" altLang="en-US" sz="2800" dirty="0"/>
              <a:t>如果已經到達串流結尾則回傳 </a:t>
            </a:r>
            <a:r>
              <a:rPr lang="en-US" altLang="zh-TW" sz="2800" dirty="0"/>
              <a:t>EOF (-1) </a:t>
            </a:r>
          </a:p>
          <a:p>
            <a:r>
              <a:rPr lang="en-US" altLang="zh-TW" sz="2800" dirty="0"/>
              <a:t>%</a:t>
            </a:r>
            <a:r>
              <a:rPr lang="en-US" altLang="zh-TW" sz="2800" dirty="0" err="1"/>
              <a:t>wc</a:t>
            </a:r>
            <a:r>
              <a:rPr lang="en-US" altLang="zh-TW" sz="2800" dirty="0"/>
              <a:t>: </a:t>
            </a:r>
            <a:r>
              <a:rPr lang="zh-TW" altLang="en-US" sz="2800" dirty="0"/>
              <a:t>由目前字元讀取 </a:t>
            </a:r>
            <a:r>
              <a:rPr lang="en-US" altLang="zh-TW" sz="2800" dirty="0"/>
              <a:t>w </a:t>
            </a:r>
            <a:r>
              <a:rPr lang="zh-TW" altLang="en-US" sz="2800" dirty="0"/>
              <a:t>個字元</a:t>
            </a:r>
            <a:r>
              <a:rPr lang="en-US" altLang="zh-TW" sz="2800" dirty="0"/>
              <a:t>, </a:t>
            </a:r>
            <a:r>
              <a:rPr lang="zh-TW" altLang="en-US" sz="2800" dirty="0"/>
              <a:t>第一個字元存入變數中</a:t>
            </a:r>
            <a:r>
              <a:rPr lang="en-US" altLang="zh-TW" sz="2800" dirty="0"/>
              <a:t>, </a:t>
            </a:r>
            <a:r>
              <a:rPr lang="zh-TW" altLang="en-US" sz="2800" dirty="0"/>
              <a:t>不夠 </a:t>
            </a:r>
            <a:r>
              <a:rPr lang="en-US" altLang="zh-TW" sz="2800" dirty="0"/>
              <a:t>w </a:t>
            </a:r>
            <a:r>
              <a:rPr lang="zh-TW" altLang="en-US" sz="2800" dirty="0"/>
              <a:t>個字元時會等待使用者輸入</a:t>
            </a:r>
            <a:endParaRPr lang="en-US" altLang="zh-TW" sz="2800" dirty="0"/>
          </a:p>
          <a:p>
            <a:r>
              <a:rPr lang="en-US" altLang="zh-TW" sz="2800" dirty="0"/>
              <a:t>%</a:t>
            </a:r>
            <a:r>
              <a:rPr lang="en-US" altLang="zh-TW" sz="2800" dirty="0" err="1"/>
              <a:t>wd</a:t>
            </a:r>
            <a:r>
              <a:rPr lang="en-US" altLang="zh-TW" sz="2800" dirty="0"/>
              <a:t>, %</a:t>
            </a:r>
            <a:r>
              <a:rPr lang="en-US" altLang="zh-TW" sz="2800" dirty="0" err="1"/>
              <a:t>wx</a:t>
            </a:r>
            <a:r>
              <a:rPr lang="en-US" altLang="zh-TW" sz="2800" dirty="0"/>
              <a:t>, %</a:t>
            </a:r>
            <a:r>
              <a:rPr lang="en-US" altLang="zh-TW" sz="2800" dirty="0" err="1"/>
              <a:t>wo</a:t>
            </a:r>
            <a:r>
              <a:rPr lang="en-US" altLang="zh-TW" sz="2800" dirty="0"/>
              <a:t>, %</a:t>
            </a:r>
            <a:r>
              <a:rPr lang="en-US" altLang="zh-TW" sz="2800" dirty="0" err="1"/>
              <a:t>ws</a:t>
            </a:r>
            <a:r>
              <a:rPr lang="en-US" altLang="zh-TW" sz="2800" dirty="0"/>
              <a:t>, %</a:t>
            </a:r>
            <a:r>
              <a:rPr lang="en-US" altLang="zh-TW" sz="2800" dirty="0" err="1"/>
              <a:t>wf</a:t>
            </a:r>
            <a:r>
              <a:rPr lang="en-US" altLang="zh-TW" sz="2800" dirty="0"/>
              <a:t>: </a:t>
            </a:r>
            <a:r>
              <a:rPr lang="zh-TW" altLang="en-US" sz="2800" dirty="0"/>
              <a:t>跳過所有 </a:t>
            </a:r>
            <a:r>
              <a:rPr lang="en-US" altLang="zh-TW" sz="2800" dirty="0"/>
              <a:t>WS, </a:t>
            </a:r>
            <a:r>
              <a:rPr lang="zh-TW" altLang="en-US" sz="2800" dirty="0"/>
              <a:t>讀取其後 </a:t>
            </a:r>
            <a:r>
              <a:rPr lang="en-US" altLang="zh-TW" sz="2800" dirty="0"/>
              <a:t>w </a:t>
            </a:r>
            <a:r>
              <a:rPr lang="zh-TW" altLang="en-US" sz="2800" dirty="0"/>
              <a:t>個字元</a:t>
            </a:r>
            <a:r>
              <a:rPr lang="en-US" altLang="zh-TW" sz="2800" dirty="0"/>
              <a:t>, </a:t>
            </a:r>
            <a:r>
              <a:rPr lang="zh-TW" altLang="en-US" sz="2800" dirty="0"/>
              <a:t>遇見不合 法字元時</a:t>
            </a:r>
            <a:r>
              <a:rPr lang="en-US" altLang="zh-TW" sz="2800" dirty="0"/>
              <a:t>, </a:t>
            </a:r>
            <a:r>
              <a:rPr lang="zh-TW" altLang="en-US" sz="2800" dirty="0"/>
              <a:t>將已讀入之資料轉換好</a:t>
            </a:r>
            <a:r>
              <a:rPr lang="en-US" altLang="zh-TW" sz="2800" dirty="0"/>
              <a:t>, </a:t>
            </a:r>
            <a:r>
              <a:rPr lang="zh-TW" altLang="en-US" sz="2800" dirty="0"/>
              <a:t>提前結束 </a:t>
            </a:r>
            <a:r>
              <a:rPr lang="en-US" altLang="zh-TW" sz="2800" dirty="0"/>
              <a:t>11</a:t>
            </a:r>
          </a:p>
          <a:p>
            <a:r>
              <a:rPr lang="zh-TW" altLang="en-US" sz="2800" dirty="0"/>
              <a:t>沒有 </a:t>
            </a:r>
            <a:r>
              <a:rPr lang="en-US" altLang="zh-TW" sz="2800" dirty="0"/>
              <a:t>%w.pf </a:t>
            </a:r>
            <a:r>
              <a:rPr lang="zh-TW" altLang="en-US" sz="2800" dirty="0"/>
              <a:t>這種格式命令</a:t>
            </a:r>
          </a:p>
        </p:txBody>
      </p:sp>
    </p:spTree>
    <p:extLst>
      <p:ext uri="{BB962C8B-B14F-4D97-AF65-F5344CB8AC3E}">
        <p14:creationId xmlns:p14="http://schemas.microsoft.com/office/powerpoint/2010/main" val="33236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字串的輸入與輸出函數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gets() </a:t>
            </a:r>
            <a:r>
              <a:rPr lang="zh-TW" altLang="en-US" sz="2800" dirty="0"/>
              <a:t>與 </a:t>
            </a:r>
            <a:r>
              <a:rPr lang="en-US" altLang="zh-TW" sz="2800" dirty="0"/>
              <a:t>puts()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由緩衝區讀取包含 </a:t>
            </a:r>
            <a:r>
              <a:rPr lang="en-US" altLang="zh-TW" sz="2800" dirty="0"/>
              <a:t>white spaces </a:t>
            </a:r>
            <a:r>
              <a:rPr lang="zh-TW" altLang="en-US" sz="2800" dirty="0"/>
              <a:t>在內的一整列資料 </a:t>
            </a:r>
            <a:r>
              <a:rPr lang="en-US" altLang="zh-TW" sz="2800" dirty="0"/>
              <a:t>(</a:t>
            </a:r>
            <a:r>
              <a:rPr lang="zh-TW" altLang="en-US" sz="2800" dirty="0"/>
              <a:t>到第一個 </a:t>
            </a:r>
            <a:r>
              <a:rPr lang="en-US" altLang="zh-TW" sz="2800" dirty="0"/>
              <a:t>'\n' </a:t>
            </a:r>
            <a:r>
              <a:rPr lang="zh-TW" altLang="en-US" sz="2800" dirty="0"/>
              <a:t>為止</a:t>
            </a:r>
            <a:r>
              <a:rPr lang="en-US" altLang="zh-TW" sz="2800" dirty="0"/>
              <a:t>), </a:t>
            </a:r>
            <a:r>
              <a:rPr lang="en-US" altLang="zh-TW" sz="2800" dirty="0" err="1"/>
              <a:t>str</a:t>
            </a:r>
            <a:r>
              <a:rPr lang="en-US" altLang="zh-TW" sz="2800" dirty="0"/>
              <a:t> </a:t>
            </a:r>
            <a:r>
              <a:rPr lang="zh-TW" altLang="en-US" sz="2800" dirty="0"/>
              <a:t>陣列不包含 </a:t>
            </a:r>
            <a:r>
              <a:rPr lang="en-US" altLang="zh-TW" sz="2800" dirty="0"/>
              <a:t>'\n', </a:t>
            </a:r>
            <a:r>
              <a:rPr lang="zh-TW" altLang="en-US" sz="2800" dirty="0"/>
              <a:t>但是 </a:t>
            </a:r>
            <a:r>
              <a:rPr lang="en-US" altLang="zh-TW" sz="2800" dirty="0"/>
              <a:t>'\n' </a:t>
            </a:r>
            <a:r>
              <a:rPr lang="zh-TW" altLang="en-US" sz="2800" dirty="0"/>
              <a:t>會由鍵盤緩衝區中移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輸出字串常數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54146" y="2271858"/>
            <a:ext cx="2347273" cy="83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gets(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字串常數</a:t>
            </a:r>
            <a:r>
              <a:rPr lang="en-US" altLang="zh-TW" sz="2400" dirty="0"/>
              <a:t>)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54145" y="4763048"/>
            <a:ext cx="2347273" cy="83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puts(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字串常數</a:t>
            </a:r>
            <a:r>
              <a:rPr lang="en-US" altLang="zh-TW" sz="2400" dirty="0"/>
              <a:t>)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字串的輸入與輸出函數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gets() </a:t>
            </a:r>
            <a:r>
              <a:rPr lang="zh-TW" altLang="en-US" sz="2800" dirty="0"/>
              <a:t>與 </a:t>
            </a:r>
            <a:r>
              <a:rPr lang="en-US" altLang="zh-TW" sz="2800" dirty="0"/>
              <a:t>puts() </a:t>
            </a:r>
            <a:r>
              <a:rPr lang="zh-TW" altLang="en-US" sz="2800" dirty="0"/>
              <a:t>的格式：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06" y="2311620"/>
            <a:ext cx="1816714" cy="10576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78" y="2348643"/>
            <a:ext cx="3864714" cy="36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5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二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請使⽤者輸入一個字串，把這個字串重複三次。</a:t>
            </a:r>
          </a:p>
          <a:p>
            <a:pPr lvl="1"/>
            <a:r>
              <a:rPr lang="zh-TW" altLang="en-US" sz="2600" dirty="0"/>
              <a:t>使⽤ </a:t>
            </a:r>
            <a:r>
              <a:rPr lang="en-US" altLang="zh-TW" sz="2600" dirty="0" err="1"/>
              <a:t>printf</a:t>
            </a:r>
            <a:r>
              <a:rPr lang="en-US" altLang="zh-TW" sz="2600" dirty="0"/>
              <a:t>() </a:t>
            </a:r>
            <a:r>
              <a:rPr lang="zh-TW" altLang="en-US" sz="2600" dirty="0"/>
              <a:t>與 </a:t>
            </a:r>
            <a:r>
              <a:rPr lang="en-US" altLang="zh-TW" sz="2600" dirty="0" err="1"/>
              <a:t>scanf</a:t>
            </a:r>
            <a:r>
              <a:rPr lang="en-US" altLang="zh-TW" sz="2600" dirty="0"/>
              <a:t>()</a:t>
            </a:r>
          </a:p>
          <a:p>
            <a:pPr lvl="1"/>
            <a:r>
              <a:rPr lang="zh-TW" altLang="en-US" sz="2600" dirty="0"/>
              <a:t>使⽤ </a:t>
            </a:r>
            <a:r>
              <a:rPr lang="en-US" altLang="zh-TW" sz="2600" dirty="0"/>
              <a:t>puts() </a:t>
            </a:r>
            <a:r>
              <a:rPr lang="zh-TW" altLang="en-US" sz="2600" dirty="0"/>
              <a:t>與 </a:t>
            </a:r>
            <a:r>
              <a:rPr lang="en-US" altLang="zh-TW" sz="2600" dirty="0"/>
              <a:t>gets()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B5505F-F9DB-47CA-B35B-6844CF316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7" b="22060"/>
          <a:stretch/>
        </p:blipFill>
        <p:spPr>
          <a:xfrm>
            <a:off x="677332" y="3429000"/>
            <a:ext cx="7079828" cy="31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18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字串陣列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</a:rPr>
              <a:t>字串陣列的宣告與初值設定的格式：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960139" y="2253007"/>
            <a:ext cx="7278888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字元陣列名稱數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字串的個數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][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字串長度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960138" y="3140758"/>
            <a:ext cx="8513799" cy="149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字元陣列名稱數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字串的個數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][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字串長度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]=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dirty="0"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字串常數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dirty="0">
                <a:latin typeface="Consolas" panose="020B0609020204030204" pitchFamily="49" charset="0"/>
              </a:rPr>
              <a:t>", "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字串常數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dirty="0">
                <a:latin typeface="Consolas" panose="020B0609020204030204" pitchFamily="49" charset="0"/>
              </a:rPr>
              <a:t>",…, "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字串常數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dirty="0"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60137" y="5014324"/>
            <a:ext cx="8947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char customer[6][15];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char S[3][10]={"</a:t>
            </a:r>
            <a:r>
              <a:rPr lang="en-US" altLang="zh-TW" sz="2800" dirty="0" err="1">
                <a:latin typeface="Consolas" panose="020B0609020204030204" pitchFamily="49" charset="0"/>
              </a:rPr>
              <a:t>Tom","Lily","James</a:t>
            </a:r>
            <a:r>
              <a:rPr lang="en-US" altLang="zh-TW" sz="2800" dirty="0">
                <a:latin typeface="Consolas" panose="020B0609020204030204" pitchFamily="49" charset="0"/>
              </a:rPr>
              <a:t> Lee"};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6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字串陣列元素的存取範例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93" y="1788893"/>
            <a:ext cx="5192797" cy="31790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93" y="5099825"/>
            <a:ext cx="1843482" cy="7730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571" y="1656994"/>
            <a:ext cx="5490017" cy="12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8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課程大綱 </a:t>
            </a:r>
            <a:r>
              <a:rPr lang="en-US" altLang="zh-TW" sz="4800" dirty="0">
                <a:solidFill>
                  <a:srgbClr val="996633"/>
                </a:solidFill>
              </a:rPr>
              <a:t>Outline</a:t>
            </a: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8558107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字串</a:t>
            </a:r>
            <a:endParaRPr lang="en-US" altLang="zh-TW" sz="2800" dirty="0"/>
          </a:p>
          <a:p>
            <a:r>
              <a:rPr lang="zh-TW" altLang="en-US" sz="2800" dirty="0"/>
              <a:t>字串輸入</a:t>
            </a:r>
            <a:endParaRPr lang="en-US" altLang="zh-TW" sz="2800" dirty="0"/>
          </a:p>
          <a:p>
            <a:r>
              <a:rPr lang="zh-TW" altLang="en-US" sz="2800" dirty="0"/>
              <a:t>字串輸出</a:t>
            </a:r>
            <a:endParaRPr lang="en-US" altLang="zh-TW" sz="2800" dirty="0"/>
          </a:p>
          <a:p>
            <a:r>
              <a:rPr lang="zh-TW" altLang="en-US" sz="2800" dirty="0"/>
              <a:t>字串陣列 </a:t>
            </a:r>
          </a:p>
        </p:txBody>
      </p:sp>
    </p:spTree>
    <p:extLst>
      <p:ext uri="{BB962C8B-B14F-4D97-AF65-F5344CB8AC3E}">
        <p14:creationId xmlns:p14="http://schemas.microsoft.com/office/powerpoint/2010/main" val="205967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字串陣列元素的存取範例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" y="1646986"/>
            <a:ext cx="3945679" cy="435593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32" y="1959200"/>
            <a:ext cx="2158226" cy="14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0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三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創造⼀個字串陣列，請使用者輸入三個字串並存入此字串陣列</a:t>
            </a:r>
          </a:p>
          <a:p>
            <a:pPr lvl="1"/>
            <a:r>
              <a:rPr lang="zh-TW" altLang="en-US" sz="2600" dirty="0">
                <a:latin typeface="Consolas" panose="020B0609020204030204" pitchFamily="49" charset="0"/>
              </a:rPr>
              <a:t>例如輸入 </a:t>
            </a:r>
            <a:r>
              <a:rPr lang="en-US" altLang="zh-TW" sz="2600" dirty="0" err="1">
                <a:latin typeface="Consolas" panose="020B0609020204030204" pitchFamily="49" charset="0"/>
              </a:rPr>
              <a:t>mary</a:t>
            </a:r>
            <a:r>
              <a:rPr lang="zh-TW" altLang="en-US" sz="2600" dirty="0">
                <a:latin typeface="Consolas" panose="020B0609020204030204" pitchFamily="49" charset="0"/>
              </a:rPr>
              <a:t>、</a:t>
            </a:r>
            <a:r>
              <a:rPr lang="en-US" altLang="zh-TW" sz="2600" dirty="0">
                <a:latin typeface="Consolas" panose="020B0609020204030204" pitchFamily="49" charset="0"/>
              </a:rPr>
              <a:t>john</a:t>
            </a:r>
            <a:r>
              <a:rPr lang="zh-TW" altLang="en-US" sz="2600" dirty="0">
                <a:latin typeface="Consolas" panose="020B0609020204030204" pitchFamily="49" charset="0"/>
              </a:rPr>
              <a:t>、</a:t>
            </a:r>
            <a:r>
              <a:rPr lang="en-US" altLang="zh-TW" sz="2600" dirty="0">
                <a:latin typeface="Consolas" panose="020B0609020204030204" pitchFamily="49" charset="0"/>
              </a:rPr>
              <a:t>bill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將此三個字串反序印出</a:t>
            </a:r>
          </a:p>
          <a:p>
            <a:pPr lvl="1"/>
            <a:r>
              <a:rPr lang="zh-TW" altLang="en-US" sz="2600" dirty="0">
                <a:latin typeface="Consolas" panose="020B0609020204030204" pitchFamily="49" charset="0"/>
              </a:rPr>
              <a:t>先後輸出 </a:t>
            </a:r>
            <a:r>
              <a:rPr lang="en-US" altLang="zh-TW" sz="2600" dirty="0">
                <a:latin typeface="Consolas" panose="020B0609020204030204" pitchFamily="49" charset="0"/>
              </a:rPr>
              <a:t>bill, john, </a:t>
            </a:r>
            <a:r>
              <a:rPr lang="en-US" altLang="zh-TW" sz="2600" dirty="0" err="1">
                <a:latin typeface="Consolas" panose="020B0609020204030204" pitchFamily="49" charset="0"/>
              </a:rPr>
              <a:t>mary</a:t>
            </a:r>
            <a:endParaRPr lang="zh-TW" altLang="en-US" sz="2600" dirty="0"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F77DF1-9BCB-4629-91B2-6C14BA388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1" b="26218"/>
          <a:stretch/>
        </p:blipFill>
        <p:spPr>
          <a:xfrm>
            <a:off x="677332" y="4374724"/>
            <a:ext cx="8344020" cy="20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4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字串相關函式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1" y="1674708"/>
            <a:ext cx="11294709" cy="5579531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  <a:sym typeface="BiauKai"/>
              </a:rPr>
              <a:t>C</a:t>
            </a:r>
            <a:r>
              <a:rPr lang="zh-TW" altLang="en-US" sz="2800" dirty="0">
                <a:latin typeface="Consolas" panose="020B0609020204030204" pitchFamily="49" charset="0"/>
                <a:sym typeface="BiauKai"/>
              </a:rPr>
              <a:t>語言提供與字串處理的相關函式</a:t>
            </a:r>
            <a:endParaRPr lang="en-US" altLang="zh-TW" sz="2800" dirty="0">
              <a:latin typeface="Consolas" panose="020B0609020204030204" pitchFamily="49" charset="0"/>
              <a:sym typeface="BiauKai"/>
            </a:endParaRPr>
          </a:p>
          <a:p>
            <a:r>
              <a:rPr lang="zh-TW" altLang="en-US" sz="2800" dirty="0">
                <a:latin typeface="Consolas" panose="020B0609020204030204" pitchFamily="49" charset="0"/>
                <a:sym typeface="BiauKai"/>
              </a:rPr>
              <a:t>計算字串長度 － </a:t>
            </a:r>
            <a:r>
              <a:rPr lang="en-US" altLang="zh-TW" sz="2800" dirty="0" err="1">
                <a:latin typeface="Consolas" panose="020B0609020204030204" pitchFamily="49" charset="0"/>
                <a:sym typeface="BiauKai"/>
              </a:rPr>
              <a:t>strlen</a:t>
            </a:r>
            <a:r>
              <a:rPr lang="en-US" altLang="zh-TW" sz="2800" dirty="0">
                <a:latin typeface="Consolas" panose="020B0609020204030204" pitchFamily="49" charset="0"/>
                <a:sym typeface="BiauKai"/>
              </a:rPr>
              <a:t>()</a:t>
            </a:r>
          </a:p>
          <a:p>
            <a:r>
              <a:rPr lang="zh-TW" altLang="en-US" sz="2800" dirty="0">
                <a:latin typeface="Consolas" panose="020B0609020204030204" pitchFamily="49" charset="0"/>
                <a:sym typeface="BiauKai"/>
              </a:rPr>
              <a:t>複製字串 － </a:t>
            </a:r>
            <a:r>
              <a:rPr lang="en-US" altLang="zh-TW" sz="2800" dirty="0" err="1">
                <a:latin typeface="Consolas" panose="020B0609020204030204" pitchFamily="49" charset="0"/>
                <a:sym typeface="BiauKai"/>
              </a:rPr>
              <a:t>strcpy</a:t>
            </a:r>
            <a:r>
              <a:rPr lang="en-US" altLang="zh-TW" sz="2800" dirty="0">
                <a:latin typeface="Consolas" panose="020B0609020204030204" pitchFamily="49" charset="0"/>
                <a:sym typeface="BiauKai"/>
              </a:rPr>
              <a:t>(), </a:t>
            </a:r>
            <a:r>
              <a:rPr lang="en-US" altLang="zh-TW" sz="2800" dirty="0" err="1">
                <a:latin typeface="Consolas" panose="020B0609020204030204" pitchFamily="49" charset="0"/>
                <a:sym typeface="BiauKai"/>
              </a:rPr>
              <a:t>strncpy</a:t>
            </a:r>
            <a:r>
              <a:rPr lang="en-US" altLang="zh-TW" sz="2800" dirty="0">
                <a:latin typeface="Consolas" panose="020B0609020204030204" pitchFamily="49" charset="0"/>
                <a:sym typeface="BiauKai"/>
              </a:rPr>
              <a:t>()</a:t>
            </a:r>
          </a:p>
          <a:p>
            <a:r>
              <a:rPr lang="zh-TW" altLang="en-US" sz="2800" dirty="0">
                <a:latin typeface="Consolas" panose="020B0609020204030204" pitchFamily="49" charset="0"/>
                <a:sym typeface="BiauKai"/>
              </a:rPr>
              <a:t>字串連接 － </a:t>
            </a:r>
            <a:r>
              <a:rPr lang="en-US" altLang="zh-TW" sz="2800" dirty="0" err="1">
                <a:latin typeface="Consolas" panose="020B0609020204030204" pitchFamily="49" charset="0"/>
                <a:sym typeface="BiauKai"/>
              </a:rPr>
              <a:t>strcat</a:t>
            </a:r>
            <a:r>
              <a:rPr lang="en-US" altLang="zh-TW" sz="2800" dirty="0">
                <a:latin typeface="Consolas" panose="020B0609020204030204" pitchFamily="49" charset="0"/>
                <a:sym typeface="BiauKai"/>
              </a:rPr>
              <a:t>(),</a:t>
            </a:r>
            <a:r>
              <a:rPr lang="en-US" altLang="zh-TW" sz="2800" dirty="0" err="1">
                <a:latin typeface="Consolas" panose="020B0609020204030204" pitchFamily="49" charset="0"/>
                <a:sym typeface="BiauKai"/>
              </a:rPr>
              <a:t>strncat</a:t>
            </a:r>
            <a:r>
              <a:rPr lang="en-US" altLang="zh-TW" sz="2800" dirty="0">
                <a:latin typeface="Consolas" panose="020B0609020204030204" pitchFamily="49" charset="0"/>
                <a:sym typeface="BiauKai"/>
              </a:rPr>
              <a:t>()</a:t>
            </a:r>
          </a:p>
          <a:p>
            <a:r>
              <a:rPr lang="zh-TW" altLang="en-US" sz="2800" dirty="0">
                <a:latin typeface="Consolas" panose="020B0609020204030204" pitchFamily="49" charset="0"/>
                <a:sym typeface="BiauKai"/>
              </a:rPr>
              <a:t>字串比較 － </a:t>
            </a:r>
            <a:r>
              <a:rPr lang="en-US" altLang="zh-TW" sz="2800" dirty="0" err="1">
                <a:latin typeface="Consolas" panose="020B0609020204030204" pitchFamily="49" charset="0"/>
                <a:sym typeface="BiauKai"/>
              </a:rPr>
              <a:t>strcmp</a:t>
            </a:r>
            <a:r>
              <a:rPr lang="en-US" altLang="zh-TW" sz="2800" dirty="0">
                <a:latin typeface="Consolas" panose="020B0609020204030204" pitchFamily="49" charset="0"/>
                <a:sym typeface="BiauKai"/>
              </a:rPr>
              <a:t>(),</a:t>
            </a:r>
            <a:r>
              <a:rPr lang="en-US" altLang="zh-TW" sz="2800" dirty="0" err="1">
                <a:latin typeface="Consolas" panose="020B0609020204030204" pitchFamily="49" charset="0"/>
                <a:sym typeface="BiauKai"/>
              </a:rPr>
              <a:t>strncmp</a:t>
            </a:r>
            <a:r>
              <a:rPr lang="en-US" altLang="zh-TW" sz="2800" dirty="0">
                <a:latin typeface="Consolas" panose="020B0609020204030204" pitchFamily="49" charset="0"/>
                <a:sym typeface="BiauKai"/>
              </a:rPr>
              <a:t>()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sym typeface="BiauKai"/>
              </a:rPr>
              <a:t>	</a:t>
            </a:r>
            <a:r>
              <a:rPr lang="zh-TW" altLang="en-US" sz="2800" dirty="0">
                <a:solidFill>
                  <a:srgbClr val="FF0000"/>
                </a:solidFill>
                <a:latin typeface="Consolas" panose="020B0609020204030204" pitchFamily="49" charset="0"/>
                <a:sym typeface="BiauKai"/>
              </a:rPr>
              <a:t>以上函式皆須引入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sym typeface="BiauKai"/>
              </a:rPr>
              <a:t>#include &lt;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sym typeface="BiauKai"/>
              </a:rPr>
              <a:t>string.h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sym typeface="BiauKai"/>
              </a:rPr>
              <a:t>&gt;</a:t>
            </a:r>
          </a:p>
          <a:p>
            <a:pPr marL="0" lvl="1" indent="0">
              <a:buSzPts val="1280"/>
              <a:buNone/>
            </a:pPr>
            <a:r>
              <a:rPr lang="zh-TW" altLang="en-US" sz="2800" dirty="0">
                <a:latin typeface="Consolas" panose="020B0609020204030204" pitchFamily="49" charset="0"/>
                <a:sym typeface="BiauKai"/>
              </a:rPr>
              <a:t>函式查詢</a:t>
            </a:r>
          </a:p>
          <a:p>
            <a:pPr marL="0" lvl="1" indent="0">
              <a:buSzPts val="1280"/>
              <a:buNone/>
            </a:pPr>
            <a:r>
              <a:rPr lang="en-US" altLang="zh-TW" sz="2800" dirty="0">
                <a:latin typeface="Consolas" panose="020B0609020204030204" pitchFamily="49" charset="0"/>
                <a:sym typeface="BiauKai"/>
                <a:hlinkClick r:id="rId2"/>
              </a:rPr>
              <a:t>http://en.cppreference.com/w/c/string/byte</a:t>
            </a:r>
            <a:endParaRPr lang="en-US" altLang="zh-TW" sz="2800" dirty="0">
              <a:latin typeface="Consolas" panose="020B0609020204030204" pitchFamily="49" charset="0"/>
              <a:sym typeface="BiauKa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522" y="2262433"/>
            <a:ext cx="6231117" cy="21870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50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計算字串長度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 － 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strlen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1" y="1674708"/>
            <a:ext cx="11294709" cy="5579531"/>
          </a:xfrm>
        </p:spPr>
        <p:txBody>
          <a:bodyPr>
            <a:normAutofit/>
          </a:bodyPr>
          <a:lstStyle/>
          <a:p>
            <a:endParaRPr lang="en-US" altLang="zh-TW" sz="2800" dirty="0">
              <a:latin typeface="Consolas" panose="020B0609020204030204" pitchFamily="49" charset="0"/>
              <a:sym typeface="BiauKai"/>
            </a:endParaRPr>
          </a:p>
          <a:p>
            <a:pPr lvl="0"/>
            <a:r>
              <a:rPr lang="zh-TW" altLang="en-US" sz="2800" dirty="0"/>
              <a:t>功能 ：回傳</a:t>
            </a:r>
            <a:r>
              <a:rPr lang="zh-TW" altLang="en-US" sz="2800" dirty="0">
                <a:solidFill>
                  <a:schemeClr val="tx1"/>
                </a:solidFill>
                <a:latin typeface="Consolas" panose="020B0609020204030204" pitchFamily="49" charset="0"/>
                <a:sym typeface="BiauKai"/>
              </a:rPr>
              <a:t>字串常數</a:t>
            </a:r>
            <a:r>
              <a:rPr lang="zh-TW" altLang="en-US" sz="2800" dirty="0"/>
              <a:t>的長度，不包含</a:t>
            </a:r>
            <a:r>
              <a:rPr lang="zh-TW" altLang="en-US" sz="2800" dirty="0">
                <a:latin typeface="Consolas" panose="020B0609020204030204" pitchFamily="49" charset="0"/>
              </a:rPr>
              <a:t>字串結尾</a:t>
            </a:r>
            <a:r>
              <a:rPr lang="en-US" altLang="zh-TW" sz="2800" dirty="0">
                <a:latin typeface="Consolas" panose="020B0609020204030204" pitchFamily="49" charset="0"/>
              </a:rPr>
              <a:t>’\0’</a:t>
            </a:r>
            <a:endParaRPr lang="zh-TW" altLang="en-US" sz="2800" dirty="0">
              <a:latin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  <a:sym typeface="BiauKai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2178" y="1507156"/>
            <a:ext cx="3017971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strlen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字串常數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);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1" y="2802522"/>
            <a:ext cx="4347150" cy="35392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683" y="3029790"/>
            <a:ext cx="181000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2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複製字串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 － 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strcpy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(), 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strncpy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1" y="1674708"/>
            <a:ext cx="11294709" cy="5579531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strcpy</a:t>
            </a:r>
            <a:r>
              <a:rPr lang="en-US" altLang="zh-TW" sz="2800" dirty="0"/>
              <a:t>()</a:t>
            </a:r>
          </a:p>
          <a:p>
            <a:r>
              <a:rPr lang="zh-TW" altLang="en-US" sz="3200" dirty="0"/>
              <a:t>功能 ：</a:t>
            </a:r>
            <a:r>
              <a:rPr lang="zh-TW" altLang="en-US" sz="2800" dirty="0"/>
              <a:t>將 </a:t>
            </a:r>
            <a:r>
              <a:rPr lang="en-US" altLang="zh-TW" sz="2800" dirty="0">
                <a:sym typeface="BiauKai"/>
              </a:rPr>
              <a:t>str2</a:t>
            </a:r>
            <a:r>
              <a:rPr lang="en-US" altLang="zh-TW" sz="2800" dirty="0"/>
              <a:t> </a:t>
            </a:r>
            <a:r>
              <a:rPr lang="zh-TW" altLang="en-US" sz="2800" dirty="0"/>
              <a:t>字串內容複製到 </a:t>
            </a:r>
            <a:r>
              <a:rPr lang="en-US" altLang="zh-TW" sz="2800" dirty="0">
                <a:sym typeface="BiauKai"/>
              </a:rPr>
              <a:t>str1</a:t>
            </a:r>
            <a:r>
              <a:rPr lang="en-US" altLang="zh-TW" sz="2800" dirty="0"/>
              <a:t> </a:t>
            </a:r>
            <a:r>
              <a:rPr lang="zh-TW" altLang="en-US" sz="2800" dirty="0"/>
              <a:t>字串中</a:t>
            </a:r>
            <a:endParaRPr lang="en-US" altLang="zh-TW" sz="2800" dirty="0"/>
          </a:p>
          <a:p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strncpy</a:t>
            </a:r>
            <a:r>
              <a:rPr lang="en-US" altLang="zh-TW" sz="3200" dirty="0"/>
              <a:t>()</a:t>
            </a:r>
            <a:endParaRPr lang="en-US" altLang="zh-TW" sz="2800" dirty="0"/>
          </a:p>
          <a:p>
            <a:r>
              <a:rPr lang="zh-TW" altLang="en-US" sz="3200" dirty="0"/>
              <a:t>功能 ：</a:t>
            </a:r>
            <a:r>
              <a:rPr lang="zh-TW" altLang="en-US" sz="3200" dirty="0">
                <a:solidFill>
                  <a:schemeClr val="tx1"/>
                </a:solidFill>
              </a:rPr>
              <a:t>將 </a:t>
            </a:r>
            <a:r>
              <a:rPr lang="en-US" altLang="zh-TW" sz="3200" dirty="0">
                <a:solidFill>
                  <a:schemeClr val="tx1"/>
                </a:solidFill>
                <a:sym typeface="BiauKai"/>
              </a:rPr>
              <a:t>str2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r>
              <a:rPr lang="zh-TW" altLang="en-US" sz="3200" dirty="0">
                <a:solidFill>
                  <a:schemeClr val="tx1"/>
                </a:solidFill>
              </a:rPr>
              <a:t>字串的前</a:t>
            </a:r>
            <a:r>
              <a:rPr lang="en-US" altLang="zh-TW" sz="3200" dirty="0">
                <a:solidFill>
                  <a:schemeClr val="tx1"/>
                </a:solidFill>
              </a:rPr>
              <a:t>n</a:t>
            </a:r>
            <a:r>
              <a:rPr lang="zh-TW" altLang="en-US" sz="3200" dirty="0">
                <a:solidFill>
                  <a:schemeClr val="tx1"/>
                </a:solidFill>
              </a:rPr>
              <a:t>個字元複製到 </a:t>
            </a:r>
            <a:r>
              <a:rPr lang="en-US" altLang="zh-TW" sz="3200" dirty="0">
                <a:solidFill>
                  <a:schemeClr val="tx1"/>
                </a:solidFill>
                <a:sym typeface="BiauKai"/>
              </a:rPr>
              <a:t>str1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r>
              <a:rPr lang="zh-TW" altLang="en-US" sz="3200" dirty="0"/>
              <a:t>字串中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752750" y="3053152"/>
            <a:ext cx="5176709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strlen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(str1,str2);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7331" y="5279449"/>
            <a:ext cx="5176709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strnlen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(str1,str2,n);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複製字串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 － 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strcpy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(), 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strncpy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9" y="1510440"/>
            <a:ext cx="3077004" cy="36485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48" y="5224243"/>
            <a:ext cx="2091357" cy="111199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040" y="1371601"/>
            <a:ext cx="2915057" cy="36104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040" y="5224243"/>
            <a:ext cx="2516610" cy="11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41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字串連接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 － 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strcat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(),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strncat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</a:t>
            </a:r>
            <a:br>
              <a:rPr lang="en-US" altLang="zh-TW" sz="4800" dirty="0">
                <a:solidFill>
                  <a:srgbClr val="996633"/>
                </a:solidFill>
                <a:sym typeface="BiauKai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677331" y="1674708"/>
            <a:ext cx="11294709" cy="5579531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strcat</a:t>
            </a:r>
            <a:r>
              <a:rPr lang="en-US" altLang="zh-TW" sz="3200" dirty="0"/>
              <a:t>()</a:t>
            </a:r>
          </a:p>
          <a:p>
            <a:r>
              <a:rPr lang="zh-TW" altLang="en-US" sz="3600" dirty="0"/>
              <a:t>功能 ：將 </a:t>
            </a:r>
            <a:r>
              <a:rPr lang="en-US" altLang="zh-TW" sz="3600" dirty="0"/>
              <a:t>str2 </a:t>
            </a:r>
            <a:r>
              <a:rPr lang="zh-TW" altLang="en-US" sz="3600" dirty="0"/>
              <a:t>字串內容連結到 </a:t>
            </a:r>
            <a:r>
              <a:rPr lang="en-US" altLang="zh-TW" sz="3600" dirty="0"/>
              <a:t>str1 </a:t>
            </a:r>
            <a:r>
              <a:rPr lang="zh-TW" altLang="en-US" sz="3600" dirty="0"/>
              <a:t>字串的的字尾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 err="1"/>
              <a:t>strncat</a:t>
            </a:r>
            <a:r>
              <a:rPr lang="en-US" altLang="zh-TW" sz="3600" dirty="0"/>
              <a:t>()</a:t>
            </a:r>
          </a:p>
          <a:p>
            <a:r>
              <a:rPr lang="zh-TW" altLang="en-US" sz="3600" dirty="0"/>
              <a:t>功能 ：將 </a:t>
            </a:r>
            <a:r>
              <a:rPr lang="en-US" altLang="zh-TW" sz="3600" dirty="0"/>
              <a:t>str2 </a:t>
            </a:r>
            <a:r>
              <a:rPr lang="zh-TW" altLang="en-US" sz="3600" dirty="0"/>
              <a:t>字串的前</a:t>
            </a:r>
            <a:r>
              <a:rPr lang="en-US" altLang="zh-TW" sz="3600" dirty="0"/>
              <a:t>n</a:t>
            </a:r>
            <a:r>
              <a:rPr lang="zh-TW" altLang="en-US" sz="3600" dirty="0"/>
              <a:t>個字元連結到 </a:t>
            </a:r>
            <a:r>
              <a:rPr lang="en-US" altLang="zh-TW" sz="3600" dirty="0"/>
              <a:t>str1 </a:t>
            </a:r>
            <a:r>
              <a:rPr lang="zh-TW" altLang="en-US" sz="3600" dirty="0"/>
              <a:t>字串的字尾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677331" y="2949458"/>
            <a:ext cx="5176709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strlen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(str1,str2);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77330" y="5496266"/>
            <a:ext cx="5176709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strlen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(str1,str2,n);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5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字串連接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 － 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strcat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(),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strncat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</a:t>
            </a:r>
            <a:br>
              <a:rPr lang="en-US" altLang="zh-TW" sz="4800" dirty="0">
                <a:solidFill>
                  <a:srgbClr val="996633"/>
                </a:solidFill>
                <a:sym typeface="BiauKai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22" y="1619892"/>
            <a:ext cx="2896004" cy="344853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9" y="5240724"/>
            <a:ext cx="4891200" cy="14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6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字串比較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 － 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strcmp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(),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strncmp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</a:t>
            </a:r>
            <a:br>
              <a:rPr lang="en-US" altLang="zh-TW" sz="4800" dirty="0">
                <a:solidFill>
                  <a:srgbClr val="996633"/>
                </a:solidFill>
                <a:sym typeface="BiauKai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1" y="1674708"/>
            <a:ext cx="11294709" cy="5579531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strcmp</a:t>
            </a:r>
            <a:r>
              <a:rPr lang="en-US" altLang="zh-TW" sz="2400" dirty="0"/>
              <a:t>()</a:t>
            </a:r>
          </a:p>
          <a:p>
            <a:r>
              <a:rPr lang="en-US" altLang="zh-TW" sz="2800" dirty="0"/>
              <a:t> </a:t>
            </a:r>
            <a:r>
              <a:rPr lang="zh-TW" altLang="en-US" sz="2800" dirty="0"/>
              <a:t>功能 ：比較</a:t>
            </a:r>
            <a:r>
              <a:rPr lang="en-US" altLang="zh-TW" sz="2800" dirty="0"/>
              <a:t>str1</a:t>
            </a:r>
            <a:r>
              <a:rPr lang="zh-TW" altLang="en-US" sz="2800" dirty="0"/>
              <a:t>、</a:t>
            </a:r>
            <a:r>
              <a:rPr lang="en-US" altLang="zh-TW" sz="2800" dirty="0"/>
              <a:t>str2 </a:t>
            </a:r>
            <a:r>
              <a:rPr lang="zh-TW" altLang="en-US" sz="2800" dirty="0"/>
              <a:t>字串是否相等，</a:t>
            </a:r>
            <a:endParaRPr lang="en-US" altLang="zh-TW" sz="2800" dirty="0"/>
          </a:p>
          <a:p>
            <a:pPr lvl="1"/>
            <a:r>
              <a:rPr lang="zh-TW" altLang="en-US" sz="2600" dirty="0"/>
              <a:t>若相等，則回傳 </a:t>
            </a:r>
            <a:r>
              <a:rPr lang="en-US" altLang="zh-TW" sz="2600" dirty="0"/>
              <a:t>0 </a:t>
            </a:r>
          </a:p>
          <a:p>
            <a:pPr lvl="1"/>
            <a:r>
              <a:rPr lang="zh-TW" altLang="en-US" sz="2600" dirty="0"/>
              <a:t>若 </a:t>
            </a:r>
            <a:r>
              <a:rPr lang="en-US" altLang="zh-TW" sz="2600" dirty="0"/>
              <a:t>str1 &lt; str2</a:t>
            </a:r>
            <a:r>
              <a:rPr lang="zh-TW" altLang="en-US" sz="2600" dirty="0"/>
              <a:t>則回傳「負整數值」</a:t>
            </a:r>
            <a:endParaRPr lang="en-US" altLang="zh-TW" sz="2600" dirty="0"/>
          </a:p>
          <a:p>
            <a:pPr lvl="1"/>
            <a:r>
              <a:rPr lang="zh-TW" altLang="en-US" sz="2600" dirty="0"/>
              <a:t>若 </a:t>
            </a:r>
            <a:r>
              <a:rPr lang="en-US" altLang="zh-TW" sz="2600" dirty="0"/>
              <a:t>str1 &gt; str2</a:t>
            </a:r>
            <a:r>
              <a:rPr lang="zh-TW" altLang="en-US" sz="2600" dirty="0"/>
              <a:t>則回傳「正整數值」</a:t>
            </a:r>
            <a:endParaRPr lang="en-US" altLang="zh-TW" sz="2600" dirty="0"/>
          </a:p>
          <a:p>
            <a:pPr lvl="1"/>
            <a:r>
              <a:rPr lang="zh-TW" altLang="en-US" sz="2600" dirty="0"/>
              <a:t>所謂「</a:t>
            </a:r>
            <a:r>
              <a:rPr lang="en-US" altLang="zh-TW" sz="2600" dirty="0"/>
              <a:t>&gt;</a:t>
            </a:r>
            <a:r>
              <a:rPr lang="zh-TW" altLang="en-US" sz="2600" dirty="0"/>
              <a:t>」「</a:t>
            </a:r>
            <a:r>
              <a:rPr lang="en-US" altLang="zh-TW" sz="2600" dirty="0"/>
              <a:t>&lt;</a:t>
            </a:r>
            <a:r>
              <a:rPr lang="zh-TW" altLang="en-US" sz="2600" dirty="0"/>
              <a:t>」是根據</a:t>
            </a:r>
            <a:r>
              <a:rPr lang="en-US" altLang="zh-TW" sz="2600" dirty="0"/>
              <a:t>ASCII</a:t>
            </a:r>
            <a:r>
              <a:rPr lang="zh-TW" altLang="en-US" sz="2600" dirty="0"/>
              <a:t>值比較。並且會由第一個字元開始比較，       若相等才會比較第二個字元，依此類推，直到比出大小或判定兩個  	           字串相等。</a:t>
            </a:r>
            <a:endParaRPr lang="en-US" altLang="zh-TW" sz="2600" dirty="0"/>
          </a:p>
          <a:p>
            <a:endParaRPr lang="en-US" altLang="zh-TW" sz="2800" dirty="0"/>
          </a:p>
        </p:txBody>
      </p:sp>
      <p:sp>
        <p:nvSpPr>
          <p:cNvPr id="5" name="圓角矩形 4"/>
          <p:cNvSpPr/>
          <p:nvPr/>
        </p:nvSpPr>
        <p:spPr>
          <a:xfrm>
            <a:off x="1147976" y="5561814"/>
            <a:ext cx="5176709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/>
              <a:t>strcmp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(str1,str2);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07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字串比較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 － 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strcmp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(),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strncmp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</a:t>
            </a:r>
            <a:br>
              <a:rPr lang="en-US" altLang="zh-TW" sz="4800" dirty="0">
                <a:solidFill>
                  <a:srgbClr val="996633"/>
                </a:solidFill>
                <a:sym typeface="BiauKai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1" y="1674708"/>
            <a:ext cx="11294709" cy="5579531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strncat</a:t>
            </a:r>
            <a:r>
              <a:rPr lang="en-US" altLang="zh-TW" sz="2800" dirty="0"/>
              <a:t>()</a:t>
            </a:r>
          </a:p>
          <a:p>
            <a:r>
              <a:rPr lang="zh-TW" altLang="en-US" sz="2800" dirty="0"/>
              <a:t>功能 ：比較 </a:t>
            </a:r>
            <a:r>
              <a:rPr lang="en-US" altLang="zh-TW" sz="2800" dirty="0"/>
              <a:t>str1</a:t>
            </a:r>
            <a:r>
              <a:rPr lang="zh-TW" altLang="en-US" sz="2800" dirty="0"/>
              <a:t>、</a:t>
            </a:r>
            <a:r>
              <a:rPr lang="en-US" altLang="zh-TW" sz="2800" dirty="0"/>
              <a:t>str2</a:t>
            </a:r>
            <a:r>
              <a:rPr lang="zh-TW" altLang="en-US" sz="2800" dirty="0"/>
              <a:t>字串前</a:t>
            </a:r>
            <a:r>
              <a:rPr lang="en-US" altLang="zh-TW" sz="2800" dirty="0"/>
              <a:t>n</a:t>
            </a:r>
            <a:r>
              <a:rPr lang="zh-TW" altLang="en-US" sz="2800" dirty="0"/>
              <a:t>個位元。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743319" y="2799759"/>
            <a:ext cx="5176709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/>
              <a:t>strncat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sym typeface="BiauKai"/>
              </a:rPr>
              <a:t>str1,str2,n);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4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先來一段程式碼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63722"/>
            <a:ext cx="4086692" cy="394688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63" y="4632843"/>
            <a:ext cx="3521469" cy="96667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633" y="2620221"/>
            <a:ext cx="1797038" cy="1739469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4006393" y="2168165"/>
            <a:ext cx="3566812" cy="1216058"/>
          </a:xfrm>
          <a:prstGeom prst="wedgeEllipseCallout">
            <a:avLst>
              <a:gd name="adj1" fmla="val 71350"/>
              <a:gd name="adj2" fmla="val 58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077093" y="2453028"/>
            <a:ext cx="342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想要輸入一組字元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字串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，例如：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taiwan</a:t>
            </a:r>
            <a:r>
              <a:rPr lang="zh-TW" altLang="en-US" dirty="0">
                <a:solidFill>
                  <a:schemeClr val="bg1"/>
                </a:solidFill>
              </a:rPr>
              <a:t>，該⽤什麼指令呢？</a:t>
            </a:r>
          </a:p>
        </p:txBody>
      </p:sp>
    </p:spTree>
    <p:extLst>
      <p:ext uri="{BB962C8B-B14F-4D97-AF65-F5344CB8AC3E}">
        <p14:creationId xmlns:p14="http://schemas.microsoft.com/office/powerpoint/2010/main" val="986031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字串比較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 － 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strcmp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(),</a:t>
            </a:r>
            <a:r>
              <a:rPr lang="en-US" altLang="zh-TW" sz="4800" dirty="0" err="1">
                <a:solidFill>
                  <a:srgbClr val="996633"/>
                </a:solidFill>
                <a:sym typeface="BiauKai"/>
              </a:rPr>
              <a:t>strncmp</a:t>
            </a:r>
            <a:r>
              <a:rPr lang="en-US" altLang="zh-TW" sz="4800" dirty="0">
                <a:solidFill>
                  <a:srgbClr val="996633"/>
                </a:solidFill>
                <a:sym typeface="BiauKai"/>
              </a:rPr>
              <a:t>()</a:t>
            </a:r>
            <a:br>
              <a:rPr lang="en-US" altLang="zh-TW" sz="4800" dirty="0">
                <a:solidFill>
                  <a:srgbClr val="996633"/>
                </a:solidFill>
                <a:sym typeface="BiauKai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2" y="1762499"/>
            <a:ext cx="6401693" cy="31627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46" y="4925240"/>
            <a:ext cx="5461130" cy="18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65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四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設計一個程式讓使用者，輸入一個字串，然後判斷字串是否為迴文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zh-TW" altLang="en-US" sz="2800" dirty="0">
                <a:latin typeface="Consolas" panose="020B0609020204030204" pitchFamily="49" charset="0"/>
              </a:rPr>
              <a:t>正讀、反讀都能讀通，</a:t>
            </a:r>
            <a:r>
              <a:rPr lang="en-US" altLang="zh-TW" sz="2800" dirty="0">
                <a:latin typeface="Consolas" panose="020B0609020204030204" pitchFamily="49" charset="0"/>
              </a:rPr>
              <a:t>e.g.</a:t>
            </a:r>
            <a:r>
              <a:rPr lang="zh-TW" altLang="en-US" sz="2800" dirty="0">
                <a:latin typeface="Consolas" panose="020B0609020204030204" pitchFamily="49" charset="0"/>
              </a:rPr>
              <a:t>八百八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  <a:endParaRPr lang="zh-TW" altLang="en-US" sz="2600" dirty="0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1D8D4E-662F-425D-9CB0-5F9117A3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2" b="25314"/>
          <a:stretch/>
        </p:blipFill>
        <p:spPr>
          <a:xfrm>
            <a:off x="677332" y="2821092"/>
            <a:ext cx="9848614" cy="34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6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字串的宣告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7077" y="1580440"/>
            <a:ext cx="9984383" cy="5579531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C</a:t>
            </a:r>
            <a:r>
              <a:rPr lang="zh-TW" altLang="en-US" sz="2800" dirty="0">
                <a:solidFill>
                  <a:srgbClr val="0000FF"/>
                </a:solidFill>
              </a:rPr>
              <a:t>語⾔以字元陣列來儲存字串：</a:t>
            </a:r>
            <a:endParaRPr lang="zh-TW" altLang="en-US" sz="2600" dirty="0"/>
          </a:p>
        </p:txBody>
      </p:sp>
      <p:sp>
        <p:nvSpPr>
          <p:cNvPr id="7" name="圓角矩形 6"/>
          <p:cNvSpPr/>
          <p:nvPr/>
        </p:nvSpPr>
        <p:spPr>
          <a:xfrm>
            <a:off x="960139" y="2253007"/>
            <a:ext cx="6509676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字串變數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字串長度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39" y="3324712"/>
            <a:ext cx="4702972" cy="23013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21640" y="5148984"/>
            <a:ext cx="3974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從鍵盤讀取字串，並把他寫進</a:t>
            </a:r>
            <a:r>
              <a:rPr lang="en-US" altLang="zh-TW" sz="2800" dirty="0"/>
              <a:t>str</a:t>
            </a:r>
            <a:r>
              <a:rPr lang="zh-TW" altLang="en-US" sz="2800" dirty="0"/>
              <a:t>字元陣列裡</a:t>
            </a:r>
          </a:p>
        </p:txBody>
      </p:sp>
    </p:spTree>
    <p:extLst>
      <p:ext uri="{BB962C8B-B14F-4D97-AF65-F5344CB8AC3E}">
        <p14:creationId xmlns:p14="http://schemas.microsoft.com/office/powerpoint/2010/main" val="405553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字串的宣告與初值的設定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7077" y="1580441"/>
            <a:ext cx="9984383" cy="3764558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</a:rPr>
              <a:t>字元</a:t>
            </a:r>
            <a:r>
              <a:rPr lang="zh-TW" altLang="en-US" sz="2800" dirty="0"/>
              <a:t>以</a:t>
            </a:r>
            <a:r>
              <a:rPr lang="zh-TW" altLang="en-US" sz="2800" dirty="0">
                <a:solidFill>
                  <a:srgbClr val="0000FF"/>
                </a:solidFill>
              </a:rPr>
              <a:t>單引號</a:t>
            </a:r>
            <a:r>
              <a:rPr lang="zh-TW" altLang="en-US" sz="2800" dirty="0"/>
              <a:t>包圍，⽽</a:t>
            </a:r>
            <a:r>
              <a:rPr lang="zh-TW" altLang="en-US" sz="2800" dirty="0">
                <a:solidFill>
                  <a:srgbClr val="FF0000"/>
                </a:solidFill>
              </a:rPr>
              <a:t>字串</a:t>
            </a:r>
            <a:r>
              <a:rPr lang="zh-TW" altLang="en-US" sz="2800" dirty="0"/>
              <a:t>則是以</a:t>
            </a:r>
            <a:r>
              <a:rPr lang="zh-TW" altLang="en-US" sz="2800" dirty="0">
                <a:solidFill>
                  <a:srgbClr val="FF0000"/>
                </a:solidFill>
              </a:rPr>
              <a:t>雙引號</a:t>
            </a:r>
            <a:r>
              <a:rPr lang="zh-TW" altLang="en-US" sz="2800" dirty="0"/>
              <a:t>包圍：</a:t>
            </a:r>
          </a:p>
          <a:p>
            <a:pPr lvl="1"/>
            <a:r>
              <a:rPr lang="en-US" altLang="zh-TW" sz="2600" dirty="0">
                <a:latin typeface="Consolas" panose="020B0609020204030204" pitchFamily="49" charset="0"/>
              </a:rPr>
              <a:t>'a'	   /* </a:t>
            </a:r>
            <a:r>
              <a:rPr lang="zh-TW" altLang="en-US" sz="2600" dirty="0">
                <a:latin typeface="Consolas" panose="020B0609020204030204" pitchFamily="49" charset="0"/>
              </a:rPr>
              <a:t>這是字元常數 </a:t>
            </a:r>
            <a:r>
              <a:rPr lang="en-US" altLang="zh-TW" sz="2600" dirty="0">
                <a:latin typeface="Consolas" panose="020B0609020204030204" pitchFamily="49" charset="0"/>
              </a:rPr>
              <a:t>a */</a:t>
            </a:r>
          </a:p>
          <a:p>
            <a:pPr lvl="1"/>
            <a:r>
              <a:rPr lang="en-US" altLang="zh-TW" sz="2600" dirty="0">
                <a:latin typeface="Consolas" panose="020B0609020204030204" pitchFamily="49" charset="0"/>
              </a:rPr>
              <a:t>"a" </a:t>
            </a:r>
            <a:r>
              <a:rPr lang="zh-TW" altLang="en-US" sz="2600" dirty="0">
                <a:latin typeface="Consolas" panose="020B0609020204030204" pitchFamily="49" charset="0"/>
              </a:rPr>
              <a:t>  </a:t>
            </a:r>
            <a:r>
              <a:rPr lang="en-US" altLang="zh-TW" sz="2600" dirty="0">
                <a:latin typeface="Consolas" panose="020B0609020204030204" pitchFamily="49" charset="0"/>
              </a:rPr>
              <a:t>/* </a:t>
            </a:r>
            <a:r>
              <a:rPr lang="zh-TW" altLang="en-US" sz="2600" dirty="0">
                <a:latin typeface="Consolas" panose="020B0609020204030204" pitchFamily="49" charset="0"/>
              </a:rPr>
              <a:t>這是字串常數 </a:t>
            </a:r>
            <a:r>
              <a:rPr lang="en-US" altLang="zh-TW" sz="2600" dirty="0">
                <a:latin typeface="Consolas" panose="020B0609020204030204" pitchFamily="49" charset="0"/>
              </a:rPr>
              <a:t>a */</a:t>
            </a:r>
          </a:p>
          <a:p>
            <a:pPr lvl="1"/>
            <a:r>
              <a:rPr lang="en-US" altLang="zh-TW" sz="2600" dirty="0">
                <a:latin typeface="Consolas" panose="020B0609020204030204" pitchFamily="49" charset="0"/>
              </a:rPr>
              <a:t>"Sweet home" /* </a:t>
            </a:r>
            <a:r>
              <a:rPr lang="zh-TW" altLang="en-US" sz="2600" dirty="0">
                <a:latin typeface="Consolas" panose="020B0609020204030204" pitchFamily="49" charset="0"/>
              </a:rPr>
              <a:t>這是字串常數 </a:t>
            </a:r>
            <a:r>
              <a:rPr lang="en-US" altLang="zh-TW" sz="2600" dirty="0">
                <a:latin typeface="Consolas" panose="020B0609020204030204" pitchFamily="49" charset="0"/>
              </a:rPr>
              <a:t>Sweet home */</a:t>
            </a:r>
          </a:p>
          <a:p>
            <a:r>
              <a:rPr lang="zh-TW" altLang="en-US" sz="2800" dirty="0"/>
              <a:t>字串宣告的語法：</a:t>
            </a:r>
            <a:endParaRPr lang="zh-TW" altLang="en-US" sz="2600" dirty="0">
              <a:latin typeface="Consolas" panose="020B060902020403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88421" y="4338659"/>
            <a:ext cx="6509676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字元陣列名稱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陣列大小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]=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字串常數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88421" y="5553839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char </a:t>
            </a:r>
            <a:r>
              <a:rPr lang="en-US" altLang="zh-TW" sz="2800" dirty="0" err="1">
                <a:latin typeface="Consolas" panose="020B0609020204030204" pitchFamily="49" charset="0"/>
              </a:rPr>
              <a:t>str</a:t>
            </a:r>
            <a:r>
              <a:rPr lang="en-US" altLang="zh-TW" sz="2800" dirty="0">
                <a:latin typeface="Consolas" panose="020B0609020204030204" pitchFamily="49" charset="0"/>
              </a:rPr>
              <a:t>[]="Sweet home";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61" y="5344999"/>
            <a:ext cx="5635458" cy="13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0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字串宣告範例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0" y="1551644"/>
            <a:ext cx="4995216" cy="28506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1093" y="2743200"/>
            <a:ext cx="1504495" cy="43363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295588" y="2441542"/>
            <a:ext cx="1446094" cy="311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3063711" y="3685881"/>
            <a:ext cx="782425" cy="716436"/>
          </a:xfrm>
          <a:prstGeom prst="straightConnector1">
            <a:avLst/>
          </a:prstGeom>
          <a:ln w="381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 flipH="1">
            <a:off x="4816035" y="2179932"/>
            <a:ext cx="403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字串就是一個字元陣列</a:t>
            </a:r>
          </a:p>
        </p:txBody>
      </p:sp>
      <p:sp>
        <p:nvSpPr>
          <p:cNvPr id="17" name="文字方塊 16"/>
          <p:cNvSpPr txBox="1"/>
          <p:nvPr/>
        </p:nvSpPr>
        <p:spPr>
          <a:xfrm flipH="1">
            <a:off x="3846136" y="4140707"/>
            <a:ext cx="403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</a:rPr>
              <a:t>輸出控制符號記得⽤</a:t>
            </a:r>
            <a:r>
              <a:rPr lang="en-US" altLang="zh-TW" sz="2800" dirty="0">
                <a:solidFill>
                  <a:srgbClr val="0000FF"/>
                </a:solidFill>
              </a:rPr>
              <a:t>%s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 flipH="1">
            <a:off x="797980" y="4911365"/>
            <a:ext cx="8626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在沒有指定陣列大小時，會根據你的初始值自動計算陣列中元素的個數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8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一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宣告一個字元陣列，初始值為”</a:t>
            </a:r>
            <a:r>
              <a:rPr lang="en-US" altLang="zh-TW" sz="2800" dirty="0"/>
              <a:t>I am Groot</a:t>
            </a:r>
            <a:r>
              <a:rPr lang="zh-TW" altLang="en-US" sz="2800" dirty="0"/>
              <a:t> ”</a:t>
            </a:r>
            <a:endParaRPr lang="en-US" altLang="zh-TW" sz="2800" dirty="0"/>
          </a:p>
          <a:p>
            <a:pPr lvl="1"/>
            <a:r>
              <a:rPr lang="zh-TW" altLang="en-US" sz="2600" dirty="0"/>
              <a:t>將整個字串印出</a:t>
            </a:r>
          </a:p>
          <a:p>
            <a:pPr lvl="1"/>
            <a:r>
              <a:rPr lang="zh-TW" altLang="en-US" sz="2600" dirty="0"/>
              <a:t>一個字元一個字元印出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F0BA4D-E5C2-4068-9FDB-9CB508F2A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7" b="24862"/>
          <a:stretch/>
        </p:blipFill>
        <p:spPr>
          <a:xfrm>
            <a:off x="677332" y="3429000"/>
            <a:ext cx="7690794" cy="30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5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字串輸入的範例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89" y="1707520"/>
            <a:ext cx="5498887" cy="36186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47" y="1518983"/>
            <a:ext cx="4351826" cy="8583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247" y="2805328"/>
            <a:ext cx="5067858" cy="19449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88299" y="3761294"/>
            <a:ext cx="593888" cy="433633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cxnSp>
        <p:nvCxnSpPr>
          <p:cNvPr id="9" name="直線單箭頭接點 8"/>
          <p:cNvCxnSpPr>
            <a:cxnSpLocks/>
            <a:endCxn id="12" idx="0"/>
          </p:cNvCxnSpPr>
          <p:nvPr/>
        </p:nvCxnSpPr>
        <p:spPr>
          <a:xfrm>
            <a:off x="3285243" y="4194928"/>
            <a:ext cx="2900406" cy="1467134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988299" y="5662062"/>
            <a:ext cx="63946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name </a:t>
            </a:r>
            <a:r>
              <a:rPr lang="zh-TW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不⽤加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zh-TW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，因為字串變數的名字就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是指標，指向陣列第一元素的位址</a:t>
            </a:r>
          </a:p>
        </p:txBody>
      </p:sp>
    </p:spTree>
    <p:extLst>
      <p:ext uri="{BB962C8B-B14F-4D97-AF65-F5344CB8AC3E}">
        <p14:creationId xmlns:p14="http://schemas.microsoft.com/office/powerpoint/2010/main" val="377891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35" y="1709895"/>
            <a:ext cx="4922783" cy="37859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字串輸入的範例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輸入兩個字串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7081" y="3723587"/>
            <a:ext cx="1762811" cy="433633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619892" y="3750097"/>
            <a:ext cx="2255726" cy="190306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74" y="5387483"/>
            <a:ext cx="3727332" cy="1329851"/>
          </a:xfrm>
          <a:prstGeom prst="rect">
            <a:avLst/>
          </a:prstGeom>
        </p:spPr>
      </p:pic>
      <p:sp>
        <p:nvSpPr>
          <p:cNvPr id="15" name="十字形 14"/>
          <p:cNvSpPr/>
          <p:nvPr/>
        </p:nvSpPr>
        <p:spPr>
          <a:xfrm rot="2700000">
            <a:off x="4677742" y="3163881"/>
            <a:ext cx="1143181" cy="1172432"/>
          </a:xfrm>
          <a:prstGeom prst="plus">
            <a:avLst>
              <a:gd name="adj" fmla="val 384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68026" y="3977017"/>
            <a:ext cx="4733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因為</a:t>
            </a:r>
            <a:r>
              <a:rPr lang="en-US" altLang="zh-TW" sz="2800" dirty="0"/>
              <a:t>%s</a:t>
            </a:r>
            <a:r>
              <a:rPr lang="zh-TW" altLang="en-US" sz="2800" dirty="0"/>
              <a:t>是根據第⼀個</a:t>
            </a:r>
            <a:r>
              <a:rPr lang="en-US" altLang="zh-TW" sz="2800" dirty="0"/>
              <a:t>white space</a:t>
            </a:r>
            <a:r>
              <a:rPr lang="zh-TW" altLang="en-US" sz="2800" dirty="0"/>
              <a:t>來結束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619" y="3594240"/>
            <a:ext cx="3858399" cy="3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803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1469</Words>
  <Application>Microsoft Macintosh PowerPoint</Application>
  <PresentationFormat>寬螢幕</PresentationFormat>
  <Paragraphs>137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標楷體</vt:lpstr>
      <vt:lpstr>Arial</vt:lpstr>
      <vt:lpstr>Calibri</vt:lpstr>
      <vt:lpstr>Consolas</vt:lpstr>
      <vt:lpstr>Trebuchet MS</vt:lpstr>
      <vt:lpstr>Wingdings 3</vt:lpstr>
      <vt:lpstr>多面向</vt:lpstr>
      <vt:lpstr>PowerPoint 簡報</vt:lpstr>
      <vt:lpstr>課程大綱 Outline</vt:lpstr>
      <vt:lpstr>先來一段程式碼</vt:lpstr>
      <vt:lpstr>字串的宣告</vt:lpstr>
      <vt:lpstr>字串的宣告與初值的設定</vt:lpstr>
      <vt:lpstr>字串宣告範例</vt:lpstr>
      <vt:lpstr>課堂實作(一)   </vt:lpstr>
      <vt:lpstr>字串輸入的範例   </vt:lpstr>
      <vt:lpstr>字串輸入的範例(輸入兩個字串)   </vt:lpstr>
      <vt:lpstr>回到以前的問題    </vt:lpstr>
      <vt:lpstr>了解scanf() 所做的動作      </vt:lpstr>
      <vt:lpstr>了解scanf() 所做的動作      </vt:lpstr>
      <vt:lpstr>scanf 格式命令用法     </vt:lpstr>
      <vt:lpstr>scanf 格式命令用法     </vt:lpstr>
      <vt:lpstr>字串的輸入與輸出函數   </vt:lpstr>
      <vt:lpstr>字串的輸入與輸出函數   </vt:lpstr>
      <vt:lpstr>課堂實作(二)   </vt:lpstr>
      <vt:lpstr>字串陣列   </vt:lpstr>
      <vt:lpstr>字串陣列元素的存取範例   </vt:lpstr>
      <vt:lpstr>字串陣列元素的存取範例   </vt:lpstr>
      <vt:lpstr>課堂實作(三)   </vt:lpstr>
      <vt:lpstr>字串相關函式   </vt:lpstr>
      <vt:lpstr>計算字串長度 － strlen()   </vt:lpstr>
      <vt:lpstr>複製字串 － strcpy(), strncpy()   </vt:lpstr>
      <vt:lpstr>複製字串 － strcpy(), strncpy()   </vt:lpstr>
      <vt:lpstr>字串連接 － strcat(),strncat()    </vt:lpstr>
      <vt:lpstr>字串連接 － strcat(),strncat()   </vt:lpstr>
      <vt:lpstr>字串比較 － strcmp(),strncmp()    </vt:lpstr>
      <vt:lpstr>字串比較 － strcmp(),strncmp()    </vt:lpstr>
      <vt:lpstr>字串比較 － strcmp(),strncmp()  </vt:lpstr>
      <vt:lpstr>課堂實作(四)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bbs</dc:creator>
  <cp:lastModifiedBy>翰俞 黃</cp:lastModifiedBy>
  <cp:revision>166</cp:revision>
  <dcterms:created xsi:type="dcterms:W3CDTF">2016-09-28T07:16:25Z</dcterms:created>
  <dcterms:modified xsi:type="dcterms:W3CDTF">2022-11-03T05:11:43Z</dcterms:modified>
</cp:coreProperties>
</file>