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3"/>
  </p:notesMasterIdLst>
  <p:sldIdLst>
    <p:sldId id="256" r:id="rId2"/>
    <p:sldId id="486" r:id="rId3"/>
    <p:sldId id="552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2" r:id="rId13"/>
    <p:sldId id="563" r:id="rId14"/>
    <p:sldId id="564" r:id="rId15"/>
    <p:sldId id="565" r:id="rId16"/>
    <p:sldId id="342" r:id="rId17"/>
    <p:sldId id="515" r:id="rId18"/>
    <p:sldId id="516" r:id="rId19"/>
    <p:sldId id="418" r:id="rId20"/>
    <p:sldId id="551" r:id="rId21"/>
    <p:sldId id="517" r:id="rId22"/>
    <p:sldId id="518" r:id="rId23"/>
    <p:sldId id="519" r:id="rId24"/>
    <p:sldId id="522" r:id="rId25"/>
    <p:sldId id="520" r:id="rId26"/>
    <p:sldId id="521" r:id="rId27"/>
    <p:sldId id="523" r:id="rId28"/>
    <p:sldId id="524" r:id="rId29"/>
    <p:sldId id="527" r:id="rId30"/>
    <p:sldId id="526" r:id="rId31"/>
    <p:sldId id="525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48774-B574-4A6E-B498-F8003C6EF8E6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198EC-1D42-4C2D-A422-79984E09B3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57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3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67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649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24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648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89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072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88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38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3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0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8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29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44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5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8221-6565-4277-B848-A611AC6945F2}" type="datetimeFigureOut">
              <a:rPr lang="zh-TW" altLang="en-US" smtClean="0"/>
              <a:t>2022/11/10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97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dirty="0">
                <a:solidFill>
                  <a:srgbClr val="996633"/>
                </a:solidFill>
              </a:rPr>
              <a:t>C</a:t>
            </a:r>
            <a:r>
              <a:rPr lang="zh-TW" altLang="en-US" dirty="0">
                <a:solidFill>
                  <a:srgbClr val="996633"/>
                </a:solidFill>
              </a:rPr>
              <a:t>程式設計實習</a:t>
            </a:r>
            <a:r>
              <a:rPr lang="en-US" altLang="zh-TW" dirty="0">
                <a:solidFill>
                  <a:srgbClr val="996633"/>
                </a:solidFill>
              </a:rPr>
              <a:t>(</a:t>
            </a:r>
            <a:r>
              <a:rPr lang="zh-TW" altLang="en-US" dirty="0">
                <a:solidFill>
                  <a:srgbClr val="996633"/>
                </a:solidFill>
              </a:rPr>
              <a:t>十</a:t>
            </a:r>
            <a:r>
              <a:rPr lang="en-US" altLang="zh-TW" dirty="0">
                <a:solidFill>
                  <a:srgbClr val="996633"/>
                </a:solidFill>
              </a:rPr>
              <a:t>) 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25688" y="4137620"/>
            <a:ext cx="72923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</a:rPr>
              <a:t>授課教師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蔣依吾 教授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chiang@cse.nsysu.edu.tw</a:t>
            </a:r>
            <a:endParaRPr lang="en-US" altLang="zh-TW" dirty="0"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: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黃翰俞 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m103040022@student.nsysu.edu.tw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楊承翰 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m103040026@student.nsysu.edu.tw</a:t>
            </a:r>
          </a:p>
        </p:txBody>
      </p:sp>
    </p:spTree>
    <p:extLst>
      <p:ext uri="{BB962C8B-B14F-4D97-AF65-F5344CB8AC3E}">
        <p14:creationId xmlns:p14="http://schemas.microsoft.com/office/powerpoint/2010/main" val="90391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檔案讀寫</a:t>
            </a:r>
            <a:r>
              <a:rPr lang="en-US" altLang="zh-TW" sz="4800" dirty="0">
                <a:solidFill>
                  <a:srgbClr val="996633"/>
                </a:solidFill>
              </a:rPr>
              <a:t>-</a:t>
            </a:r>
            <a:r>
              <a:rPr lang="zh-TW" altLang="en-US" sz="4800" dirty="0">
                <a:solidFill>
                  <a:srgbClr val="996633"/>
                </a:solidFill>
              </a:rPr>
              <a:t>用</a:t>
            </a:r>
            <a:r>
              <a:rPr lang="en-US" altLang="zh-TW" sz="4800" dirty="0" err="1">
                <a:solidFill>
                  <a:srgbClr val="0070C0"/>
                </a:solidFill>
              </a:rPr>
              <a:t>fgets</a:t>
            </a:r>
            <a:r>
              <a:rPr lang="en-US" altLang="zh-TW" sz="4800" dirty="0">
                <a:solidFill>
                  <a:srgbClr val="0070C0"/>
                </a:solidFill>
              </a:rPr>
              <a:t>()</a:t>
            </a:r>
            <a:r>
              <a:rPr lang="zh-TW" altLang="en-US" sz="4800" dirty="0">
                <a:solidFill>
                  <a:srgbClr val="996633"/>
                </a:solidFill>
              </a:rPr>
              <a:t>讀取檔案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E317D0-343A-4DC5-8046-FB61F385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8" y="1528530"/>
            <a:ext cx="5863589" cy="49569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34C181B-A39E-4A53-8C82-19676619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860" y="1755938"/>
            <a:ext cx="3246303" cy="136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6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檔案讀寫</a:t>
            </a:r>
            <a:r>
              <a:rPr lang="en-US" altLang="zh-TW" sz="4800" dirty="0">
                <a:solidFill>
                  <a:srgbClr val="996633"/>
                </a:solidFill>
              </a:rPr>
              <a:t>-</a:t>
            </a:r>
            <a:r>
              <a:rPr lang="zh-TW" altLang="en-US" sz="4800" dirty="0">
                <a:solidFill>
                  <a:srgbClr val="996633"/>
                </a:solidFill>
              </a:rPr>
              <a:t>用</a:t>
            </a:r>
            <a:r>
              <a:rPr lang="en-US" altLang="zh-TW" sz="4800" dirty="0" err="1">
                <a:solidFill>
                  <a:srgbClr val="0070C0"/>
                </a:solidFill>
              </a:rPr>
              <a:t>fread</a:t>
            </a:r>
            <a:r>
              <a:rPr lang="en-US" altLang="zh-TW" sz="4800" dirty="0">
                <a:solidFill>
                  <a:srgbClr val="0070C0"/>
                </a:solidFill>
              </a:rPr>
              <a:t>()</a:t>
            </a:r>
            <a:r>
              <a:rPr lang="zh-TW" altLang="en-US" sz="4800" dirty="0">
                <a:solidFill>
                  <a:srgbClr val="996633"/>
                </a:solidFill>
              </a:rPr>
              <a:t>讀取檔案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F0A6A9-0A73-4AE1-B0B1-6015AE2D9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3" y="1875218"/>
            <a:ext cx="5568841" cy="41795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85F906-A529-4FCF-80BB-192A8D7B8B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04"/>
          <a:stretch/>
        </p:blipFill>
        <p:spPr>
          <a:xfrm>
            <a:off x="6512037" y="2194560"/>
            <a:ext cx="4305992" cy="14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3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一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270582" y="1566997"/>
            <a:ext cx="11311817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建立一份檔案，試試看上面介紹的四種讀取方式。</a:t>
            </a:r>
            <a:endParaRPr lang="en-US" altLang="zh-TW" sz="2800" dirty="0"/>
          </a:p>
          <a:p>
            <a:r>
              <a:rPr lang="zh-TW" altLang="en-US" sz="2800" dirty="0"/>
              <a:t>利用選擇的方式執行上面介紹的四種讀取方式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85" y="2704437"/>
            <a:ext cx="5919342" cy="37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6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檔案讀寫</a:t>
            </a:r>
            <a:r>
              <a:rPr lang="en-US" altLang="zh-TW" sz="4800" dirty="0">
                <a:solidFill>
                  <a:srgbClr val="996633"/>
                </a:solidFill>
              </a:rPr>
              <a:t>-</a:t>
            </a:r>
            <a:r>
              <a:rPr lang="zh-TW" altLang="en-US" sz="4800" dirty="0">
                <a:solidFill>
                  <a:srgbClr val="996633"/>
                </a:solidFill>
              </a:rPr>
              <a:t>用</a:t>
            </a:r>
            <a:r>
              <a:rPr lang="en-US" altLang="zh-TW" sz="4800" dirty="0" err="1">
                <a:solidFill>
                  <a:srgbClr val="0070C0"/>
                </a:solidFill>
              </a:rPr>
              <a:t>fputc</a:t>
            </a:r>
            <a:r>
              <a:rPr lang="en-US" altLang="zh-TW" sz="4800" dirty="0">
                <a:solidFill>
                  <a:srgbClr val="0070C0"/>
                </a:solidFill>
              </a:rPr>
              <a:t>()</a:t>
            </a:r>
            <a:r>
              <a:rPr lang="zh-TW" altLang="en-US" sz="4800" dirty="0">
                <a:solidFill>
                  <a:srgbClr val="996633"/>
                </a:solidFill>
              </a:rPr>
              <a:t>寫入檔案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0B47C2-B940-480A-98C8-9ACA7275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34543"/>
            <a:ext cx="6311164" cy="40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8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檔案讀寫</a:t>
            </a:r>
            <a:r>
              <a:rPr lang="en-US" altLang="zh-TW" sz="4800" dirty="0">
                <a:solidFill>
                  <a:srgbClr val="996633"/>
                </a:solidFill>
              </a:rPr>
              <a:t>-</a:t>
            </a:r>
            <a:r>
              <a:rPr lang="zh-TW" altLang="en-US" sz="4800" dirty="0">
                <a:solidFill>
                  <a:srgbClr val="996633"/>
                </a:solidFill>
              </a:rPr>
              <a:t>用</a:t>
            </a:r>
            <a:r>
              <a:rPr lang="en-US" altLang="zh-TW" sz="4800" dirty="0" err="1">
                <a:solidFill>
                  <a:srgbClr val="0070C0"/>
                </a:solidFill>
              </a:rPr>
              <a:t>fputs</a:t>
            </a:r>
            <a:r>
              <a:rPr lang="en-US" altLang="zh-TW" sz="4800" dirty="0">
                <a:solidFill>
                  <a:srgbClr val="0070C0"/>
                </a:solidFill>
              </a:rPr>
              <a:t>()</a:t>
            </a:r>
            <a:r>
              <a:rPr lang="zh-TW" altLang="en-US" sz="4800" dirty="0">
                <a:solidFill>
                  <a:srgbClr val="996633"/>
                </a:solidFill>
              </a:rPr>
              <a:t>寫入檔案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BF88C6-0026-4C6B-B3AB-29F8EE594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24933"/>
            <a:ext cx="5441896" cy="36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2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二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270582" y="1555422"/>
            <a:ext cx="11311817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試試看寫入檔案。</a:t>
            </a:r>
          </a:p>
          <a:p>
            <a:r>
              <a:rPr lang="zh-TW" altLang="en-US" sz="2800" dirty="0"/>
              <a:t>試試看把讀檔用的路徑系統用在寫檔上。</a:t>
            </a:r>
          </a:p>
          <a:p>
            <a:r>
              <a:rPr lang="zh-TW" altLang="en-US" sz="2800" dirty="0"/>
              <a:t>怎麼把使用者輸入的東西寫入檔案中呢</a:t>
            </a:r>
            <a:r>
              <a:rPr lang="en-US" altLang="zh-TW" sz="2800" dirty="0"/>
              <a:t>?</a:t>
            </a:r>
          </a:p>
          <a:p>
            <a:pPr marL="0" indent="0">
              <a:buNone/>
            </a:pP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88FA467-BB45-4EC1-9556-14C696C5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981" y="3715893"/>
            <a:ext cx="5342701" cy="235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71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函數</a:t>
            </a:r>
            <a:r>
              <a:rPr lang="en-US" altLang="zh-TW" sz="4800" dirty="0">
                <a:solidFill>
                  <a:srgbClr val="996633"/>
                </a:solidFill>
              </a:rPr>
              <a:t>:</a:t>
            </a:r>
            <a:r>
              <a:rPr lang="zh-TW" altLang="en-US" sz="4800" dirty="0">
                <a:solidFill>
                  <a:srgbClr val="996633"/>
                </a:solidFill>
              </a:rPr>
              <a:t> </a:t>
            </a:r>
            <a:r>
              <a:rPr lang="zh-TW" altLang="en-US" sz="4400" dirty="0">
                <a:solidFill>
                  <a:srgbClr val="996633"/>
                </a:solidFill>
              </a:rPr>
              <a:t>先來一段程式碼</a:t>
            </a: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35" y="1541092"/>
            <a:ext cx="3689400" cy="502014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4551748" y="1710966"/>
            <a:ext cx="212242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My Chatting Room: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A: Hi~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B: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 ===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( o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/ | | \</a:t>
            </a:r>
          </a:p>
          <a:p>
            <a:endParaRPr lang="en-US" altLang="zh-TW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A:What's</a:t>
            </a:r>
            <a:r>
              <a:rPr lang="zh-TW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that?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B: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  ===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( o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 / | | \</a:t>
            </a:r>
          </a:p>
          <a:p>
            <a:endParaRPr lang="en-US" altLang="zh-TW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A:Are you robot?</a:t>
            </a:r>
            <a:endParaRPr lang="zh-TW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22446" y="2774624"/>
            <a:ext cx="41729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想要⽤迴圈來做嗎？</a:t>
            </a:r>
          </a:p>
          <a:p>
            <a:r>
              <a:rPr lang="zh-TW" altLang="en-US" sz="2800" dirty="0"/>
              <a:t>不過這兩⼩段程式碼雖然⼀樣，但是不連續，該怎麼辦呢？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338606" y="3186260"/>
            <a:ext cx="2432116" cy="10652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1338606" y="4774343"/>
            <a:ext cx="2432116" cy="1065229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endCxn id="10" idx="1"/>
          </p:cNvCxnSpPr>
          <p:nvPr/>
        </p:nvCxnSpPr>
        <p:spPr>
          <a:xfrm flipV="1">
            <a:off x="3770722" y="3682565"/>
            <a:ext cx="3151724" cy="36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70722" y="3986763"/>
            <a:ext cx="3073138" cy="143312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3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24" y="1239090"/>
            <a:ext cx="3620081" cy="5495345"/>
          </a:xfrm>
          <a:prstGeom prst="rect">
            <a:avLst/>
          </a:prstGeom>
          <a:ln>
            <a:noFill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930" y="328052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改成利用函數呼叫的方式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296405" y="1235100"/>
            <a:ext cx="417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函數使⽤前需要宣告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260020" y="3071792"/>
            <a:ext cx="1153242" cy="312431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829559" y="4995190"/>
            <a:ext cx="2696066" cy="1739245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873776" y="1620627"/>
            <a:ext cx="1297538" cy="266308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52" idx="1"/>
          </p:cNvCxnSpPr>
          <p:nvPr/>
        </p:nvCxnSpPr>
        <p:spPr>
          <a:xfrm flipV="1">
            <a:off x="3532797" y="4636971"/>
            <a:ext cx="1370373" cy="1306445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961534" y="1709396"/>
            <a:ext cx="1923068" cy="364502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291567" y="3830546"/>
            <a:ext cx="1153242" cy="312431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圓角矩形 14"/>
          <p:cNvSpPr/>
          <p:nvPr/>
        </p:nvSpPr>
        <p:spPr>
          <a:xfrm>
            <a:off x="4296405" y="1693687"/>
            <a:ext cx="6509676" cy="731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傳回值型態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函數名稱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引數型態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1, </a:t>
            </a:r>
            <a:r>
              <a:rPr lang="zh-TW" alt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引數型態</a:t>
            </a:r>
            <a:r>
              <a:rPr lang="en-US" altLang="zh-TW" sz="2000" dirty="0">
                <a:solidFill>
                  <a:schemeClr val="bg1"/>
                </a:solidFill>
                <a:latin typeface="Consolas" panose="020B0609020204030204" pitchFamily="49" charset="0"/>
              </a:rPr>
              <a:t>1,……);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330" y="2867562"/>
            <a:ext cx="1946057" cy="3564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554357" y="2467992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此函數沒有傳回值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448656" y="24718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函數名稱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522217" y="248233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此函數不需要參數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715306" y="2885408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宣告完不要忘記加分號</a:t>
            </a:r>
          </a:p>
        </p:txBody>
      </p:sp>
      <p:cxnSp>
        <p:nvCxnSpPr>
          <p:cNvPr id="23" name="直線單箭頭接點 22"/>
          <p:cNvCxnSpPr>
            <a:endCxn id="8" idx="2"/>
          </p:cNvCxnSpPr>
          <p:nvPr/>
        </p:nvCxnSpPr>
        <p:spPr>
          <a:xfrm flipH="1" flipV="1">
            <a:off x="5467428" y="2806546"/>
            <a:ext cx="693011" cy="1214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21" idx="2"/>
          </p:cNvCxnSpPr>
          <p:nvPr/>
        </p:nvCxnSpPr>
        <p:spPr>
          <a:xfrm flipV="1">
            <a:off x="7492278" y="2820888"/>
            <a:ext cx="943010" cy="892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22" idx="1"/>
          </p:cNvCxnSpPr>
          <p:nvPr/>
        </p:nvCxnSpPr>
        <p:spPr>
          <a:xfrm flipV="1">
            <a:off x="8067537" y="3054685"/>
            <a:ext cx="647769" cy="1710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7" idx="0"/>
            <a:endCxn id="18" idx="2"/>
          </p:cNvCxnSpPr>
          <p:nvPr/>
        </p:nvCxnSpPr>
        <p:spPr>
          <a:xfrm flipH="1" flipV="1">
            <a:off x="6951358" y="2810374"/>
            <a:ext cx="1" cy="571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193682" y="1298799"/>
            <a:ext cx="373898" cy="37389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231936" y="1306126"/>
            <a:ext cx="581218" cy="367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579311" y="3021643"/>
            <a:ext cx="373898" cy="37389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617565" y="3028970"/>
            <a:ext cx="581218" cy="367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813154" y="4916591"/>
            <a:ext cx="373898" cy="37389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851408" y="4923918"/>
            <a:ext cx="581218" cy="367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444809" y="3910222"/>
            <a:ext cx="2344007" cy="50435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3"/>
          </p:cNvCxnSpPr>
          <p:nvPr/>
        </p:nvCxnSpPr>
        <p:spPr>
          <a:xfrm>
            <a:off x="2413262" y="3228008"/>
            <a:ext cx="2375554" cy="499894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903170" y="4436916"/>
            <a:ext cx="3262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在主函數外面定義函數內容</a:t>
            </a:r>
          </a:p>
        </p:txBody>
      </p:sp>
      <p:sp>
        <p:nvSpPr>
          <p:cNvPr id="53" name="圓角矩形 52"/>
          <p:cNvSpPr/>
          <p:nvPr/>
        </p:nvSpPr>
        <p:spPr>
          <a:xfrm>
            <a:off x="4903170" y="4835087"/>
            <a:ext cx="6509676" cy="1898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傳回值型態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函數名稱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型態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 引數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1,…, 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型態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n 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引數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n)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變數宣告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敘述主體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	return 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運算式</a:t>
            </a:r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; //</a:t>
            </a:r>
            <a:r>
              <a:rPr lang="zh-TW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傳回運算是的值</a:t>
            </a:r>
            <a:endParaRPr lang="en-US" altLang="zh-TW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5" name="矩形 54"/>
          <p:cNvSpPr/>
          <p:nvPr/>
        </p:nvSpPr>
        <p:spPr>
          <a:xfrm>
            <a:off x="4878927" y="3436327"/>
            <a:ext cx="44246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在主函數裡面呼叫 </a:t>
            </a:r>
            <a:r>
              <a:rPr lang="en-US" altLang="zh-TW" sz="2000" b="1" dirty="0" err="1"/>
              <a:t>myrobot</a:t>
            </a:r>
            <a:r>
              <a:rPr lang="en-US" altLang="zh-TW" sz="2000" b="1" dirty="0"/>
              <a:t> </a:t>
            </a:r>
            <a:r>
              <a:rPr lang="zh-TW" altLang="en-US" sz="2000" b="1" dirty="0"/>
              <a:t>這個函數</a:t>
            </a:r>
            <a:endParaRPr lang="en-US" altLang="zh-TW" sz="2000" b="1" dirty="0"/>
          </a:p>
          <a:p>
            <a:r>
              <a:rPr lang="zh-TW" altLang="en-US" sz="2000" dirty="0"/>
              <a:t>也就是會去執行</a:t>
            </a:r>
            <a:r>
              <a:rPr lang="en-US" altLang="zh-TW" sz="2000" dirty="0" err="1"/>
              <a:t>myrobot</a:t>
            </a:r>
            <a:r>
              <a:rPr lang="zh-TW" altLang="en-US" sz="2000" dirty="0"/>
              <a:t>的內容</a:t>
            </a:r>
          </a:p>
        </p:txBody>
      </p:sp>
    </p:spTree>
    <p:extLst>
      <p:ext uri="{BB962C8B-B14F-4D97-AF65-F5344CB8AC3E}">
        <p14:creationId xmlns:p14="http://schemas.microsoft.com/office/powerpoint/2010/main" val="314821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圖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5" y="1148854"/>
            <a:ext cx="5563211" cy="567581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930" y="328052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再來看⼀個例子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296405" y="1235100"/>
            <a:ext cx="417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函數使⽤前需要宣告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770295" y="3259481"/>
            <a:ext cx="1537484" cy="312431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330608" y="5183924"/>
            <a:ext cx="2696066" cy="1651899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667404" y="1620627"/>
            <a:ext cx="1503910" cy="171095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" idx="3"/>
          </p:cNvCxnSpPr>
          <p:nvPr/>
        </p:nvCxnSpPr>
        <p:spPr>
          <a:xfrm flipV="1">
            <a:off x="3026674" y="5466236"/>
            <a:ext cx="1540629" cy="543638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44336" y="1609471"/>
            <a:ext cx="1923068" cy="364502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770295" y="4193421"/>
            <a:ext cx="1733078" cy="312431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358763" y="170953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此函數沒有傳回值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253062" y="17133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函數名稱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7326623" y="1723878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此函數不需要參數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8519712" y="2126952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宣告完不要忘記加分號</a:t>
            </a:r>
          </a:p>
        </p:txBody>
      </p:sp>
      <p:cxnSp>
        <p:nvCxnSpPr>
          <p:cNvPr id="23" name="直線單箭頭接點 22"/>
          <p:cNvCxnSpPr>
            <a:endCxn id="8" idx="2"/>
          </p:cNvCxnSpPr>
          <p:nvPr/>
        </p:nvCxnSpPr>
        <p:spPr>
          <a:xfrm flipH="1" flipV="1">
            <a:off x="5271834" y="2048090"/>
            <a:ext cx="693011" cy="1214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21" idx="2"/>
          </p:cNvCxnSpPr>
          <p:nvPr/>
        </p:nvCxnSpPr>
        <p:spPr>
          <a:xfrm flipV="1">
            <a:off x="7296684" y="2062432"/>
            <a:ext cx="943010" cy="892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16" idx="3"/>
            <a:endCxn id="22" idx="1"/>
          </p:cNvCxnSpPr>
          <p:nvPr/>
        </p:nvCxnSpPr>
        <p:spPr>
          <a:xfrm flipV="1">
            <a:off x="7543135" y="2296229"/>
            <a:ext cx="976577" cy="6065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endCxn id="18" idx="2"/>
          </p:cNvCxnSpPr>
          <p:nvPr/>
        </p:nvCxnSpPr>
        <p:spPr>
          <a:xfrm flipH="1" flipV="1">
            <a:off x="6755764" y="2051918"/>
            <a:ext cx="1" cy="571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3193682" y="1298799"/>
            <a:ext cx="373898" cy="37389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>
            <a:off x="3231936" y="1306126"/>
            <a:ext cx="581218" cy="367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橢圓 35"/>
          <p:cNvSpPr/>
          <p:nvPr/>
        </p:nvSpPr>
        <p:spPr>
          <a:xfrm>
            <a:off x="3676933" y="3398104"/>
            <a:ext cx="373898" cy="37389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/>
          <p:cNvSpPr txBox="1"/>
          <p:nvPr/>
        </p:nvSpPr>
        <p:spPr>
          <a:xfrm>
            <a:off x="3715187" y="3405431"/>
            <a:ext cx="581218" cy="367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3326323" y="4919445"/>
            <a:ext cx="373898" cy="37389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3364577" y="4926772"/>
            <a:ext cx="581218" cy="3676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直線單箭頭接點 39"/>
          <p:cNvCxnSpPr>
            <a:stCxn id="14" idx="3"/>
          </p:cNvCxnSpPr>
          <p:nvPr/>
        </p:nvCxnSpPr>
        <p:spPr>
          <a:xfrm flipV="1">
            <a:off x="2503373" y="3380346"/>
            <a:ext cx="3362277" cy="969291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307779" y="3102898"/>
            <a:ext cx="3557871" cy="333429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026674" y="6093352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定義函數內容</a:t>
            </a:r>
          </a:p>
        </p:txBody>
      </p:sp>
      <p:sp>
        <p:nvSpPr>
          <p:cNvPr id="55" name="矩形 54"/>
          <p:cNvSpPr/>
          <p:nvPr/>
        </p:nvSpPr>
        <p:spPr>
          <a:xfrm>
            <a:off x="5953297" y="2933719"/>
            <a:ext cx="2719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/>
              <a:t>呼叫 </a:t>
            </a:r>
            <a:r>
              <a:rPr lang="en-US" altLang="zh-TW" sz="2000" b="1" dirty="0" err="1"/>
              <a:t>mysum</a:t>
            </a:r>
            <a:r>
              <a:rPr lang="en-US" altLang="zh-TW" sz="2000" b="1" dirty="0"/>
              <a:t> </a:t>
            </a:r>
            <a:r>
              <a:rPr lang="zh-TW" altLang="en-US" sz="2000" b="1" dirty="0"/>
              <a:t>這個函數</a:t>
            </a:r>
            <a:endParaRPr lang="en-US" altLang="zh-TW" sz="2000" b="1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506" y="2234687"/>
            <a:ext cx="1540629" cy="244389"/>
          </a:xfrm>
          <a:prstGeom prst="rect">
            <a:avLst/>
          </a:prstGeom>
        </p:spPr>
      </p:pic>
      <p:pic>
        <p:nvPicPr>
          <p:cNvPr id="30" name="圖片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657" y="3278858"/>
            <a:ext cx="1621714" cy="254571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4597871" y="5182291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函數傳回值為整數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6492170" y="51861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函數名稱</a:t>
            </a:r>
          </a:p>
        </p:txBody>
      </p:sp>
      <p:sp>
        <p:nvSpPr>
          <p:cNvPr id="47" name="文字方塊 46"/>
          <p:cNvSpPr txBox="1"/>
          <p:nvPr/>
        </p:nvSpPr>
        <p:spPr>
          <a:xfrm>
            <a:off x="5096928" y="6261428"/>
            <a:ext cx="4698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/>
              <a:t>除了確定輸入值的型態之外，也必須給予參數命名</a:t>
            </a:r>
          </a:p>
        </p:txBody>
      </p:sp>
      <p:cxnSp>
        <p:nvCxnSpPr>
          <p:cNvPr id="48" name="直線單箭頭接點 47"/>
          <p:cNvCxnSpPr>
            <a:endCxn id="44" idx="2"/>
          </p:cNvCxnSpPr>
          <p:nvPr/>
        </p:nvCxnSpPr>
        <p:spPr>
          <a:xfrm flipH="1" flipV="1">
            <a:off x="5510942" y="5520845"/>
            <a:ext cx="693022" cy="12140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47" idx="0"/>
          </p:cNvCxnSpPr>
          <p:nvPr/>
        </p:nvCxnSpPr>
        <p:spPr>
          <a:xfrm flipH="1">
            <a:off x="7446289" y="5916326"/>
            <a:ext cx="190082" cy="34510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5" idx="2"/>
          </p:cNvCxnSpPr>
          <p:nvPr/>
        </p:nvCxnSpPr>
        <p:spPr>
          <a:xfrm flipH="1" flipV="1">
            <a:off x="6994872" y="5524673"/>
            <a:ext cx="1" cy="571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圖片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657" y="5716726"/>
            <a:ext cx="2027143" cy="254571"/>
          </a:xfrm>
          <a:prstGeom prst="rect">
            <a:avLst/>
          </a:prstGeom>
        </p:spPr>
      </p:pic>
      <p:cxnSp>
        <p:nvCxnSpPr>
          <p:cNvPr id="64" name="直線單箭頭接點 63"/>
          <p:cNvCxnSpPr/>
          <p:nvPr/>
        </p:nvCxnSpPr>
        <p:spPr>
          <a:xfrm flipH="1">
            <a:off x="7077464" y="3597773"/>
            <a:ext cx="249159" cy="35523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031453" y="3956161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600" dirty="0">
                <a:solidFill>
                  <a:srgbClr val="C92606"/>
                </a:solidFill>
                <a:latin typeface="+mn-ea"/>
              </a:rPr>
              <a:t>必須給予參參數值</a:t>
            </a:r>
          </a:p>
          <a:p>
            <a:r>
              <a:rPr lang="zh-TW" altLang="en-US" sz="1600" dirty="0">
                <a:solidFill>
                  <a:srgbClr val="0365C1"/>
                </a:solidFill>
                <a:latin typeface="+mn-ea"/>
              </a:rPr>
              <a:t>他會先把 </a:t>
            </a:r>
            <a:r>
              <a:rPr lang="en-US" altLang="zh-TW" sz="1600" b="1" dirty="0">
                <a:solidFill>
                  <a:srgbClr val="0365C1"/>
                </a:solidFill>
                <a:latin typeface="+mn-ea"/>
              </a:rPr>
              <a:t>10 assign </a:t>
            </a:r>
            <a:r>
              <a:rPr lang="zh-TW" altLang="en-US" sz="1600" dirty="0">
                <a:solidFill>
                  <a:srgbClr val="0365C1"/>
                </a:solidFill>
                <a:latin typeface="+mn-ea"/>
              </a:rPr>
              <a:t>到 </a:t>
            </a:r>
            <a:r>
              <a:rPr lang="en-US" altLang="zh-TW" sz="1600" b="1" dirty="0" err="1">
                <a:solidFill>
                  <a:srgbClr val="0365C1"/>
                </a:solidFill>
                <a:latin typeface="+mn-ea"/>
              </a:rPr>
              <a:t>sfnum</a:t>
            </a:r>
            <a:r>
              <a:rPr lang="en-US" altLang="zh-TW" sz="1600" b="1" dirty="0">
                <a:solidFill>
                  <a:srgbClr val="0365C1"/>
                </a:solidFill>
                <a:latin typeface="+mn-ea"/>
              </a:rPr>
              <a:t> </a:t>
            </a:r>
            <a:r>
              <a:rPr lang="zh-TW" altLang="en-US" sz="1600" dirty="0">
                <a:solidFill>
                  <a:srgbClr val="0365C1"/>
                </a:solidFill>
                <a:latin typeface="+mn-ea"/>
              </a:rPr>
              <a:t>這個變數</a:t>
            </a:r>
          </a:p>
          <a:p>
            <a:r>
              <a:rPr lang="zh-TW" altLang="en-US" sz="1600" dirty="0">
                <a:solidFill>
                  <a:srgbClr val="0365C1"/>
                </a:solidFill>
                <a:latin typeface="+mn-ea"/>
              </a:rPr>
              <a:t>再執⾏行行</a:t>
            </a:r>
            <a:r>
              <a:rPr lang="en-US" altLang="zh-TW" sz="1600" b="1" dirty="0" err="1">
                <a:solidFill>
                  <a:srgbClr val="0365C1"/>
                </a:solidFill>
                <a:latin typeface="+mn-ea"/>
              </a:rPr>
              <a:t>mysum</a:t>
            </a:r>
            <a:r>
              <a:rPr lang="en-US" altLang="zh-TW" sz="1600" b="1" dirty="0">
                <a:solidFill>
                  <a:srgbClr val="0365C1"/>
                </a:solidFill>
                <a:latin typeface="+mn-ea"/>
              </a:rPr>
              <a:t> </a:t>
            </a:r>
            <a:r>
              <a:rPr lang="zh-TW" altLang="en-US" sz="1600" dirty="0">
                <a:solidFill>
                  <a:srgbClr val="0365C1"/>
                </a:solidFill>
                <a:latin typeface="+mn-ea"/>
              </a:rPr>
              <a:t>之內容。</a:t>
            </a:r>
            <a:endParaRPr lang="zh-TW" altLang="en-US" sz="1600" dirty="0">
              <a:latin typeface="+mn-ea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772820" y="181103"/>
            <a:ext cx="5182405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My Chatting Room: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A: What is</a:t>
            </a:r>
            <a:r>
              <a:rPr lang="zh-TW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the sum of first 10 numbers?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B: 55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A: What is</a:t>
            </a:r>
            <a:r>
              <a:rPr lang="zh-TW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the sum of first 100 numbers?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B: 5050</a:t>
            </a:r>
          </a:p>
        </p:txBody>
      </p:sp>
      <p:sp>
        <p:nvSpPr>
          <p:cNvPr id="68" name="圓角矩形 67"/>
          <p:cNvSpPr/>
          <p:nvPr/>
        </p:nvSpPr>
        <p:spPr>
          <a:xfrm>
            <a:off x="9926424" y="427684"/>
            <a:ext cx="399131" cy="255775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圓角矩形 68"/>
          <p:cNvSpPr/>
          <p:nvPr/>
        </p:nvSpPr>
        <p:spPr>
          <a:xfrm>
            <a:off x="9926424" y="944914"/>
            <a:ext cx="480768" cy="255775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9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三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把上⾯的例題改成連乘，也就是</a:t>
            </a:r>
          </a:p>
          <a:p>
            <a:pPr lvl="1"/>
            <a:r>
              <a:rPr lang="zh-TW" altLang="en-US" sz="2600" dirty="0"/>
              <a:t>函數輸入為一個數</a:t>
            </a:r>
            <a:r>
              <a:rPr lang="en-US" altLang="zh-TW" sz="2600" dirty="0"/>
              <a:t>(</a:t>
            </a:r>
            <a:r>
              <a:rPr lang="zh-TW" altLang="en-US" sz="2600" dirty="0"/>
              <a:t>假設為</a:t>
            </a:r>
            <a:r>
              <a:rPr lang="en-US" altLang="zh-TW" sz="2600" dirty="0"/>
              <a:t>n)</a:t>
            </a:r>
          </a:p>
          <a:p>
            <a:pPr lvl="1"/>
            <a:r>
              <a:rPr lang="zh-TW" altLang="en-US" sz="2600" dirty="0"/>
              <a:t>函數輸出為 </a:t>
            </a:r>
            <a:r>
              <a:rPr lang="en-US" altLang="zh-TW" sz="2600" dirty="0"/>
              <a:t>n!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49F128-17CC-41A5-BC35-EDA80136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3" y="3429000"/>
            <a:ext cx="661695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5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課程大綱</a:t>
            </a:r>
            <a:r>
              <a:rPr lang="en-US" altLang="zh-TW" sz="4800" dirty="0">
                <a:solidFill>
                  <a:srgbClr val="996633"/>
                </a:solidFill>
              </a:rPr>
              <a:t>Outline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77333" y="1448464"/>
            <a:ext cx="955074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檔案操作</a:t>
            </a:r>
          </a:p>
          <a:p>
            <a:r>
              <a:rPr lang="zh-TW" altLang="en-US" sz="2800" dirty="0"/>
              <a:t>檔案讀寫</a:t>
            </a:r>
            <a:endParaRPr lang="en-US" altLang="zh-TW" sz="2800" dirty="0"/>
          </a:p>
          <a:p>
            <a:r>
              <a:rPr lang="zh-TW" altLang="en-US" sz="2800" dirty="0"/>
              <a:t>函數</a:t>
            </a:r>
          </a:p>
        </p:txBody>
      </p:sp>
    </p:spTree>
    <p:extLst>
      <p:ext uri="{BB962C8B-B14F-4D97-AF65-F5344CB8AC3E}">
        <p14:creationId xmlns:p14="http://schemas.microsoft.com/office/powerpoint/2010/main" val="377891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函數的概念與功⽤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77333" y="1448464"/>
            <a:ext cx="955074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函數基本上是根據</a:t>
            </a:r>
            <a:r>
              <a:rPr lang="zh-TW" altLang="en-US" sz="2800" dirty="0">
                <a:solidFill>
                  <a:srgbClr val="FF0000"/>
                </a:solidFill>
              </a:rPr>
              <a:t>輸入</a:t>
            </a:r>
            <a:r>
              <a:rPr lang="zh-TW" altLang="en-US" sz="2800" dirty="0">
                <a:solidFill>
                  <a:srgbClr val="0000FF"/>
                </a:solidFill>
              </a:rPr>
              <a:t>執行一個功能或者作用</a:t>
            </a:r>
            <a:r>
              <a:rPr lang="zh-TW" altLang="en-US" sz="2800" dirty="0"/>
              <a:t>，再將作用後的結果</a:t>
            </a:r>
            <a:r>
              <a:rPr lang="zh-TW" altLang="en-US" sz="2800" dirty="0">
                <a:solidFill>
                  <a:srgbClr val="FF0000"/>
                </a:solidFill>
              </a:rPr>
              <a:t>輸出</a:t>
            </a:r>
          </a:p>
          <a:p>
            <a:r>
              <a:rPr lang="zh-TW" altLang="en-US" sz="2800" dirty="0"/>
              <a:t>函數可以使程式的設計與維護更加容易</a:t>
            </a:r>
          </a:p>
          <a:p>
            <a:r>
              <a:rPr lang="zh-TW" altLang="en-US" sz="2800" dirty="0"/>
              <a:t>可提高程式的可讀性，函數可重複被呼叫，提⾼程式的再利用率</a:t>
            </a:r>
          </a:p>
          <a:p>
            <a:r>
              <a:rPr lang="zh-TW" altLang="en-US" sz="2800" dirty="0"/>
              <a:t>每⼀個函數有⾃己的任務，可按任務來規劃函數</a:t>
            </a:r>
          </a:p>
        </p:txBody>
      </p:sp>
    </p:spTree>
    <p:extLst>
      <p:ext uri="{BB962C8B-B14F-4D97-AF65-F5344CB8AC3E}">
        <p14:creationId xmlns:p14="http://schemas.microsoft.com/office/powerpoint/2010/main" val="149951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en-US" altLang="zh-TW" sz="4800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TW" altLang="en-US" sz="4800" dirty="0">
                <a:solidFill>
                  <a:srgbClr val="996633"/>
                </a:solidFill>
              </a:rPr>
              <a:t>語⾔的函數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77333" y="1448464"/>
            <a:ext cx="9550749" cy="557953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Top-down design </a:t>
            </a:r>
            <a:r>
              <a:rPr lang="zh-TW" altLang="en-US" sz="2800" dirty="0"/>
              <a:t>的目的是要達到逐步單純化</a:t>
            </a:r>
          </a:p>
          <a:p>
            <a:pPr lvl="1"/>
            <a:r>
              <a:rPr lang="zh-TW" altLang="en-US" sz="2600" dirty="0"/>
              <a:t>將⼤問題細分成小問題</a:t>
            </a:r>
          </a:p>
          <a:p>
            <a:pPr lvl="1"/>
            <a:r>
              <a:rPr lang="zh-TW" altLang="en-US" sz="2600" dirty="0"/>
              <a:t>將解決這些⼩問題的方法，撰寫成較⼩的程式區塊</a:t>
            </a:r>
          </a:p>
          <a:p>
            <a:r>
              <a:rPr lang="en-US" altLang="zh-TW" sz="2800" dirty="0"/>
              <a:t>C </a:t>
            </a:r>
            <a:r>
              <a:rPr lang="zh-TW" altLang="en-US" sz="2800" dirty="0"/>
              <a:t>語⾔的函數</a:t>
            </a:r>
          </a:p>
          <a:p>
            <a:pPr lvl="1"/>
            <a:r>
              <a:rPr lang="zh-TW" altLang="en-US" sz="2600" dirty="0"/>
              <a:t>如賦予程式區塊⼀個名字</a:t>
            </a:r>
          </a:p>
          <a:p>
            <a:pPr lvl="1"/>
            <a:r>
              <a:rPr lang="zh-TW" altLang="en-US" sz="2600" dirty="0"/>
              <a:t>並且指定它的輸出與輸入</a:t>
            </a:r>
          </a:p>
          <a:p>
            <a:pPr lvl="1"/>
            <a:r>
              <a:rPr lang="zh-TW" altLang="en-US" sz="2600" dirty="0"/>
              <a:t>則此程式區塊就是⼀個 </a:t>
            </a:r>
            <a:r>
              <a:rPr lang="en-US" altLang="zh-TW" sz="2600" dirty="0"/>
              <a:t>C </a:t>
            </a:r>
            <a:r>
              <a:rPr lang="zh-TW" altLang="en-US" sz="2600" dirty="0"/>
              <a:t>語⾔的函數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3329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60" y="1619523"/>
            <a:ext cx="3446143" cy="5020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524928" y="422744"/>
                <a:ext cx="9143999" cy="762001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4800" dirty="0">
                    <a:solidFill>
                      <a:srgbClr val="996633"/>
                    </a:solidFill>
                  </a:rPr>
                  <a:t>練習</a:t>
                </a:r>
                <a:r>
                  <a:rPr lang="en-US" altLang="zh-TW" sz="4800" dirty="0">
                    <a:solidFill>
                      <a:srgbClr val="996633"/>
                    </a:solidFill>
                  </a:rPr>
                  <a:t>: </a:t>
                </a:r>
                <a:r>
                  <a:rPr lang="zh-TW" altLang="en-US" sz="4800" dirty="0">
                    <a:solidFill>
                      <a:srgbClr val="996633"/>
                    </a:solidFill>
                  </a:rPr>
                  <a:t>次方函數 </a:t>
                </a:r>
                <a:r>
                  <a:rPr lang="en-US" altLang="zh-TW" sz="4800" dirty="0" err="1">
                    <a:solidFill>
                      <a:srgbClr val="996633"/>
                    </a:solidFill>
                  </a:rPr>
                  <a:t>mypow</a:t>
                </a:r>
                <a:r>
                  <a:rPr lang="en-US" altLang="zh-TW" sz="4800" dirty="0">
                    <a:solidFill>
                      <a:srgbClr val="996633"/>
                    </a:solidFill>
                  </a:rPr>
                  <a:t>(</a:t>
                </a:r>
                <a:r>
                  <a:rPr lang="en-US" altLang="zh-TW" sz="4800" dirty="0" err="1">
                    <a:solidFill>
                      <a:srgbClr val="996633"/>
                    </a:solidFill>
                  </a:rPr>
                  <a:t>x,n</a:t>
                </a:r>
                <a:r>
                  <a:rPr lang="en-US" altLang="zh-TW" sz="4800" dirty="0">
                    <a:solidFill>
                      <a:srgbClr val="996633"/>
                    </a:solidFill>
                  </a:rPr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4800" i="1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4800" i="1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4800" i="1">
                            <a:solidFill>
                              <a:srgbClr val="9966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altLang="zh-TW" sz="4800" dirty="0">
                    <a:solidFill>
                      <a:srgbClr val="996633"/>
                    </a:solidFill>
                  </a:rPr>
                </a:br>
                <a:br>
                  <a:rPr lang="en-US" altLang="zh-TW" sz="4800" dirty="0">
                    <a:solidFill>
                      <a:srgbClr val="996633"/>
                    </a:solidFill>
                  </a:rPr>
                </a:br>
                <a:endParaRPr lang="zh-TW" altLang="en-US" sz="4800" dirty="0">
                  <a:solidFill>
                    <a:srgbClr val="996633"/>
                  </a:solidFill>
                </a:endParaRPr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24928" y="422744"/>
                <a:ext cx="9143999" cy="762001"/>
              </a:xfrm>
              <a:blipFill rotWithShape="0">
                <a:blip r:embed="rId3"/>
                <a:stretch>
                  <a:fillRect l="-3000" t="-18400" b="-504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4337560" y="1553700"/>
            <a:ext cx="6206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函數使用前需要宣告，多個引數的話，⽤逗點隔開，此函數有兩個引數。</a:t>
            </a:r>
            <a:endParaRPr lang="zh-TW" altLang="en-US" sz="2000" b="1" dirty="0"/>
          </a:p>
        </p:txBody>
      </p:sp>
      <p:sp>
        <p:nvSpPr>
          <p:cNvPr id="11" name="圓角矩形 10"/>
          <p:cNvSpPr/>
          <p:nvPr/>
        </p:nvSpPr>
        <p:spPr>
          <a:xfrm>
            <a:off x="1159497" y="3278858"/>
            <a:ext cx="1748240" cy="312431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552425" y="4988909"/>
            <a:ext cx="3542745" cy="1699114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2" idx="3"/>
          </p:cNvCxnSpPr>
          <p:nvPr/>
        </p:nvCxnSpPr>
        <p:spPr>
          <a:xfrm flipV="1">
            <a:off x="2716966" y="1937181"/>
            <a:ext cx="1641797" cy="39163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" idx="3"/>
          </p:cNvCxnSpPr>
          <p:nvPr/>
        </p:nvCxnSpPr>
        <p:spPr>
          <a:xfrm flipV="1">
            <a:off x="4095170" y="5318436"/>
            <a:ext cx="693951" cy="52003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44335" y="2146560"/>
            <a:ext cx="1972631" cy="364502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1093539" y="3864870"/>
            <a:ext cx="1814197" cy="312431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/>
          <p:nvPr/>
        </p:nvCxnSpPr>
        <p:spPr>
          <a:xfrm flipV="1">
            <a:off x="2979306" y="3266349"/>
            <a:ext cx="3138020" cy="772512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11" idx="3"/>
          </p:cNvCxnSpPr>
          <p:nvPr/>
        </p:nvCxnSpPr>
        <p:spPr>
          <a:xfrm flipV="1">
            <a:off x="2907737" y="3102900"/>
            <a:ext cx="3224657" cy="332174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789121" y="4988909"/>
            <a:ext cx="62739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定義函數內容，其內容會⽤到宣告之兩個引數。此函數為利用 </a:t>
            </a:r>
            <a:r>
              <a:rPr lang="en-US" altLang="zh-TW" sz="2000" dirty="0"/>
              <a:t>for loop </a:t>
            </a:r>
            <a:r>
              <a:rPr lang="zh-TW" altLang="en-US" sz="2000" dirty="0"/>
              <a:t>計算次方數</a:t>
            </a:r>
          </a:p>
        </p:txBody>
      </p:sp>
      <p:sp>
        <p:nvSpPr>
          <p:cNvPr id="55" name="矩形 54"/>
          <p:cNvSpPr/>
          <p:nvPr/>
        </p:nvSpPr>
        <p:spPr>
          <a:xfrm>
            <a:off x="6203964" y="2930176"/>
            <a:ext cx="2730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呼叫 </a:t>
            </a:r>
            <a:r>
              <a:rPr lang="en-US" altLang="zh-TW" sz="2000" dirty="0" err="1"/>
              <a:t>mypow</a:t>
            </a:r>
            <a:r>
              <a:rPr lang="en-US" altLang="zh-TW" sz="2000" dirty="0"/>
              <a:t> </a:t>
            </a:r>
            <a:r>
              <a:rPr lang="zh-TW" altLang="en-US" sz="2000" dirty="0"/>
              <a:t>這個函數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7240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99" y="1553700"/>
            <a:ext cx="3486686" cy="50506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928" y="422744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同時使⽤多個函數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358763" y="1725818"/>
            <a:ext cx="620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宣告多個函數</a:t>
            </a:r>
            <a:r>
              <a:rPr lang="en-US" altLang="zh-TW" sz="2000" dirty="0"/>
              <a:t>(</a:t>
            </a:r>
            <a:r>
              <a:rPr lang="zh-TW" altLang="en-US" sz="2000" dirty="0"/>
              <a:t>名字及輸出與輸入之型態</a:t>
            </a:r>
            <a:r>
              <a:rPr lang="en-US" altLang="zh-TW" sz="2000" dirty="0"/>
              <a:t>)</a:t>
            </a:r>
            <a:endParaRPr lang="zh-TW" altLang="en-US" sz="2000" b="1" dirty="0"/>
          </a:p>
        </p:txBody>
      </p:sp>
      <p:sp>
        <p:nvSpPr>
          <p:cNvPr id="19" name="圓角矩形 18"/>
          <p:cNvSpPr/>
          <p:nvPr/>
        </p:nvSpPr>
        <p:spPr>
          <a:xfrm>
            <a:off x="552425" y="3657600"/>
            <a:ext cx="3542745" cy="3030423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2" idx="3"/>
          </p:cNvCxnSpPr>
          <p:nvPr/>
        </p:nvCxnSpPr>
        <p:spPr>
          <a:xfrm flipV="1">
            <a:off x="2716966" y="1937181"/>
            <a:ext cx="1641797" cy="39163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" idx="3"/>
          </p:cNvCxnSpPr>
          <p:nvPr/>
        </p:nvCxnSpPr>
        <p:spPr>
          <a:xfrm>
            <a:off x="4095170" y="5172812"/>
            <a:ext cx="693951" cy="145624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744335" y="2146560"/>
            <a:ext cx="1972631" cy="364502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93706" y="5118381"/>
            <a:ext cx="6273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函數定義區</a:t>
            </a:r>
          </a:p>
        </p:txBody>
      </p:sp>
    </p:spTree>
    <p:extLst>
      <p:ext uri="{BB962C8B-B14F-4D97-AF65-F5344CB8AC3E}">
        <p14:creationId xmlns:p14="http://schemas.microsoft.com/office/powerpoint/2010/main" val="4064952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四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寫兩個函數，一個為求最⼤公因數，⼀個為求最小公倍數。</a:t>
            </a:r>
            <a:endParaRPr lang="zh-TW" altLang="en-US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816106-7CBB-4848-BB6A-6064DFFA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87" y="2865220"/>
            <a:ext cx="8409847" cy="28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73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變數的分類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10859912" cy="5579531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變數種類可概分為</a:t>
            </a:r>
          </a:p>
          <a:p>
            <a:pPr lvl="1"/>
            <a:r>
              <a:rPr lang="zh-TW" altLang="en-US" sz="3200" dirty="0"/>
              <a:t>區域變數</a:t>
            </a:r>
            <a:r>
              <a:rPr lang="en-US" altLang="zh-TW" sz="3200" b="1" dirty="0"/>
              <a:t>(local variable)</a:t>
            </a:r>
          </a:p>
          <a:p>
            <a:pPr lvl="1"/>
            <a:r>
              <a:rPr lang="zh-TW" altLang="en-US" sz="3200" dirty="0">
                <a:solidFill>
                  <a:srgbClr val="0000FF"/>
                </a:solidFill>
              </a:rPr>
              <a:t>區域變數的生命週期只在於主控權在函數⼿上</a:t>
            </a:r>
          </a:p>
          <a:p>
            <a:pPr lvl="1"/>
            <a:r>
              <a:rPr lang="zh-TW" altLang="en-US" sz="3200" dirty="0"/>
              <a:t>全域變數</a:t>
            </a:r>
            <a:r>
              <a:rPr lang="en-US" altLang="zh-TW" sz="3200" b="1" dirty="0"/>
              <a:t>(global variable)</a:t>
            </a:r>
          </a:p>
          <a:p>
            <a:pPr lvl="1"/>
            <a:r>
              <a:rPr lang="zh-TW" altLang="en-US" sz="3200" dirty="0">
                <a:solidFill>
                  <a:srgbClr val="0000FF"/>
                </a:solidFill>
              </a:rPr>
              <a:t>所有的函數模組皆可使⽤全域變數</a:t>
            </a:r>
          </a:p>
          <a:p>
            <a:pPr lvl="1"/>
            <a:r>
              <a:rPr lang="zh-TW" altLang="en-US" sz="3200" dirty="0"/>
              <a:t>靜態變數</a:t>
            </a:r>
            <a:r>
              <a:rPr lang="en-US" altLang="zh-TW" sz="3200" b="1" dirty="0"/>
              <a:t>(static variable)</a:t>
            </a:r>
          </a:p>
          <a:p>
            <a:pPr lvl="1"/>
            <a:r>
              <a:rPr lang="zh-TW" altLang="en-US" sz="3200" dirty="0">
                <a:solidFill>
                  <a:srgbClr val="0000FF"/>
                </a:solidFill>
              </a:rPr>
              <a:t>函數執⾏完時，函數內的靜態變數之值不會消失，⽽會保留在函數內</a:t>
            </a:r>
          </a:p>
        </p:txBody>
      </p:sp>
    </p:spTree>
    <p:extLst>
      <p:ext uri="{BB962C8B-B14F-4D97-AF65-F5344CB8AC3E}">
        <p14:creationId xmlns:p14="http://schemas.microsoft.com/office/powerpoint/2010/main" val="899236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95" y="1908102"/>
            <a:ext cx="4297543" cy="348253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928" y="422744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先來看⼀個例子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283349" y="2354566"/>
            <a:ext cx="620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主程式區域變數 </a:t>
            </a:r>
            <a:r>
              <a:rPr lang="en-US" altLang="zh-TW" sz="2000" b="1" dirty="0"/>
              <a:t>a </a:t>
            </a:r>
            <a:r>
              <a:rPr lang="zh-TW" altLang="en-US" sz="2000" dirty="0"/>
              <a:t>的活動空間</a:t>
            </a:r>
            <a:endParaRPr lang="zh-TW" altLang="en-US" sz="2000" b="1" dirty="0"/>
          </a:p>
        </p:txBody>
      </p:sp>
      <p:sp>
        <p:nvSpPr>
          <p:cNvPr id="19" name="圓角矩形 18"/>
          <p:cNvSpPr/>
          <p:nvPr/>
        </p:nvSpPr>
        <p:spPr>
          <a:xfrm>
            <a:off x="552425" y="4468305"/>
            <a:ext cx="4245818" cy="1050186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12" idx="3"/>
          </p:cNvCxnSpPr>
          <p:nvPr/>
        </p:nvCxnSpPr>
        <p:spPr>
          <a:xfrm flipV="1">
            <a:off x="3431357" y="2618547"/>
            <a:ext cx="851992" cy="965642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" idx="3"/>
          </p:cNvCxnSpPr>
          <p:nvPr/>
        </p:nvCxnSpPr>
        <p:spPr>
          <a:xfrm>
            <a:off x="4798243" y="4993398"/>
            <a:ext cx="603316" cy="181917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524928" y="2827925"/>
            <a:ext cx="2906429" cy="1512528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91564" y="4990529"/>
            <a:ext cx="6273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副程式區域變數 </a:t>
            </a:r>
            <a:r>
              <a:rPr lang="en-US" altLang="zh-TW" sz="2000" b="1" dirty="0"/>
              <a:t>a </a:t>
            </a:r>
            <a:r>
              <a:rPr lang="zh-TW" altLang="en-US" sz="2000" dirty="0"/>
              <a:t>的活動空間</a:t>
            </a:r>
          </a:p>
        </p:txBody>
      </p:sp>
      <p:sp>
        <p:nvSpPr>
          <p:cNvPr id="17" name="圓角矩形 16"/>
          <p:cNvSpPr/>
          <p:nvPr/>
        </p:nvSpPr>
        <p:spPr>
          <a:xfrm>
            <a:off x="6146276" y="2358641"/>
            <a:ext cx="311085" cy="396036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7367626" y="5025689"/>
            <a:ext cx="311085" cy="396036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17" idx="2"/>
          </p:cNvCxnSpPr>
          <p:nvPr/>
        </p:nvCxnSpPr>
        <p:spPr>
          <a:xfrm>
            <a:off x="6301819" y="2754677"/>
            <a:ext cx="419492" cy="446463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18" idx="0"/>
          </p:cNvCxnSpPr>
          <p:nvPr/>
        </p:nvCxnSpPr>
        <p:spPr>
          <a:xfrm flipH="1" flipV="1">
            <a:off x="7274195" y="4091233"/>
            <a:ext cx="248974" cy="934456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6146276" y="3449315"/>
            <a:ext cx="6206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同樣名字但不同人</a:t>
            </a:r>
            <a:endParaRPr lang="zh-TW" altLang="en-US" sz="2000" b="1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790823" y="1176249"/>
            <a:ext cx="315360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300 (inside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myfun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</a:t>
            </a:r>
          </a:p>
        </p:txBody>
      </p:sp>
    </p:spTree>
    <p:extLst>
      <p:ext uri="{BB962C8B-B14F-4D97-AF65-F5344CB8AC3E}">
        <p14:creationId xmlns:p14="http://schemas.microsoft.com/office/powerpoint/2010/main" val="257389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928" y="422744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這兩個程式有⼀樣嗎？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16" y="1566796"/>
            <a:ext cx="3390968" cy="318236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13" y="1566796"/>
            <a:ext cx="3297439" cy="318236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526970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呼叫副函數時：</a:t>
            </a:r>
          </a:p>
        </p:txBody>
      </p:sp>
      <p:sp>
        <p:nvSpPr>
          <p:cNvPr id="14" name="矩形 13"/>
          <p:cNvSpPr/>
          <p:nvPr/>
        </p:nvSpPr>
        <p:spPr>
          <a:xfrm>
            <a:off x="-1" y="607762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PingFangTC-Light"/>
              </a:rPr>
              <a:t>結束副函數時：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583702" y="5131209"/>
            <a:ext cx="3685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0365C1"/>
                </a:solidFill>
                <a:latin typeface="PingFangTC-Semibold"/>
              </a:rPr>
              <a:t>主程式區域變數 </a:t>
            </a:r>
            <a:r>
              <a:rPr lang="en-US" altLang="zh-TW" b="1" dirty="0" err="1">
                <a:solidFill>
                  <a:srgbClr val="0365C1"/>
                </a:solidFill>
                <a:latin typeface="Helvetica-Bold"/>
              </a:rPr>
              <a:t>num</a:t>
            </a:r>
            <a:r>
              <a:rPr lang="en-US" altLang="zh-TW" b="1" dirty="0">
                <a:solidFill>
                  <a:srgbClr val="0365C1"/>
                </a:solidFill>
                <a:latin typeface="Helvetica-Bold"/>
              </a:rPr>
              <a:t> </a:t>
            </a:r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的內容會傳遞給</a:t>
            </a:r>
            <a:r>
              <a:rPr lang="zh-TW" altLang="en-US" dirty="0">
                <a:solidFill>
                  <a:srgbClr val="00882B"/>
                </a:solidFill>
                <a:latin typeface="PingFangTC-Semibold"/>
              </a:rPr>
              <a:t>副程式區域變數 </a:t>
            </a:r>
            <a:r>
              <a:rPr lang="en-US" altLang="zh-TW" b="1" dirty="0" err="1">
                <a:solidFill>
                  <a:srgbClr val="00882B"/>
                </a:solidFill>
                <a:latin typeface="Helvetica-Bold"/>
              </a:rPr>
              <a:t>num</a:t>
            </a:r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。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583702" y="59871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副程式會將</a:t>
            </a:r>
            <a:r>
              <a:rPr lang="zh-TW" altLang="en-US" dirty="0">
                <a:solidFill>
                  <a:srgbClr val="00882B"/>
                </a:solidFill>
                <a:latin typeface="PingFangTC-Semibold"/>
              </a:rPr>
              <a:t>副程式區域變數 </a:t>
            </a:r>
            <a:r>
              <a:rPr lang="en-US" altLang="zh-TW" b="1" dirty="0">
                <a:solidFill>
                  <a:srgbClr val="00882B"/>
                </a:solidFill>
                <a:latin typeface="Helvetica-Bold"/>
              </a:rPr>
              <a:t>sum </a:t>
            </a:r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的內容</a:t>
            </a:r>
          </a:p>
          <a:p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會傳遞給</a:t>
            </a:r>
            <a:r>
              <a:rPr lang="zh-TW" altLang="en-US" dirty="0">
                <a:solidFill>
                  <a:srgbClr val="0365C1"/>
                </a:solidFill>
                <a:latin typeface="PingFangTC-Semibold"/>
              </a:rPr>
              <a:t>主程式區域變數 </a:t>
            </a:r>
            <a:r>
              <a:rPr lang="en-US" altLang="zh-TW" b="1" dirty="0">
                <a:solidFill>
                  <a:srgbClr val="0365C1"/>
                </a:solidFill>
                <a:latin typeface="Helvetica-Bold"/>
              </a:rPr>
              <a:t>sum</a:t>
            </a:r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。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6096000" y="51312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0365C1"/>
                </a:solidFill>
                <a:latin typeface="PingFangTC-Semibold"/>
              </a:rPr>
              <a:t>主程式區域變數 </a:t>
            </a:r>
            <a:r>
              <a:rPr lang="en-US" altLang="zh-TW" b="1" dirty="0">
                <a:solidFill>
                  <a:srgbClr val="0365C1"/>
                </a:solidFill>
                <a:latin typeface="Helvetica-Bold"/>
              </a:rPr>
              <a:t>input </a:t>
            </a:r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的內容會傳遞給</a:t>
            </a:r>
          </a:p>
          <a:p>
            <a:r>
              <a:rPr lang="zh-TW" altLang="en-US" dirty="0">
                <a:solidFill>
                  <a:srgbClr val="00882B"/>
                </a:solidFill>
                <a:latin typeface="PingFangTC-Semibold"/>
              </a:rPr>
              <a:t>副程式區域變數 </a:t>
            </a:r>
            <a:r>
              <a:rPr lang="en-US" altLang="zh-TW" b="1" dirty="0" err="1">
                <a:solidFill>
                  <a:srgbClr val="00882B"/>
                </a:solidFill>
                <a:latin typeface="Helvetica-Bold"/>
              </a:rPr>
              <a:t>num</a:t>
            </a:r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。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096000" y="59871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副程式會將</a:t>
            </a:r>
            <a:r>
              <a:rPr lang="zh-TW" altLang="en-US" dirty="0">
                <a:solidFill>
                  <a:srgbClr val="00882B"/>
                </a:solidFill>
                <a:latin typeface="PingFangTC-Semibold"/>
              </a:rPr>
              <a:t>副程式區域變數 </a:t>
            </a:r>
            <a:r>
              <a:rPr lang="en-US" altLang="zh-TW" b="1" dirty="0">
                <a:solidFill>
                  <a:srgbClr val="00882B"/>
                </a:solidFill>
                <a:latin typeface="Helvetica-Bold"/>
              </a:rPr>
              <a:t>sum </a:t>
            </a:r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的內容</a:t>
            </a:r>
          </a:p>
          <a:p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會傳遞給</a:t>
            </a:r>
            <a:r>
              <a:rPr lang="zh-TW" altLang="en-US" dirty="0">
                <a:solidFill>
                  <a:srgbClr val="0365C1"/>
                </a:solidFill>
                <a:latin typeface="PingFangTC-Semibold"/>
              </a:rPr>
              <a:t>主程式區域變數 </a:t>
            </a:r>
            <a:r>
              <a:rPr lang="en-US" altLang="zh-TW" b="1" dirty="0" err="1">
                <a:solidFill>
                  <a:srgbClr val="0365C1"/>
                </a:solidFill>
                <a:latin typeface="Helvetica-Bold"/>
              </a:rPr>
              <a:t>tmp</a:t>
            </a:r>
            <a:r>
              <a:rPr lang="zh-TW" altLang="en-US" dirty="0">
                <a:solidFill>
                  <a:srgbClr val="000000"/>
                </a:solidFill>
                <a:latin typeface="PingFangTC-Light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3241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928" y="422744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全域變數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廣域變數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r>
              <a:rPr lang="zh-TW" altLang="en-US" sz="4800" dirty="0">
                <a:solidFill>
                  <a:srgbClr val="996633"/>
                </a:solidFill>
              </a:rPr>
              <a:t>之範例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8" y="1612316"/>
            <a:ext cx="4338086" cy="348253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927" y="1612316"/>
            <a:ext cx="4297543" cy="367601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24928" y="5522424"/>
            <a:ext cx="315360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300 (inside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myfun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155567" y="5522423"/>
            <a:ext cx="315360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300 (inside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myfun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300</a:t>
            </a:r>
          </a:p>
        </p:txBody>
      </p:sp>
      <p:cxnSp>
        <p:nvCxnSpPr>
          <p:cNvPr id="18" name="直線單箭頭接點 17"/>
          <p:cNvCxnSpPr>
            <a:stCxn id="19" idx="3"/>
          </p:cNvCxnSpPr>
          <p:nvPr/>
        </p:nvCxnSpPr>
        <p:spPr>
          <a:xfrm flipV="1">
            <a:off x="6089716" y="2251508"/>
            <a:ext cx="1800519" cy="227683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5247758" y="2328304"/>
            <a:ext cx="841958" cy="301774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圓角矩形 19"/>
          <p:cNvSpPr/>
          <p:nvPr/>
        </p:nvSpPr>
        <p:spPr>
          <a:xfrm>
            <a:off x="5684363" y="3070022"/>
            <a:ext cx="933253" cy="276044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20" idx="3"/>
          </p:cNvCxnSpPr>
          <p:nvPr/>
        </p:nvCxnSpPr>
        <p:spPr>
          <a:xfrm>
            <a:off x="6617616" y="3208044"/>
            <a:ext cx="1847654" cy="402422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5684363" y="4665750"/>
            <a:ext cx="933253" cy="276044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直線單箭頭接點 25"/>
          <p:cNvCxnSpPr>
            <a:stCxn id="25" idx="3"/>
          </p:cNvCxnSpPr>
          <p:nvPr/>
        </p:nvCxnSpPr>
        <p:spPr>
          <a:xfrm flipV="1">
            <a:off x="6617616" y="3936898"/>
            <a:ext cx="1847654" cy="866874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930915" y="2075332"/>
            <a:ext cx="2504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PingFangTC-Light"/>
              </a:rPr>
              <a:t>宣告在</a:t>
            </a:r>
            <a:r>
              <a:rPr lang="en-US" altLang="zh-TW" dirty="0">
                <a:latin typeface="Helvetica-Light"/>
              </a:rPr>
              <a:t>main</a:t>
            </a:r>
            <a:r>
              <a:rPr lang="zh-TW" altLang="en-US" dirty="0">
                <a:latin typeface="PingFangTC-Light"/>
              </a:rPr>
              <a:t>外⾯，為</a:t>
            </a:r>
          </a:p>
          <a:p>
            <a:r>
              <a:rPr lang="zh-TW" altLang="en-US" dirty="0">
                <a:latin typeface="PingFangTC-Light"/>
              </a:rPr>
              <a:t>全域變數。</a:t>
            </a:r>
            <a:endParaRPr lang="zh-TW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8498924" y="3409255"/>
            <a:ext cx="3135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PingFangTC-Light"/>
              </a:rPr>
              <a:t>無需宣告，直接使⽤。若重新宣告，會變成區域變數。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8939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953" y="1612316"/>
            <a:ext cx="4338086" cy="370656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928" y="422744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全域變數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廣域變數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r>
              <a:rPr lang="zh-TW" altLang="en-US" sz="4800" dirty="0">
                <a:solidFill>
                  <a:srgbClr val="996633"/>
                </a:solidFill>
              </a:rPr>
              <a:t>之範例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28" y="1612316"/>
            <a:ext cx="4338086" cy="3482537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524928" y="5522424"/>
            <a:ext cx="315360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300 (inside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myfun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155567" y="5522423"/>
            <a:ext cx="3153605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300 (inside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myfun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</a:t>
            </a:r>
          </a:p>
        </p:txBody>
      </p:sp>
      <p:sp>
        <p:nvSpPr>
          <p:cNvPr id="20" name="圓角矩形 19"/>
          <p:cNvSpPr/>
          <p:nvPr/>
        </p:nvSpPr>
        <p:spPr>
          <a:xfrm>
            <a:off x="5684363" y="3070022"/>
            <a:ext cx="933253" cy="276044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直線單箭頭接點 20"/>
          <p:cNvCxnSpPr>
            <a:stCxn id="20" idx="3"/>
          </p:cNvCxnSpPr>
          <p:nvPr/>
        </p:nvCxnSpPr>
        <p:spPr>
          <a:xfrm flipV="1">
            <a:off x="6617616" y="2504385"/>
            <a:ext cx="1313299" cy="703659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圓角矩形 24"/>
          <p:cNvSpPr/>
          <p:nvPr/>
        </p:nvSpPr>
        <p:spPr>
          <a:xfrm>
            <a:off x="5684363" y="4665750"/>
            <a:ext cx="933253" cy="276044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" name="直線單箭頭接點 25"/>
          <p:cNvCxnSpPr>
            <a:stCxn id="25" idx="3"/>
          </p:cNvCxnSpPr>
          <p:nvPr/>
        </p:nvCxnSpPr>
        <p:spPr>
          <a:xfrm flipV="1">
            <a:off x="6617616" y="3936898"/>
            <a:ext cx="1847654" cy="866874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961868" y="2159633"/>
            <a:ext cx="2404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PingFangTC-Light"/>
              </a:rPr>
              <a:t>重新宣告，變成主程</a:t>
            </a:r>
          </a:p>
          <a:p>
            <a:r>
              <a:rPr lang="zh-TW" altLang="en-US" dirty="0">
                <a:latin typeface="PingFangTC-Light"/>
              </a:rPr>
              <a:t>式的區域變數。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8465270" y="3683181"/>
            <a:ext cx="2306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PingFangTC-Light"/>
              </a:rPr>
              <a:t>沒有重新宣告，還是</a:t>
            </a:r>
          </a:p>
          <a:p>
            <a:r>
              <a:rPr lang="zh-TW" altLang="en-US" dirty="0">
                <a:latin typeface="PingFangTC-Light"/>
              </a:rPr>
              <a:t>全域變數那個 </a:t>
            </a:r>
            <a:r>
              <a:rPr lang="en-US" altLang="zh-TW" dirty="0">
                <a:latin typeface="Helvetica-Light"/>
              </a:rPr>
              <a:t>a</a:t>
            </a:r>
            <a:r>
              <a:rPr lang="zh-TW" altLang="en-US" dirty="0">
                <a:latin typeface="PingFangTC-Light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884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檔案操作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77333" y="1448464"/>
            <a:ext cx="955074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有時候會需要將資料保存下來，或者是需要從使用者提供的檔案中讀取資料，這時就會用到檔案操作。</a:t>
            </a:r>
          </a:p>
          <a:p>
            <a:r>
              <a:rPr lang="zh-TW" altLang="en-US" sz="2800" dirty="0"/>
              <a:t>要對檔案操作所需函式包含在“</a:t>
            </a:r>
            <a:r>
              <a:rPr lang="en-US" altLang="zh-TW" sz="2800" dirty="0" err="1"/>
              <a:t>stdlib.h</a:t>
            </a:r>
            <a:r>
              <a:rPr lang="en-US" altLang="zh-TW" sz="2800" dirty="0"/>
              <a:t>”</a:t>
            </a:r>
            <a:r>
              <a:rPr lang="zh-TW" altLang="en-US" sz="2800" dirty="0"/>
              <a:t>中，使用前記得要以</a:t>
            </a:r>
            <a:r>
              <a:rPr lang="en-US" altLang="zh-TW" sz="2800" dirty="0"/>
              <a:t>#include &lt;</a:t>
            </a:r>
            <a:r>
              <a:rPr lang="en-US" altLang="zh-TW" sz="2800" dirty="0" err="1"/>
              <a:t>stdlib.h</a:t>
            </a:r>
            <a:r>
              <a:rPr lang="en-US" altLang="zh-TW" sz="2800" dirty="0"/>
              <a:t>&gt;</a:t>
            </a:r>
            <a:r>
              <a:rPr lang="zh-TW" altLang="en-US" sz="2800" dirty="0"/>
              <a:t>方式將其引入</a:t>
            </a:r>
          </a:p>
        </p:txBody>
      </p:sp>
    </p:spTree>
    <p:extLst>
      <p:ext uri="{BB962C8B-B14F-4D97-AF65-F5344CB8AC3E}">
        <p14:creationId xmlns:p14="http://schemas.microsoft.com/office/powerpoint/2010/main" val="1886144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928" y="422744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靜態變數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524928" y="5352742"/>
            <a:ext cx="2934709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0</a:t>
            </a:r>
            <a:r>
              <a:rPr lang="zh-TW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(inside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myfun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100 (inside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myfun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a is 200	</a:t>
            </a:r>
            <a:r>
              <a:rPr lang="zh-TW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(inside </a:t>
            </a:r>
            <a:r>
              <a:rPr lang="en-US" altLang="zh-TW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myfun</a:t>
            </a:r>
            <a:r>
              <a:rPr lang="en-US" altLang="zh-TW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8" y="1527475"/>
            <a:ext cx="4257000" cy="3482537"/>
          </a:xfrm>
          <a:prstGeom prst="rect">
            <a:avLst/>
          </a:prstGeom>
        </p:spPr>
      </p:pic>
      <p:cxnSp>
        <p:nvCxnSpPr>
          <p:cNvPr id="16" name="直線單箭頭接點 15"/>
          <p:cNvCxnSpPr>
            <a:stCxn id="22" idx="3"/>
            <a:endCxn id="7" idx="1"/>
          </p:cNvCxnSpPr>
          <p:nvPr/>
        </p:nvCxnSpPr>
        <p:spPr>
          <a:xfrm flipV="1">
            <a:off x="4781927" y="4417441"/>
            <a:ext cx="1090971" cy="76562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21"/>
          <p:cNvSpPr/>
          <p:nvPr/>
        </p:nvSpPr>
        <p:spPr>
          <a:xfrm>
            <a:off x="638050" y="3977994"/>
            <a:ext cx="4143877" cy="1032017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72898" y="3955776"/>
            <a:ext cx="4553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PingFangTC-Light"/>
              </a:rPr>
              <a:t>靜態變數活動範圍跟區域變數一樣，但是靜</a:t>
            </a:r>
          </a:p>
          <a:p>
            <a:r>
              <a:rPr lang="zh-TW" altLang="en-US" dirty="0">
                <a:latin typeface="PingFangTC-Light"/>
              </a:rPr>
              <a:t>態變數在編譯時就已經配置固定的記憶體位</a:t>
            </a:r>
          </a:p>
          <a:p>
            <a:r>
              <a:rPr lang="zh-TW" altLang="en-US" dirty="0">
                <a:latin typeface="PingFangTC-Light"/>
              </a:rPr>
              <a:t>置。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48303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五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39983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下圖之程式碼中，</a:t>
            </a:r>
            <a:r>
              <a:rPr lang="en-US" altLang="zh-TW" sz="2800" dirty="0" err="1"/>
              <a:t>myswitch</a:t>
            </a:r>
            <a:r>
              <a:rPr lang="en-US" altLang="zh-TW" sz="2800" dirty="0"/>
              <a:t> </a:t>
            </a:r>
            <a:r>
              <a:rPr lang="zh-TW" altLang="en-US" sz="2800" dirty="0"/>
              <a:t>副函數想嘗試將 </a:t>
            </a:r>
            <a:r>
              <a:rPr lang="en-US" altLang="zh-TW" sz="2800" dirty="0"/>
              <a:t>a </a:t>
            </a:r>
            <a:r>
              <a:rPr lang="zh-TW" altLang="en-US" sz="2800" dirty="0"/>
              <a:t>與 </a:t>
            </a:r>
            <a:r>
              <a:rPr lang="en-US" altLang="zh-TW" sz="2800" dirty="0"/>
              <a:t>b </a:t>
            </a:r>
            <a:r>
              <a:rPr lang="zh-TW" altLang="en-US" sz="2800" dirty="0"/>
              <a:t>變數內的值做交換。請判斷此程式碼是否可以成功交換，若不⾏該怎麼改？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65" y="3066666"/>
            <a:ext cx="3324515" cy="366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3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檔案操作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677333" y="1448464"/>
            <a:ext cx="955074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檔案操作的基本動作：</a:t>
            </a:r>
          </a:p>
          <a:p>
            <a:r>
              <a:rPr lang="en-US" altLang="zh-TW" sz="2800" dirty="0"/>
              <a:t>fopen()</a:t>
            </a:r>
            <a:r>
              <a:rPr lang="zh-TW" altLang="en-US" sz="2800" dirty="0"/>
              <a:t>：將要操作的檔案開啟。</a:t>
            </a:r>
          </a:p>
          <a:p>
            <a:r>
              <a:rPr lang="en-US" altLang="zh-TW" sz="2800" dirty="0" err="1"/>
              <a:t>fclose</a:t>
            </a:r>
            <a:r>
              <a:rPr lang="en-US" altLang="zh-TW" sz="2800" dirty="0"/>
              <a:t>()</a:t>
            </a:r>
            <a:r>
              <a:rPr lang="zh-TW" altLang="en-US" sz="2800" dirty="0"/>
              <a:t>：將操作完的檔案關閉。*</a:t>
            </a:r>
          </a:p>
          <a:p>
            <a:r>
              <a:rPr lang="zh-TW" altLang="en-US" sz="2800" dirty="0"/>
              <a:t>*</a:t>
            </a:r>
            <a:r>
              <a:rPr lang="zh-TW" altLang="en-US" sz="2800" dirty="0">
                <a:solidFill>
                  <a:srgbClr val="FF0000"/>
                </a:solidFill>
              </a:rPr>
              <a:t>檔案操作完畢之後一定要記得關閉，以避免資源浪費或是其他程序沒有辦法讀取該檔案。</a:t>
            </a:r>
          </a:p>
        </p:txBody>
      </p:sp>
    </p:spTree>
    <p:extLst>
      <p:ext uri="{BB962C8B-B14F-4D97-AF65-F5344CB8AC3E}">
        <p14:creationId xmlns:p14="http://schemas.microsoft.com/office/powerpoint/2010/main" val="227220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檔案操作</a:t>
            </a:r>
            <a:r>
              <a:rPr lang="en-US" altLang="zh-TW" sz="4800" dirty="0">
                <a:solidFill>
                  <a:srgbClr val="996633"/>
                </a:solidFill>
              </a:rPr>
              <a:t>-</a:t>
            </a:r>
            <a:r>
              <a:rPr lang="zh-TW" altLang="en-US" sz="4800" dirty="0">
                <a:solidFill>
                  <a:srgbClr val="996633"/>
                </a:solidFill>
              </a:rPr>
              <a:t>開啟檔案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270582" y="1566997"/>
            <a:ext cx="11311817" cy="557953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fopen()</a:t>
            </a:r>
            <a:r>
              <a:rPr lang="zh-TW" altLang="en-US" sz="2800" dirty="0"/>
              <a:t>：</a:t>
            </a:r>
          </a:p>
          <a:p>
            <a:pPr marL="0" indent="0">
              <a:buNone/>
            </a:pPr>
            <a:r>
              <a:rPr lang="zh-TW" altLang="en-US" sz="2800" dirty="0"/>
              <a:t>函式原型：</a:t>
            </a:r>
            <a:r>
              <a:rPr lang="en-US" altLang="zh-TW" sz="2800" dirty="0"/>
              <a:t>FILE * fopen( </a:t>
            </a:r>
            <a:r>
              <a:rPr lang="en-US" altLang="zh-TW" sz="2800" dirty="0" err="1"/>
              <a:t>constchar</a:t>
            </a:r>
            <a:r>
              <a:rPr lang="en-US" altLang="zh-TW" sz="2800" dirty="0"/>
              <a:t> * </a:t>
            </a:r>
            <a:r>
              <a:rPr lang="en-US" altLang="zh-TW" sz="2800" dirty="0">
                <a:solidFill>
                  <a:srgbClr val="0070C0"/>
                </a:solidFill>
              </a:rPr>
              <a:t>filename</a:t>
            </a:r>
            <a:r>
              <a:rPr lang="en-US" altLang="zh-TW" sz="2800" dirty="0"/>
              <a:t>, </a:t>
            </a:r>
            <a:r>
              <a:rPr lang="en-US" altLang="zh-TW" sz="2800" dirty="0" err="1"/>
              <a:t>constchar</a:t>
            </a:r>
            <a:r>
              <a:rPr lang="en-US" altLang="zh-TW" sz="2800" dirty="0"/>
              <a:t> * </a:t>
            </a:r>
            <a:r>
              <a:rPr lang="en-US" altLang="zh-TW" sz="2800" dirty="0">
                <a:solidFill>
                  <a:srgbClr val="0070C0"/>
                </a:solidFill>
              </a:rPr>
              <a:t>mode</a:t>
            </a:r>
            <a:r>
              <a:rPr lang="en-US" altLang="zh-TW" sz="2800" dirty="0"/>
              <a:t>);</a:t>
            </a:r>
          </a:p>
          <a:p>
            <a:pPr marL="0" indent="0">
              <a:buNone/>
            </a:pPr>
            <a:r>
              <a:rPr lang="en-US" altLang="zh-TW" sz="2800" dirty="0"/>
              <a:t>filename</a:t>
            </a:r>
            <a:r>
              <a:rPr lang="zh-TW" altLang="en-US" sz="2800" dirty="0"/>
              <a:t>：要開啟的檔案名稱。</a:t>
            </a:r>
          </a:p>
          <a:p>
            <a:pPr marL="0" indent="0">
              <a:buNone/>
            </a:pPr>
            <a:r>
              <a:rPr lang="en-US" altLang="zh-TW" sz="2800" dirty="0"/>
              <a:t>mode</a:t>
            </a:r>
            <a:r>
              <a:rPr lang="zh-TW" altLang="en-US" sz="2800" dirty="0"/>
              <a:t>：開啟檔案的模式。</a:t>
            </a:r>
          </a:p>
          <a:p>
            <a:r>
              <a:rPr lang="en-US" altLang="zh-TW" sz="2800" dirty="0"/>
              <a:t>EOF</a:t>
            </a:r>
            <a:r>
              <a:rPr lang="zh-TW" altLang="en-US" sz="2800" dirty="0"/>
              <a:t>：</a:t>
            </a:r>
          </a:p>
          <a:p>
            <a:pPr marL="0" indent="0">
              <a:buNone/>
            </a:pPr>
            <a:r>
              <a:rPr lang="zh-TW" altLang="en-US" sz="2800" dirty="0"/>
              <a:t>檔案的結尾會有一個結束字元</a:t>
            </a:r>
            <a:r>
              <a:rPr lang="en-US" altLang="zh-TW" sz="2800" dirty="0"/>
              <a:t>(</a:t>
            </a:r>
            <a:r>
              <a:rPr lang="zh-TW" altLang="en-US" sz="2800" dirty="0"/>
              <a:t>無法以</a:t>
            </a:r>
            <a:r>
              <a:rPr lang="en-US" altLang="zh-TW" sz="2800" dirty="0"/>
              <a:t>ASCII</a:t>
            </a:r>
            <a:r>
              <a:rPr lang="zh-TW" altLang="en-US" sz="2800" dirty="0"/>
              <a:t>方式顯示</a:t>
            </a:r>
            <a:r>
              <a:rPr lang="en-US" altLang="zh-TW" sz="2800" dirty="0"/>
              <a:t>)</a:t>
            </a:r>
            <a:r>
              <a:rPr lang="zh-TW" altLang="en-US" sz="2800" dirty="0"/>
              <a:t>代表檔案到這邊就結束了，當程式讀到這個符號，便會當作讀取完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1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檔案操作</a:t>
            </a:r>
            <a:r>
              <a:rPr lang="en-US" altLang="zh-TW" sz="4800" dirty="0">
                <a:solidFill>
                  <a:srgbClr val="996633"/>
                </a:solidFill>
              </a:rPr>
              <a:t>-</a:t>
            </a:r>
            <a:r>
              <a:rPr lang="zh-TW" altLang="en-US" sz="4800" dirty="0">
                <a:solidFill>
                  <a:srgbClr val="996633"/>
                </a:solidFill>
              </a:rPr>
              <a:t>開啟檔案的模式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2DAF74D-8C10-4CCE-A718-CF64DB78F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05" y="1554073"/>
            <a:ext cx="10569856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9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檔案操作</a:t>
            </a:r>
            <a:r>
              <a:rPr lang="en-US" altLang="zh-TW" sz="4800" dirty="0">
                <a:solidFill>
                  <a:srgbClr val="996633"/>
                </a:solidFill>
              </a:rPr>
              <a:t>-</a:t>
            </a:r>
            <a:r>
              <a:rPr lang="zh-TW" altLang="en-US" sz="4800" dirty="0">
                <a:solidFill>
                  <a:srgbClr val="996633"/>
                </a:solidFill>
              </a:rPr>
              <a:t>檔案路徑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270582" y="1566997"/>
            <a:ext cx="11311817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絕對路徑：</a:t>
            </a:r>
          </a:p>
          <a:p>
            <a:pPr marL="0" indent="0">
              <a:buNone/>
            </a:pPr>
            <a:r>
              <a:rPr lang="zh-TW" altLang="en-US" sz="2800" dirty="0"/>
              <a:t>“</a:t>
            </a:r>
            <a:r>
              <a:rPr lang="en-US" altLang="zh-TW" sz="2800" dirty="0">
                <a:solidFill>
                  <a:srgbClr val="FF0000"/>
                </a:solidFill>
              </a:rPr>
              <a:t>D:\\</a:t>
            </a:r>
            <a:r>
              <a:rPr lang="en-US" altLang="zh-TW" sz="2800" dirty="0"/>
              <a:t>User\\File\\File_Example3.txt”</a:t>
            </a:r>
          </a:p>
          <a:p>
            <a:r>
              <a:rPr lang="zh-TW" altLang="en-US" sz="2800" dirty="0"/>
              <a:t>當前路徑：</a:t>
            </a:r>
          </a:p>
          <a:p>
            <a:pPr marL="0" indent="0">
              <a:buNone/>
            </a:pPr>
            <a:r>
              <a:rPr lang="zh-TW" altLang="en-US" sz="2800" dirty="0"/>
              <a:t>“</a:t>
            </a:r>
            <a:r>
              <a:rPr lang="en-US" altLang="zh-TW" sz="2800" dirty="0"/>
              <a:t>.</a:t>
            </a:r>
            <a:r>
              <a:rPr lang="en-US" altLang="zh-TW" sz="2800" dirty="0">
                <a:solidFill>
                  <a:srgbClr val="FF0000"/>
                </a:solidFill>
              </a:rPr>
              <a:t>\\</a:t>
            </a:r>
            <a:r>
              <a:rPr lang="en-US" altLang="zh-TW" sz="2800" dirty="0"/>
              <a:t>File\\File_Example3.txt”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5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檔案讀寫</a:t>
            </a:r>
            <a:r>
              <a:rPr lang="en-US" altLang="zh-TW" sz="4800" dirty="0">
                <a:solidFill>
                  <a:srgbClr val="996633"/>
                </a:solidFill>
              </a:rPr>
              <a:t>-</a:t>
            </a:r>
            <a:r>
              <a:rPr lang="zh-TW" altLang="en-US" sz="4800" dirty="0">
                <a:solidFill>
                  <a:srgbClr val="996633"/>
                </a:solidFill>
              </a:rPr>
              <a:t>用</a:t>
            </a:r>
            <a:r>
              <a:rPr lang="en-US" altLang="zh-TW" sz="4800" dirty="0" err="1">
                <a:solidFill>
                  <a:srgbClr val="0070C0"/>
                </a:solidFill>
              </a:rPr>
              <a:t>getc</a:t>
            </a:r>
            <a:r>
              <a:rPr lang="en-US" altLang="zh-TW" sz="4800" dirty="0">
                <a:solidFill>
                  <a:srgbClr val="0070C0"/>
                </a:solidFill>
              </a:rPr>
              <a:t>()</a:t>
            </a:r>
            <a:r>
              <a:rPr lang="zh-TW" altLang="en-US" sz="4800" dirty="0">
                <a:solidFill>
                  <a:srgbClr val="996633"/>
                </a:solidFill>
              </a:rPr>
              <a:t>讀取檔案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0F033E7-1BDB-46A8-A857-1360A750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52" y="1710268"/>
            <a:ext cx="4843066" cy="45381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C63DBF8-4448-4658-9E15-DE2F32224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81" y="1583588"/>
            <a:ext cx="3653433" cy="291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2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檔案讀寫</a:t>
            </a:r>
            <a:r>
              <a:rPr lang="en-US" altLang="zh-TW" sz="4800" dirty="0">
                <a:solidFill>
                  <a:srgbClr val="996633"/>
                </a:solidFill>
              </a:rPr>
              <a:t>-</a:t>
            </a:r>
            <a:r>
              <a:rPr lang="zh-TW" altLang="en-US" sz="4800" dirty="0">
                <a:solidFill>
                  <a:srgbClr val="996633"/>
                </a:solidFill>
              </a:rPr>
              <a:t>用</a:t>
            </a:r>
            <a:r>
              <a:rPr lang="en-US" altLang="zh-TW" sz="4800" dirty="0" err="1">
                <a:solidFill>
                  <a:srgbClr val="0070C0"/>
                </a:solidFill>
              </a:rPr>
              <a:t>fscanf</a:t>
            </a:r>
            <a:r>
              <a:rPr lang="en-US" altLang="zh-TW" sz="4800" dirty="0">
                <a:solidFill>
                  <a:srgbClr val="0070C0"/>
                </a:solidFill>
              </a:rPr>
              <a:t>()</a:t>
            </a:r>
            <a:r>
              <a:rPr lang="zh-TW" altLang="en-US" sz="4800" dirty="0">
                <a:solidFill>
                  <a:srgbClr val="996633"/>
                </a:solidFill>
              </a:rPr>
              <a:t>讀取檔案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084E15-E09A-4850-B2BC-E4B17DBF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1703843"/>
            <a:ext cx="7234305" cy="45677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9D79C6-AF4D-45A0-9AA3-80977D49B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532" y="2194178"/>
            <a:ext cx="1828800" cy="57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6822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551</TotalTime>
  <Words>1445</Words>
  <Application>Microsoft Office PowerPoint</Application>
  <PresentationFormat>寬螢幕</PresentationFormat>
  <Paragraphs>181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5" baseType="lpstr">
      <vt:lpstr>Helvetica-Bold</vt:lpstr>
      <vt:lpstr>Helvetica-Light</vt:lpstr>
      <vt:lpstr>PingFangTC-Light</vt:lpstr>
      <vt:lpstr>PingFangTC-Semibold</vt:lpstr>
      <vt:lpstr>微軟正黑體</vt:lpstr>
      <vt:lpstr>標楷體</vt:lpstr>
      <vt:lpstr>Arial</vt:lpstr>
      <vt:lpstr>Calibri</vt:lpstr>
      <vt:lpstr>Cambria Math</vt:lpstr>
      <vt:lpstr>Consolas</vt:lpstr>
      <vt:lpstr>Times New Roman</vt:lpstr>
      <vt:lpstr>Trebuchet MS</vt:lpstr>
      <vt:lpstr>Wingdings 3</vt:lpstr>
      <vt:lpstr>多面向</vt:lpstr>
      <vt:lpstr>PowerPoint 簡報</vt:lpstr>
      <vt:lpstr>課程大綱Outline   </vt:lpstr>
      <vt:lpstr>檔案操作   </vt:lpstr>
      <vt:lpstr>檔案操作   </vt:lpstr>
      <vt:lpstr>檔案操作-開啟檔案   </vt:lpstr>
      <vt:lpstr>檔案操作-開啟檔案的模式   </vt:lpstr>
      <vt:lpstr>檔案操作-檔案路徑  </vt:lpstr>
      <vt:lpstr>檔案讀寫-用getc()讀取檔案  </vt:lpstr>
      <vt:lpstr>檔案讀寫-用fscanf()讀取檔案  </vt:lpstr>
      <vt:lpstr>檔案讀寫-用fgets()讀取檔案  </vt:lpstr>
      <vt:lpstr>檔案讀寫-用fread()讀取檔案</vt:lpstr>
      <vt:lpstr>課堂實作(一)  </vt:lpstr>
      <vt:lpstr>檔案讀寫-用fputc()寫入檔案</vt:lpstr>
      <vt:lpstr>檔案讀寫-用fputs()寫入檔案</vt:lpstr>
      <vt:lpstr>課堂實作(二)  </vt:lpstr>
      <vt:lpstr>函數: 先來一段程式碼</vt:lpstr>
      <vt:lpstr>改成利用函數呼叫的方式</vt:lpstr>
      <vt:lpstr>再來看⼀個例子</vt:lpstr>
      <vt:lpstr>課堂實作(三)   </vt:lpstr>
      <vt:lpstr>函數的概念與功⽤   </vt:lpstr>
      <vt:lpstr>C 語⾔的函數   </vt:lpstr>
      <vt:lpstr>練習: 次方函數 mypow(x,n): x^n  </vt:lpstr>
      <vt:lpstr>同時使⽤多個函數</vt:lpstr>
      <vt:lpstr>課堂實作(四)   </vt:lpstr>
      <vt:lpstr>變數的分類   </vt:lpstr>
      <vt:lpstr>先來看⼀個例子</vt:lpstr>
      <vt:lpstr>這兩個程式有⼀樣嗎？</vt:lpstr>
      <vt:lpstr>全域變數(廣域變數)之範例</vt:lpstr>
      <vt:lpstr>全域變數(廣域變數)之範例</vt:lpstr>
      <vt:lpstr>靜態變數</vt:lpstr>
      <vt:lpstr>課堂實作(五)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bbs</dc:creator>
  <cp:lastModifiedBy>翰俞 黃</cp:lastModifiedBy>
  <cp:revision>187</cp:revision>
  <dcterms:created xsi:type="dcterms:W3CDTF">2016-09-28T07:16:25Z</dcterms:created>
  <dcterms:modified xsi:type="dcterms:W3CDTF">2022-11-10T06:38:25Z</dcterms:modified>
</cp:coreProperties>
</file>