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4"/>
  </p:notesMasterIdLst>
  <p:sldIdLst>
    <p:sldId id="256" r:id="rId2"/>
    <p:sldId id="483" r:id="rId3"/>
    <p:sldId id="497" r:id="rId4"/>
    <p:sldId id="518" r:id="rId5"/>
    <p:sldId id="517" r:id="rId6"/>
    <p:sldId id="519" r:id="rId7"/>
    <p:sldId id="520" r:id="rId8"/>
    <p:sldId id="521" r:id="rId9"/>
    <p:sldId id="522" r:id="rId10"/>
    <p:sldId id="523" r:id="rId11"/>
    <p:sldId id="589" r:id="rId12"/>
    <p:sldId id="524" r:id="rId13"/>
    <p:sldId id="526" r:id="rId14"/>
    <p:sldId id="527" r:id="rId15"/>
    <p:sldId id="528" r:id="rId16"/>
    <p:sldId id="529" r:id="rId17"/>
    <p:sldId id="530" r:id="rId18"/>
    <p:sldId id="514" r:id="rId19"/>
    <p:sldId id="531" r:id="rId20"/>
    <p:sldId id="532" r:id="rId21"/>
    <p:sldId id="533" r:id="rId22"/>
    <p:sldId id="534" r:id="rId23"/>
    <p:sldId id="535" r:id="rId24"/>
    <p:sldId id="536" r:id="rId25"/>
    <p:sldId id="513" r:id="rId26"/>
    <p:sldId id="538" r:id="rId27"/>
    <p:sldId id="539" r:id="rId28"/>
    <p:sldId id="540" r:id="rId29"/>
    <p:sldId id="541" r:id="rId30"/>
    <p:sldId id="542" r:id="rId31"/>
    <p:sldId id="544" r:id="rId32"/>
    <p:sldId id="555" r:id="rId33"/>
    <p:sldId id="557" r:id="rId34"/>
    <p:sldId id="553" r:id="rId35"/>
    <p:sldId id="559" r:id="rId36"/>
    <p:sldId id="561" r:id="rId37"/>
    <p:sldId id="562" r:id="rId38"/>
    <p:sldId id="564" r:id="rId39"/>
    <p:sldId id="563" r:id="rId40"/>
    <p:sldId id="566" r:id="rId41"/>
    <p:sldId id="567" r:id="rId42"/>
    <p:sldId id="568" r:id="rId43"/>
    <p:sldId id="569" r:id="rId44"/>
    <p:sldId id="571" r:id="rId45"/>
    <p:sldId id="547" r:id="rId46"/>
    <p:sldId id="554" r:id="rId47"/>
    <p:sldId id="573" r:id="rId48"/>
    <p:sldId id="574" r:id="rId49"/>
    <p:sldId id="575" r:id="rId50"/>
    <p:sldId id="576" r:id="rId51"/>
    <p:sldId id="577" r:id="rId52"/>
    <p:sldId id="590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48774-B574-4A6E-B498-F8003C6EF8E6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198EC-1D42-4C2D-A422-79984E09B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5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3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6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64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4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64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8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7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3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0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8221-6565-4277-B848-A611AC6945F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>
                <a:solidFill>
                  <a:srgbClr val="996633"/>
                </a:solidFill>
              </a:rPr>
              <a:t>C</a:t>
            </a:r>
            <a:r>
              <a:rPr lang="zh-TW" altLang="en-US" dirty="0">
                <a:solidFill>
                  <a:srgbClr val="996633"/>
                </a:solidFill>
              </a:rPr>
              <a:t>程式設計實習</a:t>
            </a:r>
            <a:r>
              <a:rPr lang="en-US" altLang="zh-TW" dirty="0">
                <a:solidFill>
                  <a:srgbClr val="996633"/>
                </a:solidFill>
              </a:rPr>
              <a:t>(</a:t>
            </a:r>
            <a:r>
              <a:rPr lang="zh-TW" altLang="en-US" dirty="0">
                <a:solidFill>
                  <a:srgbClr val="996633"/>
                </a:solidFill>
              </a:rPr>
              <a:t>十三</a:t>
            </a:r>
            <a:r>
              <a:rPr lang="en-US" altLang="zh-TW" dirty="0">
                <a:solidFill>
                  <a:srgbClr val="996633"/>
                </a:solidFill>
              </a:rPr>
              <a:t>) 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25688" y="4137620"/>
            <a:ext cx="72923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蔣依吾 </a:t>
            </a:r>
            <a:r>
              <a:rPr lang="zh-TW" altLang="en-US" dirty="0">
                <a:solidFill>
                  <a:schemeClr val="dk1"/>
                </a:solidFill>
              </a:rPr>
              <a:t>教授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chiang@cse.nsysu.edu.tw</a:t>
            </a:r>
            <a:endParaRPr lang="en-US" altLang="zh-TW" dirty="0"/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</a:t>
            </a:r>
            <a:r>
              <a:rPr lang="en-US" altLang="zh-TW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黃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翰俞 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m103040022@student.nsysu.edu.tw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楊承翰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m103040026@student.nsysu.edu.tw</a:t>
            </a:r>
          </a:p>
        </p:txBody>
      </p:sp>
    </p:spTree>
    <p:extLst>
      <p:ext uri="{BB962C8B-B14F-4D97-AF65-F5344CB8AC3E}">
        <p14:creationId xmlns:p14="http://schemas.microsoft.com/office/powerpoint/2010/main" val="90391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指標是什麼</a:t>
            </a:r>
            <a:r>
              <a:rPr lang="en-US" altLang="zh-TW" sz="4800" dirty="0">
                <a:solidFill>
                  <a:srgbClr val="996633"/>
                </a:solidFill>
              </a:rPr>
              <a:t>?</a:t>
            </a: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8558107" cy="47543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用變數之前需要宣告放在這裡面的資料是什麼形態，例如</a:t>
            </a:r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duble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2800" dirty="0"/>
              <a:t>等。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由上所述，可以知道，有一種專門用來裝型態是</a:t>
            </a:r>
            <a:r>
              <a:rPr lang="en-US" altLang="zh-TW" sz="2800" b="1" dirty="0">
                <a:solidFill>
                  <a:srgbClr val="C00000"/>
                </a:solidFill>
              </a:rPr>
              <a:t>”</a:t>
            </a:r>
            <a:r>
              <a:rPr lang="zh-TW" altLang="en-US" sz="2800" b="1" dirty="0">
                <a:solidFill>
                  <a:srgbClr val="C00000"/>
                </a:solidFill>
              </a:rPr>
              <a:t>位址</a:t>
            </a:r>
            <a:r>
              <a:rPr lang="en-US" altLang="zh-TW" sz="2800" b="1" dirty="0">
                <a:solidFill>
                  <a:srgbClr val="C00000"/>
                </a:solidFill>
              </a:rPr>
              <a:t>”</a:t>
            </a:r>
            <a:r>
              <a:rPr lang="zh-TW" altLang="en-US" sz="2800" dirty="0">
                <a:solidFill>
                  <a:schemeClr val="tx1"/>
                </a:solidFill>
              </a:rPr>
              <a:t>資料的變數</a:t>
            </a:r>
            <a:r>
              <a:rPr lang="zh-TW" altLang="en-US" sz="2800" dirty="0"/>
              <a:t>，而這種型態的變數，就叫做</a:t>
            </a:r>
            <a:r>
              <a:rPr lang="en-US" altLang="zh-TW" sz="2800" b="1" dirty="0">
                <a:solidFill>
                  <a:srgbClr val="C00000"/>
                </a:solidFill>
              </a:rPr>
              <a:t>”</a:t>
            </a:r>
            <a:r>
              <a:rPr lang="zh-TW" altLang="en-US" sz="2800" b="1" dirty="0">
                <a:solidFill>
                  <a:srgbClr val="C00000"/>
                </a:solidFill>
              </a:rPr>
              <a:t>指標</a:t>
            </a:r>
            <a:r>
              <a:rPr lang="en-US" altLang="zh-TW" sz="2800" b="1" dirty="0">
                <a:solidFill>
                  <a:srgbClr val="C00000"/>
                </a:solidFill>
              </a:rPr>
              <a:t>”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換句話說，宣告一個這樣的變數，代表裡面放的是</a:t>
            </a:r>
            <a:r>
              <a:rPr lang="en-US" altLang="zh-TW" sz="2800" b="1" dirty="0">
                <a:solidFill>
                  <a:srgbClr val="C00000"/>
                </a:solidFill>
              </a:rPr>
              <a:t>”</a:t>
            </a:r>
            <a:r>
              <a:rPr lang="zh-TW" altLang="en-US" sz="2800" b="1" dirty="0">
                <a:solidFill>
                  <a:srgbClr val="C00000"/>
                </a:solidFill>
              </a:rPr>
              <a:t>位址</a:t>
            </a:r>
            <a:r>
              <a:rPr lang="en-US" altLang="zh-TW" sz="2800" b="1" dirty="0">
                <a:solidFill>
                  <a:srgbClr val="C00000"/>
                </a:solidFill>
              </a:rPr>
              <a:t>”</a:t>
            </a:r>
            <a:r>
              <a:rPr lang="zh-TW" altLang="en-US" sz="2800" dirty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685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AEC0BAD-436C-4010-A6C0-332A79984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76" y="3253777"/>
            <a:ext cx="7588128" cy="3282505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1590D63-C13D-4348-9A70-18DEDD75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指標是什麼</a:t>
            </a:r>
            <a:r>
              <a:rPr lang="en-US" altLang="zh-TW" sz="4800" dirty="0">
                <a:solidFill>
                  <a:srgbClr val="996633"/>
                </a:solidFill>
              </a:rPr>
              <a:t>?</a:t>
            </a: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C3FBD84-C080-44CC-B3DC-927052D6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76" y="1359017"/>
            <a:ext cx="8558107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當我給你這個網址，你就可以藉由這個網址拿到這張照片，也就是說網址是指向這個資料的「指標」。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274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指標是什麼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8558107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現在我們知道怎麼取出變數的位址了，那要怎麼把地址裡面的東西拿出來呢</a:t>
            </a:r>
            <a:r>
              <a:rPr lang="en-US" altLang="zh-TW" sz="2800" dirty="0"/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800" dirty="0"/>
              <a:t>底下這種方式肯定不是我們需要的答案</a:t>
            </a:r>
            <a:r>
              <a:rPr lang="en-US" altLang="zh-TW" sz="2800" dirty="0"/>
              <a:t>…</a:t>
            </a:r>
          </a:p>
          <a:p>
            <a:pPr>
              <a:lnSpc>
                <a:spcPct val="150000"/>
              </a:lnSpc>
            </a:pP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98" y="3736177"/>
            <a:ext cx="6535062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D37F7F-5253-44AE-A20D-35B1B4CAD113}"/>
              </a:ext>
            </a:extLst>
          </p:cNvPr>
          <p:cNvSpPr/>
          <p:nvPr/>
        </p:nvSpPr>
        <p:spPr>
          <a:xfrm>
            <a:off x="2600587" y="5285065"/>
            <a:ext cx="2902591" cy="222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A9DAC263-BDFE-476A-9F41-11ABD47EA2E9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113641" y="3909272"/>
            <a:ext cx="1967217" cy="10066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4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指標是什麼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10094803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現在再多介紹一個運算子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/>
              <a:t>在變數前面加上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，表示要從一個</a:t>
            </a: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位址</a:t>
            </a: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取出資料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他的用法是這樣：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注意，*和變數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中間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沒有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空格，不要跟乘法運算子搞混了。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3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指標是什麼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8003" y="1781962"/>
            <a:ext cx="5531810" cy="47543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回到前面的例子，現在我們知道幾件事情：</a:t>
            </a:r>
            <a:endParaRPr lang="en-US" altLang="zh-TW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TW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表示變數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裡面放的</a:t>
            </a:r>
            <a:r>
              <a:rPr lang="zh-TW" altLang="en-US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資料</a:t>
            </a: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TW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&amp;a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表示變數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TW" alt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位址</a:t>
            </a: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7" y="2644898"/>
            <a:ext cx="6309166" cy="2455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17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指標是什麼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8003" y="1781962"/>
            <a:ext cx="5615700" cy="47543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現在，更新一下關於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TW" alt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TW" altLang="en-US" sz="2800" dirty="0"/>
              <a:t>的資訊：</a:t>
            </a:r>
            <a:endParaRPr lang="en-US" altLang="zh-TW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TW" sz="2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表示變數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裡面放的</a:t>
            </a:r>
            <a:r>
              <a:rPr lang="zh-TW" altLang="en-US" sz="2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資料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TW" sz="2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&amp;a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表示變數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TW" altLang="en-US" sz="2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位址</a:t>
            </a:r>
            <a:r>
              <a:rPr lang="zh-TW" altLang="en-US" sz="2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TW" altLang="en-US" sz="2600" b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TW" altLang="en-US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表示要取出資料的目標</a:t>
            </a:r>
            <a:r>
              <a:rPr lang="zh-TW" altLang="en-US" sz="2600" b="1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位址</a:t>
            </a:r>
            <a:r>
              <a:rPr lang="zh-TW" altLang="en-US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7" y="2644898"/>
            <a:ext cx="6309166" cy="2455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3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指標是什麼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8003" y="1781962"/>
            <a:ext cx="5615700" cy="47543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依照這三個資訊，更新一下程式碼：</a:t>
            </a:r>
            <a:endParaRPr lang="en-US" altLang="zh-TW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TW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TW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表示變數</a:t>
            </a:r>
            <a:r>
              <a:rPr lang="en-US" altLang="zh-TW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裡面放的</a:t>
            </a:r>
            <a:r>
              <a:rPr lang="zh-TW" altLang="en-US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資料</a:t>
            </a:r>
            <a:r>
              <a:rPr lang="zh-TW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TW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&amp;a</a:t>
            </a:r>
            <a:r>
              <a:rPr lang="en-US" altLang="zh-TW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TW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表示變數</a:t>
            </a:r>
            <a:r>
              <a:rPr lang="en-US" altLang="zh-TW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TW" alt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位址</a:t>
            </a:r>
            <a:r>
              <a:rPr lang="zh-TW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TW" alt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’表示要取出資料的目標</a:t>
            </a:r>
            <a:r>
              <a:rPr lang="zh-TW" alt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位址</a:t>
            </a: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97" y="2382404"/>
            <a:ext cx="6333245" cy="3553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54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指標是什麼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8003" y="1781962"/>
            <a:ext cx="5615700" cy="47543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檢查一下執行結果，成功取出資料。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97" y="1781962"/>
            <a:ext cx="6333245" cy="3553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5F22F3-E35C-4CE5-92BB-8BF70022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29" y="3209406"/>
            <a:ext cx="5227050" cy="28497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6334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一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r>
              <a:rPr lang="zh-TW" altLang="en-US" sz="4800" dirty="0">
                <a:solidFill>
                  <a:srgbClr val="996633"/>
                </a:solidFill>
              </a:rPr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10036080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根據上方投影片的例子</a:t>
            </a:r>
            <a:endParaRPr lang="en-US" altLang="zh-TW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/>
              <a:t>使用運算子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800" dirty="0"/>
              <a:t>跟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”&amp;”</a:t>
            </a:r>
            <a:r>
              <a:rPr lang="zh-TW" altLang="en-US" sz="2800" dirty="0"/>
              <a:t>印出變數裡的值跟他存放的記憶體位址。</a:t>
            </a:r>
            <a:endParaRPr lang="zh-TW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B4EBCA-2A33-4275-83A3-1EA0910D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75" y="3125486"/>
            <a:ext cx="8842353" cy="26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指標和指標變數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10036080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指標是某變數的位址。而指標變數是存放指標的變數，指標變數裡面放的東西，是</a:t>
            </a:r>
            <a:r>
              <a:rPr lang="en-US" altLang="zh-TW" sz="2800" b="1" dirty="0">
                <a:solidFill>
                  <a:srgbClr val="C00000"/>
                </a:solidFill>
              </a:rPr>
              <a:t>”</a:t>
            </a:r>
            <a:r>
              <a:rPr lang="zh-TW" altLang="en-US" sz="2800" b="1" dirty="0">
                <a:solidFill>
                  <a:srgbClr val="C00000"/>
                </a:solidFill>
              </a:rPr>
              <a:t>位址</a:t>
            </a:r>
            <a:r>
              <a:rPr lang="en-US" altLang="zh-TW" sz="2800" b="1" dirty="0">
                <a:solidFill>
                  <a:srgbClr val="C00000"/>
                </a:solidFill>
              </a:rPr>
              <a:t>”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/>
                </a:solidFill>
              </a:rPr>
              <a:t>宣告一個指標變數一樣會跟記憶體要一個空間，存放變數的值，只是這個變數的型別是指標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523BD8-75FC-4665-B4FE-5BF8437C5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77"/>
          <a:stretch/>
        </p:blipFill>
        <p:spPr>
          <a:xfrm>
            <a:off x="1185644" y="4614820"/>
            <a:ext cx="6692995" cy="21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課程大綱 </a:t>
            </a:r>
            <a:r>
              <a:rPr lang="en-US" altLang="zh-TW" sz="4800" dirty="0">
                <a:solidFill>
                  <a:srgbClr val="996633"/>
                </a:solidFill>
              </a:rPr>
              <a:t>Outline</a:t>
            </a: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8" y="1639069"/>
            <a:ext cx="8558107" cy="357986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指標是什麼</a:t>
            </a:r>
            <a:endParaRPr lang="en-US" altLang="zh-TW" sz="2800" dirty="0"/>
          </a:p>
          <a:p>
            <a:r>
              <a:rPr lang="zh-TW" altLang="en-US" sz="2800" dirty="0"/>
              <a:t>指標操作 </a:t>
            </a:r>
          </a:p>
        </p:txBody>
      </p:sp>
    </p:spTree>
    <p:extLst>
      <p:ext uri="{BB962C8B-B14F-4D97-AF65-F5344CB8AC3E}">
        <p14:creationId xmlns:p14="http://schemas.microsoft.com/office/powerpoint/2010/main" val="205967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宣告指標變數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321" y="1359017"/>
            <a:ext cx="11227318" cy="517726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宣告一個指標變數的方式：</a:t>
            </a:r>
            <a:endParaRPr lang="en-US" altLang="zh-TW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600" b="1" dirty="0">
                <a:solidFill>
                  <a:srgbClr val="0000FF"/>
                </a:solidFill>
              </a:rPr>
              <a:t>指向目標變數型態</a:t>
            </a:r>
            <a:r>
              <a:rPr lang="en-US" altLang="zh-TW" sz="2600" b="1" dirty="0">
                <a:solidFill>
                  <a:srgbClr val="0000FF"/>
                </a:solidFill>
              </a:rPr>
              <a:t>(</a:t>
            </a:r>
            <a:r>
              <a:rPr lang="zh-TW" altLang="en-US" sz="2600" b="1" dirty="0">
                <a:solidFill>
                  <a:srgbClr val="0000FF"/>
                </a:solidFill>
              </a:rPr>
              <a:t>整數</a:t>
            </a:r>
            <a:r>
              <a:rPr lang="en-US" altLang="zh-TW" sz="2600" b="1" dirty="0">
                <a:solidFill>
                  <a:srgbClr val="0000FF"/>
                </a:solidFill>
              </a:rPr>
              <a:t>or</a:t>
            </a:r>
            <a:r>
              <a:rPr lang="zh-TW" altLang="en-US" sz="2600" b="1" dirty="0">
                <a:solidFill>
                  <a:srgbClr val="0000FF"/>
                </a:solidFill>
              </a:rPr>
              <a:t>浮點數</a:t>
            </a:r>
            <a:r>
              <a:rPr lang="en-US" altLang="zh-TW" sz="2600" b="1" dirty="0">
                <a:solidFill>
                  <a:srgbClr val="0000FF"/>
                </a:solidFill>
              </a:rPr>
              <a:t>…)</a:t>
            </a:r>
            <a:r>
              <a:rPr lang="zh-TW" altLang="en-US" sz="2600" b="1" dirty="0">
                <a:solidFill>
                  <a:srgbClr val="0000FF"/>
                </a:solidFill>
              </a:rPr>
              <a:t> </a:t>
            </a:r>
            <a:r>
              <a:rPr lang="zh-TW" altLang="en-US" sz="2600" dirty="0">
                <a:solidFill>
                  <a:srgbClr val="FF0000"/>
                </a:solidFill>
              </a:rPr>
              <a:t>*</a:t>
            </a:r>
            <a:r>
              <a:rPr lang="zh-TW" altLang="en-US" sz="2600" b="1" dirty="0"/>
              <a:t>指標變數名稱</a:t>
            </a:r>
            <a:endParaRPr lang="en-US" altLang="zh-TW" sz="2600" b="1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宣告範例：</a:t>
            </a:r>
            <a:endParaRPr lang="en-US" altLang="zh-TW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int *Pointer ;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或是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int* Pointer ;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宣告一個指向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型態變數之指標。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char *Pointer;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或是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char* Pointer;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宣告一個指向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型態變數之指標。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float *Pointer;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或是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float*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Pointer;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宣告一個指向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型態變數之指標。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6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50047" y="1253455"/>
            <a:ext cx="5615700" cy="554081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現在實際用用看指標，這是初始化的狀態，可以看到每個變數的位址跟裡面放的值。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20" y="1435413"/>
            <a:ext cx="5206767" cy="517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5F22F3-E35C-4CE5-92BB-8BF700223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249" y="2958353"/>
            <a:ext cx="5039296" cy="31747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7468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50047" y="1253455"/>
            <a:ext cx="5615700" cy="554081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/>
              <a:t>還記得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”&amp;”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的作用跟指標放的資料型態嗎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對，這裡就是用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”&amp;”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運算子把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”Val1”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zh-TW" alt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位址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取出來，再放到專門放</a:t>
            </a:r>
            <a:r>
              <a:rPr lang="zh-TW" alt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位址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型態的指標變數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Pointer1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裡面。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20" y="1946312"/>
            <a:ext cx="5206767" cy="4155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5F22F3-E35C-4CE5-92BB-8BF700223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7223" y="3191435"/>
            <a:ext cx="4159102" cy="35031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7997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50047" y="1253455"/>
            <a:ext cx="5615700" cy="554081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/>
              <a:t>記得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的作用嗎，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從一個</a:t>
            </a:r>
            <a:r>
              <a:rPr lang="zh-TW" alt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位址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裡面取出資料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，第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行就從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Pointer1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所指向的位址裡面取出資料，再放進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變數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裡面，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48-50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行把變數一跟變數二位址裡面的值互換了。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23" y="1592393"/>
            <a:ext cx="5302133" cy="4598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5F22F3-E35C-4CE5-92BB-8BF700223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872" y="3272118"/>
            <a:ext cx="4422732" cy="33804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427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50047" y="1253455"/>
            <a:ext cx="5615700" cy="554081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/>
              <a:t>現在再看一下這塊程式碼，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Add_Temp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2000" dirty="0"/>
              <a:t>也是個指標變數，接著，我們把運算子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2000" dirty="0"/>
              <a:t>拿掉，這表示要交換的是指標所指向的位址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86" y="2054516"/>
            <a:ext cx="5206767" cy="3787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5F22F3-E35C-4CE5-92BB-8BF700223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9942" y="3074894"/>
            <a:ext cx="4650132" cy="365258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33137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二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r>
              <a:rPr lang="zh-TW" altLang="en-US" sz="4800" dirty="0">
                <a:solidFill>
                  <a:srgbClr val="996633"/>
                </a:solidFill>
              </a:rPr>
              <a:t>：</a:t>
            </a:r>
            <a: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dirty="0">
                <a:solidFill>
                  <a:srgbClr val="996633"/>
                </a:solidFill>
              </a:rPr>
              <a:t/>
            </a:r>
            <a:br>
              <a:rPr lang="en-US" altLang="zh-TW" sz="4800" dirty="0">
                <a:solidFill>
                  <a:srgbClr val="996633"/>
                </a:solidFill>
              </a:rPr>
            </a:br>
            <a:r>
              <a:rPr lang="en-US" altLang="zh-TW" sz="4800" dirty="0">
                <a:solidFill>
                  <a:srgbClr val="996633"/>
                </a:solidFill>
              </a:rPr>
              <a:t/>
            </a: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6389" y="1661020"/>
            <a:ext cx="9143999" cy="478787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輸入兩整數，宣告兩指標分別指向兩數的位址，再計算兩數相乘結果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用指標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  <a:r>
              <a:rPr lang="zh-TW" altLang="en-US" sz="2800" dirty="0">
                <a:latin typeface="Consolas" panose="020B0609020204030204" pitchFamily="49" charset="0"/>
              </a:rPr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CA64EE-1270-4B41-8DC2-681B49C6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48" y="2868276"/>
            <a:ext cx="8397731" cy="33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44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傳值與傳址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4094" y="1078824"/>
            <a:ext cx="7141705" cy="57075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/>
              <a:t>知道怎麼對位址跟位址裡面放的值進行操作後，來看一段程式碼，由執行結果可以看出，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”Val1”</a:t>
            </a:r>
            <a:r>
              <a:rPr lang="zh-TW" altLang="en-US" sz="2000" dirty="0"/>
              <a:t>跟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”Val2”</a:t>
            </a:r>
            <a:r>
              <a:rPr lang="zh-TW" altLang="en-US" sz="2000" dirty="0"/>
              <a:t>被作為引數傳進函數中，且參數內已將兩數互換，但實際上，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”Val1”</a:t>
            </a:r>
            <a:r>
              <a:rPr lang="zh-TW" altLang="en-US" sz="2000" dirty="0"/>
              <a:t>跟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”Val2”</a:t>
            </a:r>
            <a:r>
              <a:rPr lang="zh-TW" altLang="en-US" sz="2000" dirty="0"/>
              <a:t>本身的數值並未改變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200" y="1083719"/>
            <a:ext cx="4669081" cy="5707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5F22F3-E35C-4CE5-92BB-8BF700223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1909" y="3110752"/>
            <a:ext cx="5397108" cy="360478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1875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傳值與傳址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4094" y="1078824"/>
            <a:ext cx="7141705" cy="57075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/>
              <a:t>一樣的程式碼，現在加點料再執行一次，這次變數一跟變數二的值互換了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201" y="1078823"/>
            <a:ext cx="4353472" cy="5707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5F22F3-E35C-4CE5-92BB-8BF700223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1216" y="3092823"/>
            <a:ext cx="5480554" cy="358727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0242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傳值與傳址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1901" y="1078824"/>
            <a:ext cx="6483898" cy="57075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/>
              <a:t>當沒有加上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2000" dirty="0"/>
              <a:t>運算子時，程式只是單純的要了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”Val1”</a:t>
            </a:r>
            <a:r>
              <a:rPr lang="zh-TW" altLang="en-US" sz="2000" dirty="0"/>
              <a:t>跟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”Val2”</a:t>
            </a:r>
            <a:r>
              <a:rPr lang="zh-TW" altLang="en-US" sz="2000" dirty="0"/>
              <a:t>的值，這種方式，叫做</a:t>
            </a:r>
            <a:r>
              <a:rPr lang="zh-TW" altLang="en-US" sz="2000" b="1" dirty="0">
                <a:solidFill>
                  <a:srgbClr val="FF0000"/>
                </a:solidFill>
              </a:rPr>
              <a:t>傳值呼叫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(call by value)</a:t>
            </a:r>
            <a:r>
              <a:rPr lang="zh-TW" altLang="en-US" sz="2000" dirty="0"/>
              <a:t>，用這種方式取到的資料，不管再怎麼做，也不會改變被呼叫變數裡面的原始資料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30" y="2109017"/>
            <a:ext cx="5210200" cy="2639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61F634-7F62-4E98-A486-44FE03A282C3}"/>
              </a:ext>
            </a:extLst>
          </p:cNvPr>
          <p:cNvSpPr/>
          <p:nvPr/>
        </p:nvSpPr>
        <p:spPr>
          <a:xfrm>
            <a:off x="1652631" y="2013358"/>
            <a:ext cx="1711354" cy="3942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55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傳值與傳址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1901" y="1078824"/>
            <a:ext cx="6483898" cy="57075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/>
              <a:t>當加上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2000" dirty="0"/>
              <a:t>運算子後，傳進函數的資料是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”Val1”</a:t>
            </a:r>
            <a:r>
              <a:rPr lang="zh-TW" altLang="en-US" sz="2000" dirty="0"/>
              <a:t>跟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”Val2”</a:t>
            </a:r>
            <a:r>
              <a:rPr lang="zh-TW" altLang="en-US" sz="2000" dirty="0"/>
              <a:t>的</a:t>
            </a:r>
            <a:r>
              <a:rPr lang="zh-TW" altLang="en-US" sz="2000" b="1" dirty="0">
                <a:solidFill>
                  <a:srgbClr val="C00000"/>
                </a:solidFill>
              </a:rPr>
              <a:t>位址</a:t>
            </a:r>
            <a:r>
              <a:rPr lang="zh-TW" altLang="en-US" sz="2000" dirty="0"/>
              <a:t>，這種方式叫做</a:t>
            </a:r>
            <a:r>
              <a:rPr lang="zh-TW" altLang="en-US" sz="2000" b="1" dirty="0">
                <a:solidFill>
                  <a:srgbClr val="FF0000"/>
                </a:solidFill>
              </a:rPr>
              <a:t>傳址呼叫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(call by address)</a:t>
            </a:r>
            <a:r>
              <a:rPr lang="zh-TW" altLang="en-US" sz="2000" dirty="0"/>
              <a:t>，函數執行時，實際上就是在對這些</a:t>
            </a:r>
            <a:r>
              <a:rPr lang="zh-TW" altLang="en-US" sz="2000" b="1" dirty="0">
                <a:solidFill>
                  <a:srgbClr val="C00000"/>
                </a:solidFill>
              </a:rPr>
              <a:t>位址</a:t>
            </a:r>
            <a:r>
              <a:rPr lang="zh-TW" altLang="en-US" sz="2000" dirty="0"/>
              <a:t>中的資料</a:t>
            </a:r>
            <a:r>
              <a:rPr lang="en-US" altLang="zh-TW" sz="2000" dirty="0"/>
              <a:t>(</a:t>
            </a:r>
            <a:r>
              <a:rPr lang="zh-TW" altLang="en-US" sz="2000" dirty="0"/>
              <a:t>或者說這個</a:t>
            </a:r>
            <a:r>
              <a:rPr lang="zh-TW" altLang="en-US" sz="2000" b="1" dirty="0">
                <a:solidFill>
                  <a:srgbClr val="C00000"/>
                </a:solidFill>
              </a:rPr>
              <a:t>位址</a:t>
            </a:r>
            <a:r>
              <a:rPr lang="zh-TW" altLang="en-US" sz="2000" dirty="0"/>
              <a:t>所指向的資料</a:t>
            </a:r>
            <a:r>
              <a:rPr lang="en-US" altLang="zh-TW" sz="2000" dirty="0"/>
              <a:t>)</a:t>
            </a:r>
            <a:r>
              <a:rPr lang="zh-TW" altLang="en-US" sz="2000" dirty="0"/>
              <a:t>進行操作，因此，當函數執行結束時，這兩個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”Val1”</a:t>
            </a:r>
            <a:r>
              <a:rPr lang="zh-TW" altLang="en-US" sz="2000" dirty="0"/>
              <a:t>跟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”Val2”</a:t>
            </a:r>
            <a:r>
              <a:rPr lang="zh-TW" altLang="en-US" sz="2000" dirty="0"/>
              <a:t>的</a:t>
            </a:r>
            <a:r>
              <a:rPr lang="zh-TW" altLang="en-US" sz="2000" b="1" dirty="0">
                <a:solidFill>
                  <a:srgbClr val="C00000"/>
                </a:solidFill>
              </a:rPr>
              <a:t>位址</a:t>
            </a:r>
            <a:r>
              <a:rPr lang="zh-TW" altLang="en-US" sz="2000" dirty="0">
                <a:solidFill>
                  <a:schemeClr val="tx1"/>
                </a:solidFill>
              </a:rPr>
              <a:t>中所存的資料也被交換了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03" y="2109017"/>
            <a:ext cx="4846654" cy="2639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61F634-7F62-4E98-A486-44FE03A282C3}"/>
              </a:ext>
            </a:extLst>
          </p:cNvPr>
          <p:cNvSpPr/>
          <p:nvPr/>
        </p:nvSpPr>
        <p:spPr>
          <a:xfrm>
            <a:off x="1652631" y="2013358"/>
            <a:ext cx="1711354" cy="3942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88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在指標之前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8558107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當宣告一個變數之後，電腦裡面發生了什麼事</a:t>
            </a:r>
            <a:r>
              <a:rPr lang="en-US" altLang="zh-TW" sz="2800" dirty="0"/>
              <a:t>?</a:t>
            </a:r>
          </a:p>
          <a:p>
            <a:pPr>
              <a:lnSpc>
                <a:spcPct val="150000"/>
              </a:lnSpc>
            </a:pP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280C0D-9199-459D-9D1A-E367A357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34" y="2243613"/>
            <a:ext cx="5502390" cy="37899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B5FCE3-66BE-4B43-B678-CDA8E998655B}"/>
              </a:ext>
            </a:extLst>
          </p:cNvPr>
          <p:cNvSpPr/>
          <p:nvPr/>
        </p:nvSpPr>
        <p:spPr>
          <a:xfrm>
            <a:off x="3565321" y="3976382"/>
            <a:ext cx="2231472" cy="637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FF9A1DF-0544-4A79-8D72-6D11E57C022E}"/>
              </a:ext>
            </a:extLst>
          </p:cNvPr>
          <p:cNvCxnSpPr>
            <a:cxnSpLocks/>
          </p:cNvCxnSpPr>
          <p:nvPr/>
        </p:nvCxnSpPr>
        <p:spPr>
          <a:xfrm>
            <a:off x="1157681" y="2114026"/>
            <a:ext cx="2407640" cy="2223082"/>
          </a:xfrm>
          <a:prstGeom prst="bentConnector3">
            <a:avLst>
              <a:gd name="adj1" fmla="val 1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5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三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r>
              <a:rPr lang="zh-TW" altLang="en-US" sz="4800" dirty="0">
                <a:solidFill>
                  <a:srgbClr val="996633"/>
                </a:solidFill>
              </a:rPr>
              <a:t>：</a:t>
            </a:r>
            <a: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dirty="0">
                <a:solidFill>
                  <a:srgbClr val="996633"/>
                </a:solidFill>
              </a:rPr>
              <a:t/>
            </a:r>
            <a:br>
              <a:rPr lang="en-US" altLang="zh-TW" sz="4800" dirty="0">
                <a:solidFill>
                  <a:srgbClr val="996633"/>
                </a:solidFill>
              </a:rPr>
            </a:br>
            <a:r>
              <a:rPr lang="en-US" altLang="zh-TW" sz="4800" dirty="0">
                <a:solidFill>
                  <a:srgbClr val="996633"/>
                </a:solidFill>
              </a:rPr>
              <a:t/>
            </a: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6389" y="1661020"/>
            <a:ext cx="9143999" cy="478787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輸入</a:t>
            </a:r>
            <a:r>
              <a:rPr lang="en-US" altLang="zh-TW" sz="2800" dirty="0">
                <a:latin typeface="Consolas" panose="020B0609020204030204" pitchFamily="49" charset="0"/>
              </a:rPr>
              <a:t>3</a:t>
            </a:r>
            <a:r>
              <a:rPr lang="zh-TW" altLang="en-US" sz="2800" dirty="0">
                <a:latin typeface="Consolas" panose="020B0609020204030204" pitchFamily="49" charset="0"/>
              </a:rPr>
              <a:t>數，寫一函式，將</a:t>
            </a:r>
            <a:r>
              <a:rPr lang="en-US" altLang="zh-TW" sz="2800" dirty="0">
                <a:latin typeface="Consolas" panose="020B0609020204030204" pitchFamily="49" charset="0"/>
              </a:rPr>
              <a:t>3</a:t>
            </a:r>
            <a:r>
              <a:rPr lang="zh-TW" altLang="en-US" sz="2800" dirty="0">
                <a:latin typeface="Consolas" panose="020B0609020204030204" pitchFamily="49" charset="0"/>
              </a:rPr>
              <a:t>數按小到大重新排列，在主程式輸出。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zh-TW" altLang="en-US" sz="2800" dirty="0">
                <a:latin typeface="Consolas" panose="020B0609020204030204" pitchFamily="49" charset="0"/>
              </a:rPr>
              <a:t>提示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傳址呼叫</a:t>
            </a: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TW" altLang="en-US" sz="2800" dirty="0">
                <a:latin typeface="Consolas" panose="020B0609020204030204" pitchFamily="49" charset="0"/>
              </a:rPr>
              <a:t> 範例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F41675-B8C6-443B-BADC-E3D9656E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02" y="3145140"/>
            <a:ext cx="3914446" cy="35931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6D58A1-ADAF-4C90-8F25-AC612C0C1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70"/>
          <a:stretch/>
        </p:blipFill>
        <p:spPr>
          <a:xfrm>
            <a:off x="5249332" y="3951886"/>
            <a:ext cx="5325218" cy="27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0841" y="2663924"/>
            <a:ext cx="6894959" cy="15301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指向陣列的指標可以透過對指標變數進行操作，來取得陣列中的每一個元素。</a:t>
            </a:r>
            <a:endParaRPr lang="en-US" altLang="zh-TW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244" y="1078824"/>
            <a:ext cx="4408048" cy="5737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885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指標陣列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0841" y="2663924"/>
            <a:ext cx="6894959" cy="15301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指向陣列的指標可以透過對指標變數進行操作，來取得陣列中的每一個元素。</a:t>
            </a:r>
            <a:endParaRPr lang="en-US" altLang="zh-TW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244" y="1383704"/>
            <a:ext cx="4408048" cy="5127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359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指標陣列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89565" y="2311667"/>
            <a:ext cx="7080794" cy="22346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仔細觀察一下這個輸出可以發現兩件事：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有一個變數值一直改變。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還有一個變數值從頭到尾完全沒變過。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244" y="1383704"/>
            <a:ext cx="4408048" cy="5127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6823578-2620-4D5A-89E4-71CAE7FA5AD6}"/>
              </a:ext>
            </a:extLst>
          </p:cNvPr>
          <p:cNvSpPr/>
          <p:nvPr/>
        </p:nvSpPr>
        <p:spPr>
          <a:xfrm>
            <a:off x="3531765" y="1761688"/>
            <a:ext cx="738231" cy="260059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3F4EAC-E385-4B9D-AF26-F6AB25B02B3F}"/>
              </a:ext>
            </a:extLst>
          </p:cNvPr>
          <p:cNvSpPr/>
          <p:nvPr/>
        </p:nvSpPr>
        <p:spPr>
          <a:xfrm>
            <a:off x="3531765" y="2784865"/>
            <a:ext cx="738231" cy="260059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B5D4A8-AE87-41DF-8996-68295809502B}"/>
              </a:ext>
            </a:extLst>
          </p:cNvPr>
          <p:cNvSpPr/>
          <p:nvPr/>
        </p:nvSpPr>
        <p:spPr>
          <a:xfrm>
            <a:off x="3531765" y="3817404"/>
            <a:ext cx="738231" cy="260059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CF5B6-F75F-4CC2-993B-275AFF691DAB}"/>
              </a:ext>
            </a:extLst>
          </p:cNvPr>
          <p:cNvSpPr/>
          <p:nvPr/>
        </p:nvSpPr>
        <p:spPr>
          <a:xfrm>
            <a:off x="3540154" y="4904225"/>
            <a:ext cx="738231" cy="260059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C09EF4-9E7D-4025-8727-BFEEA9BFA982}"/>
              </a:ext>
            </a:extLst>
          </p:cNvPr>
          <p:cNvSpPr/>
          <p:nvPr/>
        </p:nvSpPr>
        <p:spPr>
          <a:xfrm>
            <a:off x="3531764" y="5939985"/>
            <a:ext cx="738231" cy="260059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92F15A-6F4B-49E9-B49A-4F1EFD0D2002}"/>
              </a:ext>
            </a:extLst>
          </p:cNvPr>
          <p:cNvSpPr/>
          <p:nvPr/>
        </p:nvSpPr>
        <p:spPr>
          <a:xfrm>
            <a:off x="3196204" y="1996183"/>
            <a:ext cx="738231" cy="260059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F04EAF-0C35-4358-A288-0A625BB2E25B}"/>
              </a:ext>
            </a:extLst>
          </p:cNvPr>
          <p:cNvSpPr/>
          <p:nvPr/>
        </p:nvSpPr>
        <p:spPr>
          <a:xfrm>
            <a:off x="3281492" y="3041597"/>
            <a:ext cx="738231" cy="260059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2D115A-954D-4A87-B604-AACE8B2D6715}"/>
              </a:ext>
            </a:extLst>
          </p:cNvPr>
          <p:cNvSpPr/>
          <p:nvPr/>
        </p:nvSpPr>
        <p:spPr>
          <a:xfrm>
            <a:off x="3281492" y="4074136"/>
            <a:ext cx="738231" cy="260059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937A9C-8465-4B38-BCED-05629BF301A1}"/>
              </a:ext>
            </a:extLst>
          </p:cNvPr>
          <p:cNvSpPr/>
          <p:nvPr/>
        </p:nvSpPr>
        <p:spPr>
          <a:xfrm>
            <a:off x="3281492" y="5152626"/>
            <a:ext cx="738231" cy="260059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F4361-5501-470A-877E-403CBBA6F33E}"/>
              </a:ext>
            </a:extLst>
          </p:cNvPr>
          <p:cNvSpPr/>
          <p:nvPr/>
        </p:nvSpPr>
        <p:spPr>
          <a:xfrm>
            <a:off x="3281492" y="6200044"/>
            <a:ext cx="738231" cy="260059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76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9013" y="1476096"/>
            <a:ext cx="6544756" cy="1269591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現在先看一下程式執行這個區域時，記憶體的狀態：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A8133C4-37F2-4385-9A22-DF8A07C1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25418"/>
              </p:ext>
            </p:extLst>
          </p:nvPr>
        </p:nvGraphicFramePr>
        <p:xfrm>
          <a:off x="5840531" y="2829464"/>
          <a:ext cx="6284440" cy="37658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42220">
                  <a:extLst>
                    <a:ext uri="{9D8B030D-6E8A-4147-A177-3AD203B41FA5}">
                      <a16:colId xmlns:a16="http://schemas.microsoft.com/office/drawing/2014/main" val="191816233"/>
                    </a:ext>
                  </a:extLst>
                </a:gridCol>
                <a:gridCol w="3142220">
                  <a:extLst>
                    <a:ext uri="{9D8B030D-6E8A-4147-A177-3AD203B41FA5}">
                      <a16:colId xmlns:a16="http://schemas.microsoft.com/office/drawing/2014/main" val="3215474596"/>
                    </a:ext>
                  </a:extLst>
                </a:gridCol>
              </a:tblGrid>
              <a:tr h="4739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579919"/>
                  </a:ext>
                </a:extLst>
              </a:tr>
              <a:tr h="2786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0x00000000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7828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30304"/>
                  </a:ext>
                </a:extLst>
              </a:tr>
              <a:tr h="2014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0x0062FDF8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0x0062FE00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97944"/>
                  </a:ext>
                </a:extLst>
              </a:tr>
              <a:tr h="3055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0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33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0x0062FE04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749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1626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0x0062FE0C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2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45358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A948054-C971-49B2-8FD6-B4844A7A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45" y="1823563"/>
            <a:ext cx="4102216" cy="4771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A55999-27AF-42CC-AE50-B538421340F2}"/>
              </a:ext>
            </a:extLst>
          </p:cNvPr>
          <p:cNvSpPr/>
          <p:nvPr/>
        </p:nvSpPr>
        <p:spPr>
          <a:xfrm>
            <a:off x="118990" y="1670356"/>
            <a:ext cx="3739946" cy="104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B553D9ED-2D41-4777-9E02-7A34B7896C3F}"/>
              </a:ext>
            </a:extLst>
          </p:cNvPr>
          <p:cNvSpPr/>
          <p:nvPr/>
        </p:nvSpPr>
        <p:spPr>
          <a:xfrm>
            <a:off x="5629013" y="4798503"/>
            <a:ext cx="167901" cy="179677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543FE399-ADF4-4880-8827-96A3A021EB4F}"/>
              </a:ext>
            </a:extLst>
          </p:cNvPr>
          <p:cNvSpPr/>
          <p:nvPr/>
        </p:nvSpPr>
        <p:spPr>
          <a:xfrm>
            <a:off x="5630411" y="4061670"/>
            <a:ext cx="149725" cy="275438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9FD24F-FC64-4C0A-A832-E008F931A7DF}"/>
              </a:ext>
            </a:extLst>
          </p:cNvPr>
          <p:cNvSpPr txBox="1"/>
          <p:nvPr/>
        </p:nvSpPr>
        <p:spPr>
          <a:xfrm>
            <a:off x="4426090" y="388625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指標一的實體位址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425182-569E-4229-92EB-F08A3A24A9ED}"/>
              </a:ext>
            </a:extLst>
          </p:cNvPr>
          <p:cNvSpPr txBox="1"/>
          <p:nvPr/>
        </p:nvSpPr>
        <p:spPr>
          <a:xfrm>
            <a:off x="4426090" y="537372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陣列的實體位址</a:t>
            </a:r>
          </a:p>
        </p:txBody>
      </p:sp>
    </p:spTree>
    <p:extLst>
      <p:ext uri="{BB962C8B-B14F-4D97-AF65-F5344CB8AC3E}">
        <p14:creationId xmlns:p14="http://schemas.microsoft.com/office/powerpoint/2010/main" val="2621645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9013" y="1476096"/>
            <a:ext cx="6544756" cy="1269591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現在看程式繼續執行時，記憶體的狀態：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A8133C4-37F2-4385-9A22-DF8A07C1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57198"/>
              </p:ext>
            </p:extLst>
          </p:nvPr>
        </p:nvGraphicFramePr>
        <p:xfrm>
          <a:off x="5840531" y="2829464"/>
          <a:ext cx="6284440" cy="37658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42220">
                  <a:extLst>
                    <a:ext uri="{9D8B030D-6E8A-4147-A177-3AD203B41FA5}">
                      <a16:colId xmlns:a16="http://schemas.microsoft.com/office/drawing/2014/main" val="191816233"/>
                    </a:ext>
                  </a:extLst>
                </a:gridCol>
                <a:gridCol w="3142220">
                  <a:extLst>
                    <a:ext uri="{9D8B030D-6E8A-4147-A177-3AD203B41FA5}">
                      <a16:colId xmlns:a16="http://schemas.microsoft.com/office/drawing/2014/main" val="3215474596"/>
                    </a:ext>
                  </a:extLst>
                </a:gridCol>
              </a:tblGrid>
              <a:tr h="4739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579919"/>
                  </a:ext>
                </a:extLst>
              </a:tr>
              <a:tr h="2786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0x00000000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7828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30304"/>
                  </a:ext>
                </a:extLst>
              </a:tr>
              <a:tr h="2014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0x0062FDF8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zh-TW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97944"/>
                  </a:ext>
                </a:extLst>
              </a:tr>
              <a:tr h="3055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0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33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0x0062FE04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749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1626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0x0062FE0C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2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45358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A948054-C971-49B2-8FD6-B4844A7A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45" y="1823563"/>
            <a:ext cx="4102216" cy="4771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A55999-27AF-42CC-AE50-B538421340F2}"/>
              </a:ext>
            </a:extLst>
          </p:cNvPr>
          <p:cNvSpPr/>
          <p:nvPr/>
        </p:nvSpPr>
        <p:spPr>
          <a:xfrm>
            <a:off x="67029" y="2704410"/>
            <a:ext cx="3739946" cy="104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B553D9ED-2D41-4777-9E02-7A34B7896C3F}"/>
              </a:ext>
            </a:extLst>
          </p:cNvPr>
          <p:cNvSpPr/>
          <p:nvPr/>
        </p:nvSpPr>
        <p:spPr>
          <a:xfrm>
            <a:off x="5629013" y="4798503"/>
            <a:ext cx="167901" cy="179677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543FE399-ADF4-4880-8827-96A3A021EB4F}"/>
              </a:ext>
            </a:extLst>
          </p:cNvPr>
          <p:cNvSpPr/>
          <p:nvPr/>
        </p:nvSpPr>
        <p:spPr>
          <a:xfrm>
            <a:off x="5630411" y="4061670"/>
            <a:ext cx="149725" cy="275438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9FD24F-FC64-4C0A-A832-E008F931A7DF}"/>
              </a:ext>
            </a:extLst>
          </p:cNvPr>
          <p:cNvSpPr txBox="1"/>
          <p:nvPr/>
        </p:nvSpPr>
        <p:spPr>
          <a:xfrm>
            <a:off x="4426090" y="388625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指標一的實體位址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425182-569E-4229-92EB-F08A3A24A9ED}"/>
              </a:ext>
            </a:extLst>
          </p:cNvPr>
          <p:cNvSpPr txBox="1"/>
          <p:nvPr/>
        </p:nvSpPr>
        <p:spPr>
          <a:xfrm>
            <a:off x="4426090" y="537372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陣列的實體位址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CE2ED3-572D-4328-A586-A1051480EA22}"/>
              </a:ext>
            </a:extLst>
          </p:cNvPr>
          <p:cNvSpPr/>
          <p:nvPr/>
        </p:nvSpPr>
        <p:spPr>
          <a:xfrm>
            <a:off x="9821330" y="3976381"/>
            <a:ext cx="1545753" cy="469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042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9013" y="1476096"/>
            <a:ext cx="6544756" cy="1269591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現在看程式繼續執行時，記憶體的狀態：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A8133C4-37F2-4385-9A22-DF8A07C1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95938"/>
              </p:ext>
            </p:extLst>
          </p:nvPr>
        </p:nvGraphicFramePr>
        <p:xfrm>
          <a:off x="5840531" y="2829464"/>
          <a:ext cx="6284440" cy="37658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42220">
                  <a:extLst>
                    <a:ext uri="{9D8B030D-6E8A-4147-A177-3AD203B41FA5}">
                      <a16:colId xmlns:a16="http://schemas.microsoft.com/office/drawing/2014/main" val="191816233"/>
                    </a:ext>
                  </a:extLst>
                </a:gridCol>
                <a:gridCol w="3142220">
                  <a:extLst>
                    <a:ext uri="{9D8B030D-6E8A-4147-A177-3AD203B41FA5}">
                      <a16:colId xmlns:a16="http://schemas.microsoft.com/office/drawing/2014/main" val="3215474596"/>
                    </a:ext>
                  </a:extLst>
                </a:gridCol>
              </a:tblGrid>
              <a:tr h="4739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579919"/>
                  </a:ext>
                </a:extLst>
              </a:tr>
              <a:tr h="2786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0x00000000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7828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30304"/>
                  </a:ext>
                </a:extLst>
              </a:tr>
              <a:tr h="2014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0x0062FDF8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zh-TW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97944"/>
                  </a:ext>
                </a:extLst>
              </a:tr>
              <a:tr h="3055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0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33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0x0062FE04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749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1626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0x0062FE0C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2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45358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A948054-C971-49B2-8FD6-B4844A7A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45" y="1823563"/>
            <a:ext cx="4102216" cy="4771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A55999-27AF-42CC-AE50-B538421340F2}"/>
              </a:ext>
            </a:extLst>
          </p:cNvPr>
          <p:cNvSpPr/>
          <p:nvPr/>
        </p:nvSpPr>
        <p:spPr>
          <a:xfrm>
            <a:off x="115450" y="3663747"/>
            <a:ext cx="3739946" cy="104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B553D9ED-2D41-4777-9E02-7A34B7896C3F}"/>
              </a:ext>
            </a:extLst>
          </p:cNvPr>
          <p:cNvSpPr/>
          <p:nvPr/>
        </p:nvSpPr>
        <p:spPr>
          <a:xfrm>
            <a:off x="5629013" y="4798503"/>
            <a:ext cx="167901" cy="179677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543FE399-ADF4-4880-8827-96A3A021EB4F}"/>
              </a:ext>
            </a:extLst>
          </p:cNvPr>
          <p:cNvSpPr/>
          <p:nvPr/>
        </p:nvSpPr>
        <p:spPr>
          <a:xfrm>
            <a:off x="5630411" y="4061670"/>
            <a:ext cx="149725" cy="275438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9FD24F-FC64-4C0A-A832-E008F931A7DF}"/>
              </a:ext>
            </a:extLst>
          </p:cNvPr>
          <p:cNvSpPr txBox="1"/>
          <p:nvPr/>
        </p:nvSpPr>
        <p:spPr>
          <a:xfrm>
            <a:off x="4426090" y="388625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指標一的實體位址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425182-569E-4229-92EB-F08A3A24A9ED}"/>
              </a:ext>
            </a:extLst>
          </p:cNvPr>
          <p:cNvSpPr txBox="1"/>
          <p:nvPr/>
        </p:nvSpPr>
        <p:spPr>
          <a:xfrm>
            <a:off x="4426090" y="537372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陣列的實體位址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CE2ED3-572D-4328-A586-A1051480EA22}"/>
              </a:ext>
            </a:extLst>
          </p:cNvPr>
          <p:cNvSpPr/>
          <p:nvPr/>
        </p:nvSpPr>
        <p:spPr>
          <a:xfrm>
            <a:off x="9821330" y="3976381"/>
            <a:ext cx="1545753" cy="469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76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9013" y="1476096"/>
            <a:ext cx="6544756" cy="1269591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現在看程式繼續執行時，記憶體的狀態：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A8133C4-37F2-4385-9A22-DF8A07C1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8100"/>
              </p:ext>
            </p:extLst>
          </p:nvPr>
        </p:nvGraphicFramePr>
        <p:xfrm>
          <a:off x="5840531" y="2829464"/>
          <a:ext cx="6284440" cy="37658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42220">
                  <a:extLst>
                    <a:ext uri="{9D8B030D-6E8A-4147-A177-3AD203B41FA5}">
                      <a16:colId xmlns:a16="http://schemas.microsoft.com/office/drawing/2014/main" val="191816233"/>
                    </a:ext>
                  </a:extLst>
                </a:gridCol>
                <a:gridCol w="3142220">
                  <a:extLst>
                    <a:ext uri="{9D8B030D-6E8A-4147-A177-3AD203B41FA5}">
                      <a16:colId xmlns:a16="http://schemas.microsoft.com/office/drawing/2014/main" val="3215474596"/>
                    </a:ext>
                  </a:extLst>
                </a:gridCol>
              </a:tblGrid>
              <a:tr h="4739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579919"/>
                  </a:ext>
                </a:extLst>
              </a:tr>
              <a:tr h="2786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0x00000000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7828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30304"/>
                  </a:ext>
                </a:extLst>
              </a:tr>
              <a:tr h="2014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0x0062FDF8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0C</a:t>
                      </a:r>
                      <a:endParaRPr lang="zh-TW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97944"/>
                  </a:ext>
                </a:extLst>
              </a:tr>
              <a:tr h="3055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0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33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0x0062FE04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749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1626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0x0062FE0C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2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45358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A948054-C971-49B2-8FD6-B4844A7A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45" y="1823563"/>
            <a:ext cx="4102216" cy="4771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A55999-27AF-42CC-AE50-B538421340F2}"/>
              </a:ext>
            </a:extLst>
          </p:cNvPr>
          <p:cNvSpPr/>
          <p:nvPr/>
        </p:nvSpPr>
        <p:spPr>
          <a:xfrm>
            <a:off x="156293" y="4532586"/>
            <a:ext cx="3739946" cy="104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B553D9ED-2D41-4777-9E02-7A34B7896C3F}"/>
              </a:ext>
            </a:extLst>
          </p:cNvPr>
          <p:cNvSpPr/>
          <p:nvPr/>
        </p:nvSpPr>
        <p:spPr>
          <a:xfrm>
            <a:off x="5629013" y="4798503"/>
            <a:ext cx="167901" cy="179677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543FE399-ADF4-4880-8827-96A3A021EB4F}"/>
              </a:ext>
            </a:extLst>
          </p:cNvPr>
          <p:cNvSpPr/>
          <p:nvPr/>
        </p:nvSpPr>
        <p:spPr>
          <a:xfrm>
            <a:off x="5630411" y="4061670"/>
            <a:ext cx="149725" cy="275438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9FD24F-FC64-4C0A-A832-E008F931A7DF}"/>
              </a:ext>
            </a:extLst>
          </p:cNvPr>
          <p:cNvSpPr txBox="1"/>
          <p:nvPr/>
        </p:nvSpPr>
        <p:spPr>
          <a:xfrm>
            <a:off x="4426090" y="388625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指標一的實體位址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425182-569E-4229-92EB-F08A3A24A9ED}"/>
              </a:ext>
            </a:extLst>
          </p:cNvPr>
          <p:cNvSpPr txBox="1"/>
          <p:nvPr/>
        </p:nvSpPr>
        <p:spPr>
          <a:xfrm>
            <a:off x="4426090" y="537372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陣列的實體位址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CE2ED3-572D-4328-A586-A1051480EA22}"/>
              </a:ext>
            </a:extLst>
          </p:cNvPr>
          <p:cNvSpPr/>
          <p:nvPr/>
        </p:nvSpPr>
        <p:spPr>
          <a:xfrm>
            <a:off x="9821330" y="3976381"/>
            <a:ext cx="1545753" cy="469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755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9013" y="1476096"/>
            <a:ext cx="6544756" cy="1269591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現在看程式繼續執行時，記憶體的狀態：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A8133C4-37F2-4385-9A22-DF8A07C1CFFC}"/>
              </a:ext>
            </a:extLst>
          </p:cNvPr>
          <p:cNvGraphicFramePr>
            <a:graphicFrameLocks noGrp="1"/>
          </p:cNvGraphicFramePr>
          <p:nvPr/>
        </p:nvGraphicFramePr>
        <p:xfrm>
          <a:off x="5840531" y="2829464"/>
          <a:ext cx="6284440" cy="37658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42220">
                  <a:extLst>
                    <a:ext uri="{9D8B030D-6E8A-4147-A177-3AD203B41FA5}">
                      <a16:colId xmlns:a16="http://schemas.microsoft.com/office/drawing/2014/main" val="191816233"/>
                    </a:ext>
                  </a:extLst>
                </a:gridCol>
                <a:gridCol w="3142220">
                  <a:extLst>
                    <a:ext uri="{9D8B030D-6E8A-4147-A177-3AD203B41FA5}">
                      <a16:colId xmlns:a16="http://schemas.microsoft.com/office/drawing/2014/main" val="3215474596"/>
                    </a:ext>
                  </a:extLst>
                </a:gridCol>
              </a:tblGrid>
              <a:tr h="4739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579919"/>
                  </a:ext>
                </a:extLst>
              </a:tr>
              <a:tr h="2786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0x00000000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7828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30304"/>
                  </a:ext>
                </a:extLst>
              </a:tr>
              <a:tr h="2014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0x0062FDF8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97944"/>
                  </a:ext>
                </a:extLst>
              </a:tr>
              <a:tr h="3055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0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33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0x0062FE04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749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1626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0x0062FE0C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82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45358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A948054-C971-49B2-8FD6-B4844A7A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45" y="1823563"/>
            <a:ext cx="4102216" cy="4771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A55999-27AF-42CC-AE50-B538421340F2}"/>
              </a:ext>
            </a:extLst>
          </p:cNvPr>
          <p:cNvSpPr/>
          <p:nvPr/>
        </p:nvSpPr>
        <p:spPr>
          <a:xfrm>
            <a:off x="115186" y="5565964"/>
            <a:ext cx="3739946" cy="104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B553D9ED-2D41-4777-9E02-7A34B7896C3F}"/>
              </a:ext>
            </a:extLst>
          </p:cNvPr>
          <p:cNvSpPr/>
          <p:nvPr/>
        </p:nvSpPr>
        <p:spPr>
          <a:xfrm>
            <a:off x="5629013" y="4798503"/>
            <a:ext cx="167901" cy="179677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543FE399-ADF4-4880-8827-96A3A021EB4F}"/>
              </a:ext>
            </a:extLst>
          </p:cNvPr>
          <p:cNvSpPr/>
          <p:nvPr/>
        </p:nvSpPr>
        <p:spPr>
          <a:xfrm>
            <a:off x="5630411" y="4061670"/>
            <a:ext cx="149725" cy="275438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9FD24F-FC64-4C0A-A832-E008F931A7DF}"/>
              </a:ext>
            </a:extLst>
          </p:cNvPr>
          <p:cNvSpPr txBox="1"/>
          <p:nvPr/>
        </p:nvSpPr>
        <p:spPr>
          <a:xfrm>
            <a:off x="4426090" y="388625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指標一的實體位址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425182-569E-4229-92EB-F08A3A24A9ED}"/>
              </a:ext>
            </a:extLst>
          </p:cNvPr>
          <p:cNvSpPr txBox="1"/>
          <p:nvPr/>
        </p:nvSpPr>
        <p:spPr>
          <a:xfrm>
            <a:off x="4426090" y="5373725"/>
            <a:ext cx="111546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陣列的實體位址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CE2ED3-572D-4328-A586-A1051480EA22}"/>
              </a:ext>
            </a:extLst>
          </p:cNvPr>
          <p:cNvSpPr/>
          <p:nvPr/>
        </p:nvSpPr>
        <p:spPr>
          <a:xfrm>
            <a:off x="9821330" y="3976381"/>
            <a:ext cx="1545753" cy="469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990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CDDC1B0-5DBC-4EBD-A255-82FF3ED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13" y="1331644"/>
            <a:ext cx="6049219" cy="1755282"/>
          </a:xfr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下方的程式碼是移動指標的過程，可以看到當我們把一個指標變數指向一個陣列時，他會指向陣列第一個元素。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2B97012-9DCC-4D74-8FBC-594D04D0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13" y="3533660"/>
            <a:ext cx="6049219" cy="2345615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A521148-21BC-496C-9FE5-3B9A78E9E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7445"/>
              </p:ext>
            </p:extLst>
          </p:nvPr>
        </p:nvGraphicFramePr>
        <p:xfrm>
          <a:off x="6353831" y="1331644"/>
          <a:ext cx="5684756" cy="3749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42378">
                  <a:extLst>
                    <a:ext uri="{9D8B030D-6E8A-4147-A177-3AD203B41FA5}">
                      <a16:colId xmlns:a16="http://schemas.microsoft.com/office/drawing/2014/main" val="1604894162"/>
                    </a:ext>
                  </a:extLst>
                </a:gridCol>
                <a:gridCol w="2842378">
                  <a:extLst>
                    <a:ext uri="{9D8B030D-6E8A-4147-A177-3AD203B41FA5}">
                      <a16:colId xmlns:a16="http://schemas.microsoft.com/office/drawing/2014/main" val="3612848673"/>
                    </a:ext>
                  </a:extLst>
                </a:gridCol>
              </a:tblGrid>
              <a:tr h="3022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426086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0x00000000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5908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10821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0x0062FDF8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0x0062FE00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84978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65950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86818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0x0062FE04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8787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4525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0x0062FE0C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98635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3746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FD9FCB72-151D-45AC-A120-0A575609D733}"/>
              </a:ext>
            </a:extLst>
          </p:cNvPr>
          <p:cNvSpPr/>
          <p:nvPr/>
        </p:nvSpPr>
        <p:spPr>
          <a:xfrm>
            <a:off x="947956" y="3429000"/>
            <a:ext cx="2097248" cy="356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3EE8E1B0-36C2-44EF-9242-A2ACF9D2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721" y="5226241"/>
            <a:ext cx="3992976" cy="9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在指標之前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8558107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記得一開始上課的時候有提過，一個</a:t>
            </a:r>
            <a:r>
              <a:rPr lang="en-US" altLang="zh-TW" sz="2800" dirty="0">
                <a:solidFill>
                  <a:srgbClr val="0000FF"/>
                </a:solidFill>
              </a:rPr>
              <a:t>int</a:t>
            </a:r>
            <a:r>
              <a:rPr lang="zh-TW" altLang="en-US" sz="2800" dirty="0"/>
              <a:t>變數占用</a:t>
            </a:r>
            <a:r>
              <a:rPr lang="en-US" altLang="zh-TW" sz="2800" dirty="0"/>
              <a:t>4</a:t>
            </a:r>
            <a:r>
              <a:rPr lang="zh-TW" altLang="en-US" sz="2800" dirty="0"/>
              <a:t>個</a:t>
            </a:r>
            <a:r>
              <a:rPr lang="en-US" altLang="zh-TW" sz="2800" dirty="0"/>
              <a:t>bytes</a:t>
            </a:r>
            <a:r>
              <a:rPr lang="zh-TW" altLang="en-US" sz="2800" dirty="0"/>
              <a:t>嗎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280C0D-9199-459D-9D1A-E367A357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34" y="2746370"/>
            <a:ext cx="5502390" cy="37899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B5FCE3-66BE-4B43-B678-CDA8E998655B}"/>
              </a:ext>
            </a:extLst>
          </p:cNvPr>
          <p:cNvSpPr/>
          <p:nvPr/>
        </p:nvSpPr>
        <p:spPr>
          <a:xfrm>
            <a:off x="3565321" y="4454554"/>
            <a:ext cx="2231472" cy="637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FF9A1DF-0544-4A79-8D72-6D11E57C022E}"/>
              </a:ext>
            </a:extLst>
          </p:cNvPr>
          <p:cNvCxnSpPr>
            <a:cxnSpLocks/>
          </p:cNvCxnSpPr>
          <p:nvPr/>
        </p:nvCxnSpPr>
        <p:spPr>
          <a:xfrm>
            <a:off x="1157681" y="2550253"/>
            <a:ext cx="2407640" cy="2223082"/>
          </a:xfrm>
          <a:prstGeom prst="bentConnector3">
            <a:avLst>
              <a:gd name="adj1" fmla="val 1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46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CDDC1B0-5DBC-4EBD-A255-82FF3ED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13" y="1331644"/>
            <a:ext cx="6049219" cy="1755282"/>
          </a:xfr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現在我們對指標變數加一讓他指下下一個陣列元素，可以看到指標指向的位址改變了。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2B97012-9DCC-4D74-8FBC-594D04D0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13" y="3533660"/>
            <a:ext cx="6049219" cy="2345615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A521148-21BC-496C-9FE5-3B9A78E9E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32235"/>
              </p:ext>
            </p:extLst>
          </p:nvPr>
        </p:nvGraphicFramePr>
        <p:xfrm>
          <a:off x="6353831" y="1331644"/>
          <a:ext cx="5684756" cy="3749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42378">
                  <a:extLst>
                    <a:ext uri="{9D8B030D-6E8A-4147-A177-3AD203B41FA5}">
                      <a16:colId xmlns:a16="http://schemas.microsoft.com/office/drawing/2014/main" val="1604894162"/>
                    </a:ext>
                  </a:extLst>
                </a:gridCol>
                <a:gridCol w="2842378">
                  <a:extLst>
                    <a:ext uri="{9D8B030D-6E8A-4147-A177-3AD203B41FA5}">
                      <a16:colId xmlns:a16="http://schemas.microsoft.com/office/drawing/2014/main" val="3612848673"/>
                    </a:ext>
                  </a:extLst>
                </a:gridCol>
              </a:tblGrid>
              <a:tr h="3022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426086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0x00000000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5908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10821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0x0062FDF8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0x0062FE04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84978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65950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86818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0x0062FE04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8787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0x0062FE08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4525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0x0062FE0C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98635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0x0062FE10</a:t>
                      </a:r>
                      <a:endParaRPr lang="zh-TW" altLang="en-US" sz="1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53746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FD9FCB72-151D-45AC-A120-0A575609D733}"/>
              </a:ext>
            </a:extLst>
          </p:cNvPr>
          <p:cNvSpPr/>
          <p:nvPr/>
        </p:nvSpPr>
        <p:spPr>
          <a:xfrm>
            <a:off x="850455" y="4991451"/>
            <a:ext cx="5352177" cy="929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ADAE391-618F-4551-A99B-9B409F31B573}"/>
              </a:ext>
            </a:extLst>
          </p:cNvPr>
          <p:cNvGrpSpPr/>
          <p:nvPr/>
        </p:nvGrpSpPr>
        <p:grpSpPr>
          <a:xfrm>
            <a:off x="7383027" y="5222641"/>
            <a:ext cx="3626363" cy="1547275"/>
            <a:chOff x="1993782" y="4504834"/>
            <a:chExt cx="4102218" cy="203144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11FF202-67CB-499F-BF68-8FC238881D6F}"/>
                </a:ext>
              </a:extLst>
            </p:cNvPr>
            <p:cNvGrpSpPr/>
            <p:nvPr/>
          </p:nvGrpSpPr>
          <p:grpSpPr>
            <a:xfrm>
              <a:off x="1993783" y="4504834"/>
              <a:ext cx="4102217" cy="2031448"/>
              <a:chOff x="2589401" y="4504834"/>
              <a:chExt cx="4102217" cy="2031448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137146F8-A1C8-4434-A044-CE9CDD030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89402" y="4504834"/>
                <a:ext cx="4102216" cy="20314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0947B3A-FD13-44E5-B761-7E71DCB4F06B}"/>
                  </a:ext>
                </a:extLst>
              </p:cNvPr>
              <p:cNvSpPr/>
              <p:nvPr/>
            </p:nvSpPr>
            <p:spPr>
              <a:xfrm>
                <a:off x="2589401" y="4504834"/>
                <a:ext cx="3995955" cy="9083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5D0575A-FF55-4EB2-8853-9D8F4E7ED07E}"/>
                  </a:ext>
                </a:extLst>
              </p:cNvPr>
              <p:cNvSpPr/>
              <p:nvPr/>
            </p:nvSpPr>
            <p:spPr>
              <a:xfrm>
                <a:off x="2589402" y="5520558"/>
                <a:ext cx="3995956" cy="9083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BCB396DD-B931-4382-AC56-66D24AF5152A}"/>
                </a:ext>
              </a:extLst>
            </p:cNvPr>
            <p:cNvCxnSpPr>
              <a:stCxn id="13" idx="1"/>
              <a:endCxn id="14" idx="1"/>
            </p:cNvCxnSpPr>
            <p:nvPr/>
          </p:nvCxnSpPr>
          <p:spPr>
            <a:xfrm rot="10800000" flipH="1" flipV="1">
              <a:off x="1993782" y="4959012"/>
              <a:ext cx="1" cy="1015724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428A320-B5F4-4D36-96CD-58A185C6945C}"/>
              </a:ext>
            </a:extLst>
          </p:cNvPr>
          <p:cNvSpPr/>
          <p:nvPr/>
        </p:nvSpPr>
        <p:spPr>
          <a:xfrm>
            <a:off x="6520120" y="2466363"/>
            <a:ext cx="5352177" cy="486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10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CDDC1B0-5DBC-4EBD-A255-82FF3ED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921" y="2551359"/>
            <a:ext cx="6049219" cy="1755282"/>
          </a:xfr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這裡可能會有人覺得好奇為什麼指標變數加一，記憶體位址會增加四。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27BC80-42BA-48C3-81CC-61835C11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0" y="2307534"/>
            <a:ext cx="5488764" cy="269968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428A320-B5F4-4D36-96CD-58A185C6945C}"/>
              </a:ext>
            </a:extLst>
          </p:cNvPr>
          <p:cNvSpPr/>
          <p:nvPr/>
        </p:nvSpPr>
        <p:spPr>
          <a:xfrm>
            <a:off x="4647502" y="2823697"/>
            <a:ext cx="981512" cy="411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648BFA-7C44-496C-9E3C-B972912B41C6}"/>
              </a:ext>
            </a:extLst>
          </p:cNvPr>
          <p:cNvSpPr/>
          <p:nvPr/>
        </p:nvSpPr>
        <p:spPr>
          <a:xfrm>
            <a:off x="4687937" y="4253209"/>
            <a:ext cx="981512" cy="411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813028-6644-49B0-97A7-8A7C5AF7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06" y="5501720"/>
            <a:ext cx="5344271" cy="3620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4270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CDDC1B0-5DBC-4EBD-A255-82FF3ED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198" y="1841113"/>
            <a:ext cx="6253560" cy="4200235"/>
          </a:xfr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現在我們往回幾張投影片：</a:t>
            </a:r>
            <a:endParaRPr lang="en-US" altLang="zh-TW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/>
              <a:t>宣告一個指標的方式：</a:t>
            </a:r>
            <a:endParaRPr lang="en-US" altLang="zh-TW" sz="2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0000FF"/>
                </a:solidFill>
              </a:rPr>
              <a:t>指向目標變數型態 </a:t>
            </a:r>
            <a:r>
              <a:rPr lang="zh-TW" altLang="en-US" sz="2400" dirty="0">
                <a:solidFill>
                  <a:srgbClr val="FF0000"/>
                </a:solidFill>
              </a:rPr>
              <a:t>*</a:t>
            </a:r>
            <a:r>
              <a:rPr lang="zh-TW" altLang="en-US" sz="2400" b="1" dirty="0"/>
              <a:t>指標變數名稱</a:t>
            </a:r>
            <a:endParaRPr lang="en-US" altLang="zh-TW" sz="24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0000FF"/>
                </a:solidFill>
              </a:rPr>
              <a:t>指向目標變數型態</a:t>
            </a:r>
            <a:r>
              <a:rPr lang="zh-TW" altLang="en-US" sz="2400" dirty="0">
                <a:solidFill>
                  <a:srgbClr val="FF0000"/>
                </a:solidFill>
              </a:rPr>
              <a:t>*</a:t>
            </a:r>
            <a:r>
              <a:rPr lang="zh-TW" altLang="en-US" sz="2400" dirty="0"/>
              <a:t> </a:t>
            </a:r>
            <a:r>
              <a:rPr lang="zh-TW" altLang="en-US" sz="2400" b="1" dirty="0"/>
              <a:t>指標變數名稱</a:t>
            </a:r>
            <a:endParaRPr lang="en-US" altLang="zh-TW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/>
              <a:t>宣告範例：</a:t>
            </a:r>
            <a:endParaRPr lang="en-US" altLang="zh-TW" sz="2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int *Pointer ;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或是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 int* Pointer ; </a:t>
            </a:r>
            <a:r>
              <a:rPr lang="en-US" altLang="zh-TW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TW" altLang="en-US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宣告一個指向</a:t>
            </a:r>
            <a:r>
              <a:rPr lang="en-US" altLang="zh-TW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zh-TW" altLang="en-US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型態變數之指標。</a:t>
            </a:r>
            <a:endParaRPr lang="en-US" altLang="zh-TW" sz="26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27BC80-42BA-48C3-81CC-61835C11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0" y="2307534"/>
            <a:ext cx="5488764" cy="269968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428A320-B5F4-4D36-96CD-58A185C6945C}"/>
              </a:ext>
            </a:extLst>
          </p:cNvPr>
          <p:cNvSpPr/>
          <p:nvPr/>
        </p:nvSpPr>
        <p:spPr>
          <a:xfrm>
            <a:off x="4647502" y="2823697"/>
            <a:ext cx="981512" cy="411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648BFA-7C44-496C-9E3C-B972912B41C6}"/>
              </a:ext>
            </a:extLst>
          </p:cNvPr>
          <p:cNvSpPr/>
          <p:nvPr/>
        </p:nvSpPr>
        <p:spPr>
          <a:xfrm>
            <a:off x="4687937" y="4253209"/>
            <a:ext cx="981512" cy="411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813028-6644-49B0-97A7-8A7C5AF7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06" y="5501720"/>
            <a:ext cx="5344271" cy="3620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47652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E813028-6644-49B0-97A7-8A7C5AF7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748" y="3318629"/>
            <a:ext cx="5458755" cy="124520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CDDC1B0-5DBC-4EBD-A255-82FF3ED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198" y="1841113"/>
            <a:ext cx="6253560" cy="4200235"/>
          </a:xfr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現在我們往回幾張投影片：</a:t>
            </a:r>
            <a:endParaRPr lang="en-US" altLang="zh-TW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/>
              <a:t>宣告一個指標的方式：</a:t>
            </a:r>
            <a:endParaRPr lang="en-US" altLang="zh-TW" sz="2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0000FF"/>
                </a:solidFill>
              </a:rPr>
              <a:t>指向目標變數型態 </a:t>
            </a:r>
            <a:r>
              <a:rPr lang="zh-TW" altLang="en-US" sz="2400" dirty="0">
                <a:solidFill>
                  <a:srgbClr val="FF0000"/>
                </a:solidFill>
              </a:rPr>
              <a:t>*</a:t>
            </a:r>
            <a:r>
              <a:rPr lang="zh-TW" altLang="en-US" sz="2400" b="1" dirty="0"/>
              <a:t>指標變數名稱</a:t>
            </a:r>
            <a:endParaRPr lang="en-US" altLang="zh-TW" sz="24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0000FF"/>
                </a:solidFill>
              </a:rPr>
              <a:t>指向目標變數型態</a:t>
            </a:r>
            <a:r>
              <a:rPr lang="zh-TW" altLang="en-US" sz="2400" dirty="0">
                <a:solidFill>
                  <a:srgbClr val="FF0000"/>
                </a:solidFill>
              </a:rPr>
              <a:t>*</a:t>
            </a:r>
            <a:r>
              <a:rPr lang="zh-TW" altLang="en-US" sz="2400" dirty="0"/>
              <a:t> </a:t>
            </a:r>
            <a:r>
              <a:rPr lang="zh-TW" altLang="en-US" sz="2400" b="1" dirty="0"/>
              <a:t>指標變數名稱</a:t>
            </a:r>
            <a:endParaRPr lang="en-US" altLang="zh-TW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/>
              <a:t>宣告範例：</a:t>
            </a:r>
            <a:endParaRPr lang="en-US" altLang="zh-TW" sz="2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int *Pointer ;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或是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 int* Pointer ; </a:t>
            </a:r>
            <a:r>
              <a:rPr lang="en-US" altLang="zh-TW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TW" altLang="en-US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宣告一個指向</a:t>
            </a:r>
            <a:r>
              <a:rPr lang="en-US" altLang="zh-TW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zh-TW" altLang="en-US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型態變數之指標。</a:t>
            </a:r>
            <a:endParaRPr lang="en-US" altLang="zh-TW" sz="26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648BFA-7C44-496C-9E3C-B972912B41C6}"/>
              </a:ext>
            </a:extLst>
          </p:cNvPr>
          <p:cNvSpPr/>
          <p:nvPr/>
        </p:nvSpPr>
        <p:spPr>
          <a:xfrm>
            <a:off x="1295711" y="4245048"/>
            <a:ext cx="3318234" cy="32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7A46CF-40F9-408A-9FE2-A6482B1586BE}"/>
              </a:ext>
            </a:extLst>
          </p:cNvPr>
          <p:cNvSpPr/>
          <p:nvPr/>
        </p:nvSpPr>
        <p:spPr>
          <a:xfrm>
            <a:off x="6724785" y="5043400"/>
            <a:ext cx="5254693" cy="887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E9F7C5C1-1B07-43A2-8889-4E5F090AB3BA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4370132" y="3156914"/>
            <a:ext cx="939348" cy="376995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920BB0-E33F-46D2-ACCE-13E1A4BC0BE1}"/>
              </a:ext>
            </a:extLst>
          </p:cNvPr>
          <p:cNvSpPr txBox="1"/>
          <p:nvPr/>
        </p:nvSpPr>
        <p:spPr>
          <a:xfrm>
            <a:off x="402396" y="5519740"/>
            <a:ext cx="254404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記得一個 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zh-TW" altLang="en-US" b="1" dirty="0"/>
              <a:t>有多大嗎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61841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E813028-6644-49B0-97A7-8A7C5AF7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60" y="1841113"/>
            <a:ext cx="5458755" cy="124520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指標的移動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CDDC1B0-5DBC-4EBD-A255-82FF3ED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198" y="1841114"/>
            <a:ext cx="6253560" cy="2403716"/>
          </a:xfr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現在我們往回幾張投影片：</a:t>
            </a:r>
            <a:endParaRPr lang="en-US" altLang="zh-TW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int *Pointer ;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或是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int* Pointer ;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宣告一個指向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型態變數之指標。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648BFA-7C44-496C-9E3C-B972912B41C6}"/>
              </a:ext>
            </a:extLst>
          </p:cNvPr>
          <p:cNvSpPr/>
          <p:nvPr/>
        </p:nvSpPr>
        <p:spPr>
          <a:xfrm>
            <a:off x="1373352" y="2758987"/>
            <a:ext cx="3318234" cy="32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7A46CF-40F9-408A-9FE2-A6482B1586BE}"/>
              </a:ext>
            </a:extLst>
          </p:cNvPr>
          <p:cNvSpPr/>
          <p:nvPr/>
        </p:nvSpPr>
        <p:spPr>
          <a:xfrm>
            <a:off x="6317631" y="2404746"/>
            <a:ext cx="5657309" cy="1403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E9F7C5C1-1B07-43A2-8889-4E5F090AB3BA}"/>
              </a:ext>
            </a:extLst>
          </p:cNvPr>
          <p:cNvCxnSpPr>
            <a:cxnSpLocks/>
          </p:cNvCxnSpPr>
          <p:nvPr/>
        </p:nvCxnSpPr>
        <p:spPr>
          <a:xfrm>
            <a:off x="3032470" y="3086158"/>
            <a:ext cx="3285163" cy="445607"/>
          </a:xfrm>
          <a:prstGeom prst="bentConnector3">
            <a:avLst>
              <a:gd name="adj1" fmla="val -3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920BB0-E33F-46D2-ACCE-13E1A4BC0BE1}"/>
              </a:ext>
            </a:extLst>
          </p:cNvPr>
          <p:cNvSpPr txBox="1"/>
          <p:nvPr/>
        </p:nvSpPr>
        <p:spPr>
          <a:xfrm>
            <a:off x="488427" y="3531765"/>
            <a:ext cx="254404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記得一個 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zh-TW" altLang="en-US" b="1" dirty="0"/>
              <a:t>有多大嗎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E57F1D44-E41F-40F1-9BA6-C7891F81AE1D}"/>
              </a:ext>
            </a:extLst>
          </p:cNvPr>
          <p:cNvSpPr txBox="1">
            <a:spLocks/>
          </p:cNvSpPr>
          <p:nvPr/>
        </p:nvSpPr>
        <p:spPr>
          <a:xfrm>
            <a:off x="5818198" y="4332346"/>
            <a:ext cx="6253560" cy="2403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pointer1</a:t>
            </a:r>
            <a:r>
              <a:rPr lang="zh-TW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是宣告為一個指向</a:t>
            </a:r>
            <a:r>
              <a:rPr lang="en-US" altLang="zh-TW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TW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型態的指標變數，所以當                     時，代表增加一個</a:t>
            </a:r>
            <a:r>
              <a:rPr lang="en-US" altLang="zh-TW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TW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TW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的長度，也就是</a:t>
            </a:r>
            <a:r>
              <a:rPr lang="en-US" altLang="zh-TW" sz="2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TW" altLang="en-US" sz="2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zh-TW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TW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8C5BA5-8A96-4499-9CEE-AD9E0C35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390" y="5188554"/>
            <a:ext cx="1820793" cy="272679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D7F2058F-22FE-47EA-A639-3C35A7ADACC6}"/>
              </a:ext>
            </a:extLst>
          </p:cNvPr>
          <p:cNvGrpSpPr/>
          <p:nvPr/>
        </p:nvGrpSpPr>
        <p:grpSpPr>
          <a:xfrm>
            <a:off x="488427" y="4378681"/>
            <a:ext cx="4947639" cy="2246346"/>
            <a:chOff x="1993782" y="4504834"/>
            <a:chExt cx="4102218" cy="2031448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990892E-2D2A-4897-A458-928C372AD5BD}"/>
                </a:ext>
              </a:extLst>
            </p:cNvPr>
            <p:cNvGrpSpPr/>
            <p:nvPr/>
          </p:nvGrpSpPr>
          <p:grpSpPr>
            <a:xfrm>
              <a:off x="1993783" y="4504834"/>
              <a:ext cx="4102217" cy="2031448"/>
              <a:chOff x="2589401" y="4504834"/>
              <a:chExt cx="4102217" cy="2031448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C226BA8E-37C8-468A-82BA-D33ED8F93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89402" y="4504834"/>
                <a:ext cx="4102216" cy="20314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711B17D-F616-45E1-9BA4-51C2BD6635FC}"/>
                  </a:ext>
                </a:extLst>
              </p:cNvPr>
              <p:cNvSpPr/>
              <p:nvPr/>
            </p:nvSpPr>
            <p:spPr>
              <a:xfrm>
                <a:off x="2589401" y="4504834"/>
                <a:ext cx="3995955" cy="9083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BED6755-A339-4936-BFDD-E1C277999E83}"/>
                  </a:ext>
                </a:extLst>
              </p:cNvPr>
              <p:cNvSpPr/>
              <p:nvPr/>
            </p:nvSpPr>
            <p:spPr>
              <a:xfrm>
                <a:off x="2589402" y="5520558"/>
                <a:ext cx="3995956" cy="9083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8" name="接點: 肘形 17">
              <a:extLst>
                <a:ext uri="{FF2B5EF4-FFF2-40B4-BE49-F238E27FC236}">
                  <a16:creationId xmlns:a16="http://schemas.microsoft.com/office/drawing/2014/main" id="{1150136F-551C-4868-AC92-ECCE7F5B86CB}"/>
                </a:ext>
              </a:extLst>
            </p:cNvPr>
            <p:cNvCxnSpPr>
              <a:stCxn id="20" idx="1"/>
              <a:endCxn id="21" idx="1"/>
            </p:cNvCxnSpPr>
            <p:nvPr/>
          </p:nvCxnSpPr>
          <p:spPr>
            <a:xfrm rot="10800000" flipH="1" flipV="1">
              <a:off x="1993782" y="4959012"/>
              <a:ext cx="1" cy="1015724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9235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四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r>
              <a:rPr lang="zh-TW" altLang="en-US" sz="4800" dirty="0">
                <a:solidFill>
                  <a:srgbClr val="996633"/>
                </a:solidFill>
              </a:rPr>
              <a:t>：</a:t>
            </a:r>
            <a: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dirty="0">
                <a:solidFill>
                  <a:srgbClr val="996633"/>
                </a:solidFill>
              </a:rPr>
              <a:t/>
            </a:r>
            <a:br>
              <a:rPr lang="en-US" altLang="zh-TW" sz="4800" dirty="0">
                <a:solidFill>
                  <a:srgbClr val="996633"/>
                </a:solidFill>
              </a:rPr>
            </a:br>
            <a:r>
              <a:rPr lang="en-US" altLang="zh-TW" sz="4800" dirty="0">
                <a:solidFill>
                  <a:srgbClr val="996633"/>
                </a:solidFill>
              </a:rPr>
              <a:t/>
            </a: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6389" y="1661020"/>
            <a:ext cx="9143999" cy="4787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Consolas" panose="020B0609020204030204" pitchFamily="49" charset="0"/>
              </a:rPr>
              <a:t>試試看把上面的整數陣列改成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Consolas" panose="020B0609020204030204" pitchFamily="49" charset="0"/>
              </a:rPr>
              <a:t>字元陣列，印出陣列</a:t>
            </a:r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各位置的值</a:t>
            </a:r>
            <a:r>
              <a:rPr lang="zh-TW" altLang="en-US" sz="2800" dirty="0">
                <a:latin typeface="Consolas" panose="020B0609020204030204" pitchFamily="49" charset="0"/>
              </a:rPr>
              <a:t>、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位址</a:t>
            </a:r>
            <a:r>
              <a:rPr lang="zh-TW" altLang="en-US" sz="2800" dirty="0">
                <a:latin typeface="Consolas" panose="020B0609020204030204" pitchFamily="49" charset="0"/>
              </a:rPr>
              <a:t>與</a:t>
            </a:r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各指標所指向的位址</a:t>
            </a:r>
            <a:r>
              <a:rPr lang="zh-TW" altLang="en-US" sz="2800" dirty="0">
                <a:latin typeface="Consolas" panose="020B0609020204030204" pitchFamily="49" charset="0"/>
              </a:rPr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795537-E86F-4FD9-B85D-4478BA54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23" y="1725750"/>
            <a:ext cx="5582791" cy="51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79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指標陣列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9726" y="2608808"/>
            <a:ext cx="5836240" cy="28187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指標變數也可以陣列方式進行儲存，左邊第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行宣告了一個陣列，陣列內存放的是指向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類型的指標變數。</a:t>
            </a:r>
            <a:endParaRPr lang="en-US" altLang="zh-TW" sz="32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36" y="1958746"/>
            <a:ext cx="5836240" cy="41188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671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指標陣列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9726" y="2608808"/>
            <a:ext cx="5836240" cy="28187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這樣宣告出來的陣列中，每一個元素都是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指標，第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跟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行將這兩個陣列元素分別指向兩個陣列的第一個元素。</a:t>
            </a:r>
            <a:endParaRPr lang="en-US" altLang="zh-TW" sz="32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36" y="1958746"/>
            <a:ext cx="5836240" cy="4118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0FEC6E-FB12-4677-9209-451E1294C553}"/>
              </a:ext>
            </a:extLst>
          </p:cNvPr>
          <p:cNvSpPr/>
          <p:nvPr/>
        </p:nvSpPr>
        <p:spPr>
          <a:xfrm>
            <a:off x="755009" y="3691156"/>
            <a:ext cx="2474752" cy="268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1DFA45-D9EC-4B67-B4E6-E3EF52601BD7}"/>
              </a:ext>
            </a:extLst>
          </p:cNvPr>
          <p:cNvSpPr/>
          <p:nvPr/>
        </p:nvSpPr>
        <p:spPr>
          <a:xfrm>
            <a:off x="755009" y="4600535"/>
            <a:ext cx="2474752" cy="268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086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指標陣列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9726" y="2608808"/>
            <a:ext cx="5836240" cy="28187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每一個元素都是指標，因此可以利用前述的方式對其進行操作。</a:t>
            </a:r>
            <a:endParaRPr lang="en-US" altLang="zh-TW" sz="32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36" y="2062210"/>
            <a:ext cx="5836240" cy="3911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0FEC6E-FB12-4677-9209-451E1294C553}"/>
              </a:ext>
            </a:extLst>
          </p:cNvPr>
          <p:cNvSpPr/>
          <p:nvPr/>
        </p:nvSpPr>
        <p:spPr>
          <a:xfrm>
            <a:off x="755007" y="3934437"/>
            <a:ext cx="5187267" cy="536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1DFA45-D9EC-4B67-B4E6-E3EF52601BD7}"/>
              </a:ext>
            </a:extLst>
          </p:cNvPr>
          <p:cNvSpPr/>
          <p:nvPr/>
        </p:nvSpPr>
        <p:spPr>
          <a:xfrm>
            <a:off x="755008" y="4748170"/>
            <a:ext cx="5187267" cy="604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900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指標陣列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798" y="2019650"/>
            <a:ext cx="5836240" cy="28187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指標也可以預先設定要指向的陣列，如左圖第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行宣告一指標變數，且該變數指向一個長度為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的一維陣列。</a:t>
            </a:r>
            <a:endParaRPr lang="en-US" altLang="zh-TW" sz="32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62" y="1656743"/>
            <a:ext cx="5997038" cy="4400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7A4873-B7F3-4C78-BFEE-658F923E4B62}"/>
              </a:ext>
            </a:extLst>
          </p:cNvPr>
          <p:cNvSpPr/>
          <p:nvPr/>
        </p:nvSpPr>
        <p:spPr>
          <a:xfrm>
            <a:off x="677331" y="2810312"/>
            <a:ext cx="3273884" cy="310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44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在指標之前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8558107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在宣告變數時，程式做了兩件事：</a:t>
            </a:r>
            <a:endParaRPr lang="en-US" altLang="zh-TW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/>
              <a:t>跟電腦要一個變數型態大小的空間，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TW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lang="zh-TW" altLang="en-US" sz="2600" dirty="0"/>
              <a:t>。</a:t>
            </a:r>
            <a:endParaRPr lang="en-US" altLang="zh-TW" sz="26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/>
              <a:t>把資料放進變數裡面。</a:t>
            </a:r>
          </a:p>
        </p:txBody>
      </p:sp>
    </p:spTree>
    <p:extLst>
      <p:ext uri="{BB962C8B-B14F-4D97-AF65-F5344CB8AC3E}">
        <p14:creationId xmlns:p14="http://schemas.microsoft.com/office/powerpoint/2010/main" val="3174567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指標陣列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798" y="2019650"/>
            <a:ext cx="5836240" cy="28187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除了一維陣列以外，也可宣告一個指向二維陣列的指標變數。</a:t>
            </a:r>
            <a:endParaRPr lang="en-US" altLang="zh-TW" sz="32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62" y="1656743"/>
            <a:ext cx="5997038" cy="4400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7A4873-B7F3-4C78-BFEE-658F923E4B62}"/>
              </a:ext>
            </a:extLst>
          </p:cNvPr>
          <p:cNvSpPr/>
          <p:nvPr/>
        </p:nvSpPr>
        <p:spPr>
          <a:xfrm>
            <a:off x="786388" y="3429000"/>
            <a:ext cx="3273884" cy="310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0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指標陣列</a:t>
            </a:r>
            <a:endParaRPr lang="zh-TW" altLang="en-US" sz="4800" b="1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798" y="2019650"/>
            <a:ext cx="5836240" cy="28187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記得前面有提過，指標本身也是有自己的位址的嗎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如果想要儲存指標的位址，就需要一個指標的指標，來儲存一個指標變數的位址。</a:t>
            </a:r>
            <a:endParaRPr lang="en-US" altLang="zh-TW" sz="32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62" y="2200967"/>
            <a:ext cx="5997038" cy="3312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7A4873-B7F3-4C78-BFEE-658F923E4B62}"/>
              </a:ext>
            </a:extLst>
          </p:cNvPr>
          <p:cNvSpPr/>
          <p:nvPr/>
        </p:nvSpPr>
        <p:spPr>
          <a:xfrm>
            <a:off x="777999" y="3425003"/>
            <a:ext cx="3684944" cy="310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34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五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r>
              <a:rPr lang="zh-TW" altLang="en-US" sz="4800" dirty="0">
                <a:solidFill>
                  <a:srgbClr val="996633"/>
                </a:solidFill>
              </a:rPr>
              <a:t>：</a:t>
            </a:r>
            <a: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dirty="0">
                <a:solidFill>
                  <a:srgbClr val="996633"/>
                </a:solidFill>
              </a:rPr>
              <a:t/>
            </a:r>
            <a:br>
              <a:rPr lang="en-US" altLang="zh-TW" sz="4800" dirty="0">
                <a:solidFill>
                  <a:srgbClr val="996633"/>
                </a:solidFill>
              </a:rPr>
            </a:br>
            <a:r>
              <a:rPr lang="en-US" altLang="zh-TW" sz="4800" dirty="0">
                <a:solidFill>
                  <a:srgbClr val="996633"/>
                </a:solidFill>
              </a:rPr>
              <a:t/>
            </a: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6389" y="1661020"/>
            <a:ext cx="9143999" cy="4787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Consolas" panose="020B0609020204030204" pitchFamily="49" charset="0"/>
              </a:rPr>
              <a:t>數入一字串，利用指標陣列將該字串反轉。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sz="2800" dirty="0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AC002B-46D5-44AC-ABBF-DB6D6BDD9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" b="2202"/>
          <a:stretch/>
        </p:blipFill>
        <p:spPr>
          <a:xfrm>
            <a:off x="878541" y="2808879"/>
            <a:ext cx="7129598" cy="23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在指標之前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8558107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要知道電腦把資料放在哪裡，需要兩樣東西：</a:t>
            </a:r>
            <a:endParaRPr lang="en-US" altLang="zh-TW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/>
              <a:t>運算子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600" dirty="0"/>
              <a:t>：</a:t>
            </a:r>
            <a:endParaRPr lang="en-US" altLang="zh-TW" sz="2600" dirty="0"/>
          </a:p>
          <a:p>
            <a:pPr marL="857250" lvl="2" indent="0">
              <a:lnSpc>
                <a:spcPct val="150000"/>
              </a:lnSpc>
              <a:buNone/>
            </a:pPr>
            <a:r>
              <a:rPr lang="zh-TW" altLang="en-US" sz="2400" dirty="0"/>
              <a:t>取出變數所在的記憶體位址。</a:t>
            </a:r>
            <a:endParaRPr lang="en-US" altLang="zh-TW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 err="1"/>
              <a:t>printf</a:t>
            </a:r>
            <a:r>
              <a:rPr lang="zh-TW" altLang="en-US" sz="2600" dirty="0"/>
              <a:t>的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%p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600" dirty="0"/>
              <a:t>參數：</a:t>
            </a:r>
            <a:endParaRPr lang="en-US" altLang="zh-TW" sz="2600" dirty="0"/>
          </a:p>
          <a:p>
            <a:pPr marL="857250" lvl="2" indent="0">
              <a:lnSpc>
                <a:spcPct val="150000"/>
              </a:lnSpc>
              <a:buNone/>
            </a:pPr>
            <a:r>
              <a:rPr lang="zh-TW" altLang="en-US" sz="2400" dirty="0"/>
              <a:t>以記憶體位址格式列印資料。</a:t>
            </a:r>
          </a:p>
        </p:txBody>
      </p:sp>
    </p:spTree>
    <p:extLst>
      <p:ext uri="{BB962C8B-B14F-4D97-AF65-F5344CB8AC3E}">
        <p14:creationId xmlns:p14="http://schemas.microsoft.com/office/powerpoint/2010/main" val="149306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在指標之前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6386" y="1653062"/>
            <a:ext cx="4617900" cy="475432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現在來試試看吧：</a:t>
            </a:r>
            <a:endParaRPr lang="en-US" altLang="zh-TW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600" dirty="0"/>
              <a:t>第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600" dirty="0"/>
              <a:t>行用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zh-TW" altLang="en-US" sz="2600" dirty="0"/>
              <a:t>把變數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600" dirty="0"/>
              <a:t>印出來。</a:t>
            </a:r>
            <a:endParaRPr lang="en-US" altLang="zh-TW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600" dirty="0"/>
              <a:t>第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sz="2600" dirty="0"/>
              <a:t>行用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”&amp;”</a:t>
            </a:r>
            <a:r>
              <a:rPr lang="zh-TW" altLang="en-US" sz="2600" dirty="0"/>
              <a:t>運算子將變數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600" dirty="0"/>
              <a:t>的位址印出來。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280C0D-9199-459D-9D1A-E367A357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610" y="2260643"/>
            <a:ext cx="5502390" cy="35391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341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在指標之前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6386" y="1653062"/>
            <a:ext cx="5352004" cy="475432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執行結果：</a:t>
            </a:r>
            <a:endParaRPr lang="en-US" altLang="zh-TW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600" dirty="0"/>
              <a:t>變數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裡面的</a:t>
            </a:r>
            <a:r>
              <a:rPr lang="zh-TW" altLang="en-US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TW" sz="2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zh-TW" altLang="en-US" sz="2600" dirty="0"/>
              <a:t>。</a:t>
            </a:r>
            <a:endParaRPr lang="en-US" altLang="zh-TW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600" dirty="0"/>
              <a:t>變數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600" dirty="0"/>
              <a:t>的</a:t>
            </a:r>
            <a:r>
              <a:rPr lang="zh-TW" altLang="en-US" sz="2600" dirty="0">
                <a:solidFill>
                  <a:srgbClr val="C00000"/>
                </a:solidFill>
              </a:rPr>
              <a:t>位址</a:t>
            </a:r>
            <a:r>
              <a:rPr lang="zh-TW" altLang="en-US" sz="2600" dirty="0"/>
              <a:t>在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0062FE1C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6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280C0D-9199-459D-9D1A-E367A357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610" y="2265963"/>
            <a:ext cx="5502390" cy="35285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2449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在指標之前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276" y="1359017"/>
            <a:ext cx="10799478" cy="47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光看執行結果可能有點抽象，現在我們來觀察實際記憶體：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A8133C4-37F2-4385-9A22-DF8A07C1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68440"/>
              </p:ext>
            </p:extLst>
          </p:nvPr>
        </p:nvGraphicFramePr>
        <p:xfrm>
          <a:off x="4286774" y="2298581"/>
          <a:ext cx="5534556" cy="38147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191816233"/>
                    </a:ext>
                  </a:extLst>
                </a:gridCol>
                <a:gridCol w="3521198">
                  <a:extLst>
                    <a:ext uri="{9D8B030D-6E8A-4147-A177-3AD203B41FA5}">
                      <a16:colId xmlns:a16="http://schemas.microsoft.com/office/drawing/2014/main" val="3215474596"/>
                    </a:ext>
                  </a:extLst>
                </a:gridCol>
              </a:tblGrid>
              <a:tr h="5506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記憶體位址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579919"/>
                  </a:ext>
                </a:extLst>
              </a:tr>
              <a:tr h="54402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0x00000000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782801"/>
                  </a:ext>
                </a:extLst>
              </a:tr>
              <a:tr h="54402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30304"/>
                  </a:ext>
                </a:extLst>
              </a:tr>
              <a:tr h="54402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60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zh-TW" altLang="en-US" sz="60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97944"/>
                  </a:ext>
                </a:extLst>
              </a:tr>
              <a:tr h="54402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10508"/>
                  </a:ext>
                </a:extLst>
              </a:tr>
              <a:tr h="54402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433146"/>
                  </a:ext>
                </a:extLst>
              </a:tr>
              <a:tr h="54402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0x0062FE1F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474953"/>
                  </a:ext>
                </a:extLst>
              </a:tr>
            </a:tbl>
          </a:graphicData>
        </a:graphic>
      </p:graphicFrame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2D130AF-00B5-4AD0-8C17-CD887ECB8F11}"/>
              </a:ext>
            </a:extLst>
          </p:cNvPr>
          <p:cNvCxnSpPr>
            <a:cxnSpLocks/>
          </p:cNvCxnSpPr>
          <p:nvPr/>
        </p:nvCxnSpPr>
        <p:spPr>
          <a:xfrm>
            <a:off x="3751124" y="6113337"/>
            <a:ext cx="5356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EEAB072-1A50-4A83-8C6F-D0CD00A5A58F}"/>
              </a:ext>
            </a:extLst>
          </p:cNvPr>
          <p:cNvCxnSpPr>
            <a:cxnSpLocks/>
          </p:cNvCxnSpPr>
          <p:nvPr/>
        </p:nvCxnSpPr>
        <p:spPr>
          <a:xfrm>
            <a:off x="3751124" y="3941987"/>
            <a:ext cx="5356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83EE2F-DA5F-44B6-9904-F5FDDD9FED32}"/>
              </a:ext>
            </a:extLst>
          </p:cNvPr>
          <p:cNvSpPr txBox="1"/>
          <p:nvPr/>
        </p:nvSpPr>
        <p:spPr>
          <a:xfrm>
            <a:off x="109057" y="3941987"/>
            <a:ext cx="3642067" cy="217134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2000" b="1" dirty="0"/>
              <a:t>程式跟記憶體要了一塊大小為</a:t>
            </a:r>
            <a:endParaRPr lang="en-US" altLang="zh-TW" sz="2000" b="1" dirty="0"/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bytes</a:t>
            </a:r>
            <a:r>
              <a:rPr lang="zh-TW" altLang="en-US" sz="2000" b="1" dirty="0"/>
              <a:t>的空間，用來儲存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b="1" dirty="0"/>
              <a:t>這筆資料，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0x0062FE1C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b="1" dirty="0"/>
              <a:t>是這筆資料的開頭位址。</a:t>
            </a:r>
          </a:p>
        </p:txBody>
      </p:sp>
    </p:spTree>
    <p:extLst>
      <p:ext uri="{BB962C8B-B14F-4D97-AF65-F5344CB8AC3E}">
        <p14:creationId xmlns:p14="http://schemas.microsoft.com/office/powerpoint/2010/main" val="4065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2157</Words>
  <Application>Microsoft Office PowerPoint</Application>
  <PresentationFormat>寬螢幕</PresentationFormat>
  <Paragraphs>297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5" baseType="lpstr">
      <vt:lpstr>微軟正黑體</vt:lpstr>
      <vt:lpstr>新細明體</vt:lpstr>
      <vt:lpstr>標楷體</vt:lpstr>
      <vt:lpstr>Arial</vt:lpstr>
      <vt:lpstr>Calibri</vt:lpstr>
      <vt:lpstr>Consolas</vt:lpstr>
      <vt:lpstr>Courier New</vt:lpstr>
      <vt:lpstr>Segoe UI</vt:lpstr>
      <vt:lpstr>Times New Roman</vt:lpstr>
      <vt:lpstr>Trebuchet MS</vt:lpstr>
      <vt:lpstr>Wingdings</vt:lpstr>
      <vt:lpstr>Wingdings 3</vt:lpstr>
      <vt:lpstr>多面向</vt:lpstr>
      <vt:lpstr>PowerPoint 簡報</vt:lpstr>
      <vt:lpstr>課程大綱 Outline</vt:lpstr>
      <vt:lpstr>在指標之前</vt:lpstr>
      <vt:lpstr>在指標之前</vt:lpstr>
      <vt:lpstr>在指標之前</vt:lpstr>
      <vt:lpstr>在指標之前</vt:lpstr>
      <vt:lpstr>在指標之前</vt:lpstr>
      <vt:lpstr>在指標之前</vt:lpstr>
      <vt:lpstr>在指標之前</vt:lpstr>
      <vt:lpstr>指標是什麼?</vt:lpstr>
      <vt:lpstr>指標是什麼?</vt:lpstr>
      <vt:lpstr>指標是什麼</vt:lpstr>
      <vt:lpstr>指標是什麼</vt:lpstr>
      <vt:lpstr>指標是什麼</vt:lpstr>
      <vt:lpstr>指標是什麼</vt:lpstr>
      <vt:lpstr>指標是什麼</vt:lpstr>
      <vt:lpstr>指標是什麼</vt:lpstr>
      <vt:lpstr>課堂實作(一)：</vt:lpstr>
      <vt:lpstr>指標和指標變數</vt:lpstr>
      <vt:lpstr>宣告指標變數</vt:lpstr>
      <vt:lpstr>指標變數</vt:lpstr>
      <vt:lpstr>指標變數</vt:lpstr>
      <vt:lpstr>指標變數</vt:lpstr>
      <vt:lpstr>指標變數</vt:lpstr>
      <vt:lpstr>課堂實作(二)：   </vt:lpstr>
      <vt:lpstr>傳值與傳址</vt:lpstr>
      <vt:lpstr>傳值與傳址</vt:lpstr>
      <vt:lpstr>傳值與傳址</vt:lpstr>
      <vt:lpstr>傳值與傳址</vt:lpstr>
      <vt:lpstr>課堂實作(三)：   </vt:lpstr>
      <vt:lpstr>指標陣列</vt:lpstr>
      <vt:lpstr>指標陣列</vt:lpstr>
      <vt:lpstr>指標陣列</vt:lpstr>
      <vt:lpstr>指標的移動</vt:lpstr>
      <vt:lpstr>指標的移動</vt:lpstr>
      <vt:lpstr>指標的移動</vt:lpstr>
      <vt:lpstr>指標的移動</vt:lpstr>
      <vt:lpstr>指標的移動</vt:lpstr>
      <vt:lpstr>指標的移動</vt:lpstr>
      <vt:lpstr>指標的移動</vt:lpstr>
      <vt:lpstr>指標的移動</vt:lpstr>
      <vt:lpstr>指標的移動</vt:lpstr>
      <vt:lpstr>指標的移動</vt:lpstr>
      <vt:lpstr>指標的移動</vt:lpstr>
      <vt:lpstr>課堂實作(四)：   </vt:lpstr>
      <vt:lpstr>指標陣列</vt:lpstr>
      <vt:lpstr>指標陣列</vt:lpstr>
      <vt:lpstr>指標陣列</vt:lpstr>
      <vt:lpstr>指標陣列</vt:lpstr>
      <vt:lpstr>指標陣列</vt:lpstr>
      <vt:lpstr>指標陣列</vt:lpstr>
      <vt:lpstr>課堂實作(五)：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bbs</dc:creator>
  <cp:lastModifiedBy>承翰 楊</cp:lastModifiedBy>
  <cp:revision>462</cp:revision>
  <dcterms:created xsi:type="dcterms:W3CDTF">2016-09-28T07:16:25Z</dcterms:created>
  <dcterms:modified xsi:type="dcterms:W3CDTF">2022-12-01T03:01:15Z</dcterms:modified>
</cp:coreProperties>
</file>