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546" r:id="rId4"/>
    <p:sldId id="585" r:id="rId5"/>
    <p:sldId id="548" r:id="rId6"/>
    <p:sldId id="550" r:id="rId7"/>
    <p:sldId id="551" r:id="rId8"/>
    <p:sldId id="552" r:id="rId9"/>
    <p:sldId id="342" r:id="rId10"/>
    <p:sldId id="589" r:id="rId11"/>
    <p:sldId id="515" r:id="rId12"/>
    <p:sldId id="516" r:id="rId13"/>
    <p:sldId id="553" r:id="rId14"/>
    <p:sldId id="418" r:id="rId15"/>
    <p:sldId id="554" r:id="rId16"/>
    <p:sldId id="522" r:id="rId17"/>
    <p:sldId id="520" r:id="rId18"/>
    <p:sldId id="555" r:id="rId19"/>
    <p:sldId id="556" r:id="rId20"/>
    <p:sldId id="557" r:id="rId21"/>
    <p:sldId id="547" r:id="rId22"/>
    <p:sldId id="558" r:id="rId23"/>
    <p:sldId id="559" r:id="rId24"/>
    <p:sldId id="549" r:id="rId25"/>
    <p:sldId id="260" r:id="rId26"/>
    <p:sldId id="261" r:id="rId27"/>
    <p:sldId id="262" r:id="rId28"/>
    <p:sldId id="265" r:id="rId29"/>
    <p:sldId id="266" r:id="rId30"/>
    <p:sldId id="590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DA37-1BAA-4603-B3E7-9BF26F31A8DA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33949-04C3-4599-8E10-CAB524EE28C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32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24</a:t>
            </a:fld>
            <a:endParaRPr/>
          </a:p>
        </p:txBody>
      </p:sp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25</a:t>
            </a:fld>
            <a:endParaRPr/>
          </a:p>
        </p:txBody>
      </p:sp>
      <p:sp>
        <p:nvSpPr>
          <p:cNvPr id="188" name="Google Shape;1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26</a:t>
            </a:fld>
            <a:endParaRPr/>
          </a:p>
        </p:txBody>
      </p:sp>
      <p:sp>
        <p:nvSpPr>
          <p:cNvPr id="196" name="Google Shape;19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EFF0F-1E20-4F82-8B16-29A97EFA3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E5DA75-4916-48F4-8B8B-5C665D5B6F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B7F63B-815C-4E6E-9829-99DE8929E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2ECA75-32E2-4E5E-891C-104BAC25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CD8C4EF-957A-4221-9B30-FD78E167E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9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4DB7C-EEC3-4C23-B4E0-794B7080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9D7E292-71B0-474D-805A-D07614509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B705F9-1EAC-43AB-A60A-A5C2456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F8BDB9C-4276-417A-9879-089E7A5CA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049182-B254-4E2A-89EE-DBCB0739D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82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929105A-72E9-4F41-A753-29C4C4271A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48657C-DFD4-4BC6-941B-D7B47E1AA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E89BBA-258D-485D-9888-95A2B794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4E6ADD-A696-4CB6-965D-5A842AB9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367A15A-6835-41A2-84F8-8EFCE44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55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656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01993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89245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982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0424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2901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244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873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33A23-FA9E-4964-99CA-4CF43BF6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326736-13B5-4ECE-B4E4-4813F561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35F17F-36B2-4756-9F67-05E6DE5A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4012D-B3BE-4736-A258-E6122327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DD6CED-1681-4CE9-9462-3845081BA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57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0488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153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8216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10900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185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9267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188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7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33AC-3666-4BE5-A40F-42F50809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79CA8D-7A7C-4EB6-9EFF-54F06BEBF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808CD0-242A-4533-8D52-03EB033E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1AD80C-37BE-4105-B4EB-3812EAAC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3836AA-F8C8-45C7-9CE3-96E1ED56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2538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DA490-13D0-4C90-BD78-2B8DDC75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AA673-B353-4F67-A701-F22B212D7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768F0C-3204-4A48-9041-27085A713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8BC180-58AC-4E61-91D8-70740544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6C560C-52E8-4D6F-90BF-97C0062A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1B8529-47A6-4848-8237-A3396F34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1948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87613E-F44B-4464-8BF6-5ABFD1D09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9DA1C4-C6AE-4E00-A5BA-1E6685CDE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BE7CC5-68CC-49F1-BB78-2DE8D6EA5D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70264A-3114-4FA8-86B2-D0CC5A41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34643B-F10A-4879-875F-9CDC89345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54EBD5F-F583-4B36-9861-07CDB6DD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81600DE-9404-4084-B457-23529318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D1DC493-E363-4127-883B-28E2435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70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AA56E-4B4B-42E3-9465-A331FEBB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598B8D-12A3-457A-8C81-AD08CEA6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631B371-9DCE-49C0-8195-0AAA02E7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83108E-C28C-427A-B567-EB38FCBE3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312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984ECA9-C8F9-4307-AAB5-7AFE9C104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B5E6AD0-F499-4C49-8290-729831D2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F94949-8742-46EE-8726-A03EAB620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696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BC791-E02C-4BF8-8A9C-6CEA436B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B1D676-DDE7-4364-85F6-C0754569C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73553F2-C291-4FC2-B86A-FBE5D36F9C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0BD249-701C-4869-B165-64FA5359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95206B-2E01-453E-895F-BE598B72F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8F6667-3014-426F-B48F-7EAE66A5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40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4DAA1-80DF-4D41-8033-F8CF11FC7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D016D6F-22E5-471E-9E44-73C385E9C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39C610-F150-4D1B-A3A8-0DD5E4AFB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0F9C9B-9736-4756-AB7B-396582A8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ACEE3E-0358-429B-9C21-0AA9210A7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8CC265-CB3F-400A-9539-13F711813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674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03ABF74-E9CE-4AA7-84A7-B3C94AAA4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6C142FB-FF97-4193-AD3B-FC36FF113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80CEA0B-0132-4DAB-9EBF-C611CEF5E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9DCE7-16FA-4A25-B7EA-7DB78FE4636F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1BFFB-2CEC-4CB2-9AEA-9C20DFA4A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7CBB4F-8A35-4EE9-A3AB-9CB396CC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B439B-DED7-4731-B33E-945C5CBDC4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714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F8221-6565-4277-B848-A611AC6945F2}" type="datetimeFigureOut">
              <a:rPr lang="zh-TW" altLang="en-US" smtClean="0"/>
              <a:t>2022/12/7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F64EDB-44CE-459C-A257-E933C52FCF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089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1507067" y="1708343"/>
            <a:ext cx="7766936" cy="164630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j-cs"/>
              </a:rPr>
              <a:t>C</a:t>
            </a:r>
            <a:r>
              <a:rPr kumimoji="0" lang="zh-TW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j-cs"/>
              </a:rPr>
              <a:t>程式設計實習</a:t>
            </a:r>
            <a:r>
              <a:rPr kumimoji="0" lang="en-US" altLang="zh-TW" sz="5400" b="0" i="0" u="none" strike="noStrike" kern="120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j-cs"/>
              </a:rPr>
              <a:t>(</a:t>
            </a:r>
            <a:r>
              <a:rPr kumimoji="0" lang="zh-TW" altLang="en-US" sz="5400" b="0" i="0" u="none" strike="noStrike" kern="120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j-cs"/>
              </a:rPr>
              <a:t>十四</a:t>
            </a:r>
            <a:r>
              <a:rPr kumimoji="0" lang="en-US" altLang="zh-TW" sz="5400" b="0" i="0" u="none" strike="noStrike" kern="1200" cap="none" spc="0" normalizeH="0" baseline="0" noProof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j-cs"/>
              </a:rPr>
              <a:t>) </a:t>
            </a:r>
            <a:endParaRPr kumimoji="0" lang="zh-TW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j-cs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25688" y="4137620"/>
            <a:ext cx="72923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授課教師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蔣依吾 </a:t>
            </a:r>
            <a:r>
              <a:rPr lang="zh-TW" altLang="en-US" dirty="0">
                <a:solidFill>
                  <a:schemeClr val="dk1"/>
                </a:solidFill>
              </a:rPr>
              <a:t>教授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dirty="0">
                <a:solidFill>
                  <a:schemeClr val="dk1"/>
                </a:solidFill>
              </a:rPr>
              <a:t>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chiang@cse.nsysu.edu.tw</a:t>
            </a:r>
            <a:endParaRPr lang="en-US" altLang="zh-TW" dirty="0"/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課堂助教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黃翰俞 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 m103040022@student.nsysu.edu.tw</a:t>
            </a:r>
          </a:p>
          <a:p>
            <a:pPr lvl="0" algn="l">
              <a:spcBef>
                <a:spcPts val="0"/>
              </a:spcBef>
              <a:buClr>
                <a:schemeClr val="dk1"/>
              </a:buClr>
              <a:buSzPts val="1800"/>
            </a:pP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楊承翰         </a:t>
            </a:r>
            <a:r>
              <a:rPr lang="en-US" altLang="zh-TW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 :</a:t>
            </a:r>
            <a:r>
              <a:rPr lang="zh-TW" alt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m103040026@student.nsysu.edu.tw</a:t>
            </a:r>
            <a:endParaRPr lang="en-US" altLang="zh-TW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3911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76" y="1215304"/>
            <a:ext cx="5878476" cy="496953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30" y="328052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使⽤結構範例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5367607" y="1525616"/>
            <a:ext cx="51310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定義好結構名字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mystruct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跟成員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(id, sex, height)</a:t>
            </a:r>
            <a:endParaRPr kumimoji="0" lang="zh-TW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1124947" y="3680346"/>
            <a:ext cx="2824586" cy="31243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圓角矩形 18"/>
          <p:cNvSpPr/>
          <p:nvPr/>
        </p:nvSpPr>
        <p:spPr>
          <a:xfrm>
            <a:off x="1067930" y="4072797"/>
            <a:ext cx="2589670" cy="802065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 flipV="1">
            <a:off x="3435933" y="1846357"/>
            <a:ext cx="1711615" cy="109928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19" idx="3"/>
            <a:endCxn id="52" idx="1"/>
          </p:cNvCxnSpPr>
          <p:nvPr/>
        </p:nvCxnSpPr>
        <p:spPr>
          <a:xfrm>
            <a:off x="3657600" y="4473830"/>
            <a:ext cx="3458479" cy="235746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124948" y="2290714"/>
            <a:ext cx="2310986" cy="1168798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6F818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4058728" y="1800244"/>
            <a:ext cx="373898" cy="374973"/>
            <a:chOff x="3193682" y="1298799"/>
            <a:chExt cx="373898" cy="374973"/>
          </a:xfrm>
        </p:grpSpPr>
        <p:sp>
          <p:nvSpPr>
            <p:cNvPr id="34" name="橢圓 33"/>
            <p:cNvSpPr/>
            <p:nvPr/>
          </p:nvSpPr>
          <p:spPr>
            <a:xfrm>
              <a:off x="3193682" y="1298799"/>
              <a:ext cx="373898" cy="373898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3231936" y="1306126"/>
              <a:ext cx="293689" cy="367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F8183">
                      <a:lumMod val="75000"/>
                    </a:srgbClr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818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5309213" y="4192436"/>
            <a:ext cx="619472" cy="374973"/>
            <a:chOff x="3579311" y="3021643"/>
            <a:chExt cx="619472" cy="374973"/>
          </a:xfrm>
        </p:grpSpPr>
        <p:sp>
          <p:nvSpPr>
            <p:cNvPr id="36" name="橢圓 35"/>
            <p:cNvSpPr/>
            <p:nvPr/>
          </p:nvSpPr>
          <p:spPr>
            <a:xfrm>
              <a:off x="3579311" y="3021643"/>
              <a:ext cx="373898" cy="373898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3617565" y="3028970"/>
              <a:ext cx="581218" cy="367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F8183">
                      <a:lumMod val="75000"/>
                    </a:srgbClr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3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818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080935" y="3105154"/>
            <a:ext cx="619472" cy="374973"/>
            <a:chOff x="3813154" y="4916591"/>
            <a:chExt cx="619472" cy="374973"/>
          </a:xfrm>
        </p:grpSpPr>
        <p:sp>
          <p:nvSpPr>
            <p:cNvPr id="38" name="橢圓 37"/>
            <p:cNvSpPr/>
            <p:nvPr/>
          </p:nvSpPr>
          <p:spPr>
            <a:xfrm>
              <a:off x="3813154" y="4916591"/>
              <a:ext cx="373898" cy="373898"/>
            </a:xfrm>
            <a:prstGeom prst="ellipse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39" name="文字方塊 38"/>
            <p:cNvSpPr txBox="1"/>
            <p:nvPr/>
          </p:nvSpPr>
          <p:spPr>
            <a:xfrm>
              <a:off x="3851408" y="4923918"/>
              <a:ext cx="581218" cy="3676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6F8183">
                      <a:lumMod val="75000"/>
                    </a:srgbClr>
                  </a:solidFill>
                  <a:effectLst/>
                  <a:uLnTx/>
                  <a:uFillTx/>
                  <a:latin typeface="Trebuchet MS" panose="020B0603020202020204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6F8183">
                    <a:lumMod val="75000"/>
                  </a:srgbClr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endParaRPr>
            </a:p>
          </p:txBody>
        </p:sp>
      </p:grpSp>
      <p:cxnSp>
        <p:nvCxnSpPr>
          <p:cNvPr id="41" name="直線單箭頭接點 40"/>
          <p:cNvCxnSpPr>
            <a:stCxn id="11" idx="3"/>
          </p:cNvCxnSpPr>
          <p:nvPr/>
        </p:nvCxnSpPr>
        <p:spPr>
          <a:xfrm flipV="1">
            <a:off x="3949533" y="3326403"/>
            <a:ext cx="1359680" cy="51015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7116079" y="4294077"/>
            <a:ext cx="35477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存取結構變數的成員</a:t>
            </a: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7257481" y="5015188"/>
            <a:ext cx="2815868" cy="4901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結構變數名稱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.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成員名稱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;</a:t>
            </a:r>
          </a:p>
        </p:txBody>
      </p:sp>
      <p:sp>
        <p:nvSpPr>
          <p:cNvPr id="55" name="矩形 54"/>
          <p:cNvSpPr/>
          <p:nvPr/>
        </p:nvSpPr>
        <p:spPr>
          <a:xfrm>
            <a:off x="5367727" y="3032404"/>
            <a:ext cx="28712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宣告結構變數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Bill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44" name="直線單箭頭接點 43"/>
          <p:cNvCxnSpPr>
            <a:stCxn id="53" idx="2"/>
          </p:cNvCxnSpPr>
          <p:nvPr/>
        </p:nvCxnSpPr>
        <p:spPr>
          <a:xfrm flipH="1">
            <a:off x="8239026" y="5505381"/>
            <a:ext cx="426389" cy="484142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/>
        </p:nvSpPr>
        <p:spPr>
          <a:xfrm>
            <a:off x="7490738" y="5989523"/>
            <a:ext cx="24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結構成員存取運算子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7" name="圓角矩形 46"/>
          <p:cNvSpPr/>
          <p:nvPr/>
        </p:nvSpPr>
        <p:spPr>
          <a:xfrm>
            <a:off x="8735566" y="5234961"/>
            <a:ext cx="154396" cy="19487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6F8183">
                  <a:lumMod val="75000"/>
                </a:srgbClr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124947" y="5765787"/>
            <a:ext cx="3307679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Bill’s ID is 9527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Bill's sex is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Bill's height is 183.500000</a:t>
            </a:r>
          </a:p>
        </p:txBody>
      </p:sp>
    </p:spTree>
    <p:extLst>
      <p:ext uri="{BB962C8B-B14F-4D97-AF65-F5344CB8AC3E}">
        <p14:creationId xmlns:p14="http://schemas.microsoft.com/office/powerpoint/2010/main" val="3148211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9" y="3370216"/>
            <a:ext cx="4946229" cy="347235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30" y="328052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結構變數初值的設定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1218008" y="5367458"/>
            <a:ext cx="3790234" cy="383534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0" name="直線單箭頭接點 19"/>
          <p:cNvCxnSpPr>
            <a:stCxn id="19" idx="3"/>
          </p:cNvCxnSpPr>
          <p:nvPr/>
        </p:nvCxnSpPr>
        <p:spPr>
          <a:xfrm flipV="1">
            <a:off x="5008242" y="4732256"/>
            <a:ext cx="936364" cy="82696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944606" y="4154222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宣告結構變數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Bill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時，給予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Bill.id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Bill.sex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以及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Bill.height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之初始值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3" name="內容版面配置區 2"/>
          <p:cNvSpPr>
            <a:spLocks noGrp="1"/>
          </p:cNvSpPr>
          <p:nvPr>
            <p:ph idx="1"/>
          </p:nvPr>
        </p:nvSpPr>
        <p:spPr>
          <a:xfrm>
            <a:off x="651651" y="1256292"/>
            <a:ext cx="9143999" cy="1022345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要設定結構變數的初值，可利用下面的語法：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51" y="1771023"/>
            <a:ext cx="3973200" cy="12321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366" y="3041952"/>
            <a:ext cx="6486858" cy="26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94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09" y="1304498"/>
            <a:ext cx="6282595" cy="507744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930" y="328052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結構變數設定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883843" y="4326903"/>
            <a:ext cx="2060763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944606" y="409607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宣告另一個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mystruct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變數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2853461" y="4780960"/>
            <a:ext cx="2060763" cy="0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008242" y="4541347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把結構變數的值設給另⼀一個結構變數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199621" y="5935943"/>
            <a:ext cx="3307679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Bell’s ID is 9527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Bell's sex is 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Bell's height is 183.500000</a:t>
            </a:r>
          </a:p>
        </p:txBody>
      </p:sp>
    </p:spTree>
    <p:extLst>
      <p:ext uri="{BB962C8B-B14F-4D97-AF65-F5344CB8AC3E}">
        <p14:creationId xmlns:p14="http://schemas.microsoft.com/office/powerpoint/2010/main" val="283509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二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建立⼀個結構可以記錄姓名跟數學成績。</a:t>
            </a:r>
          </a:p>
          <a:p>
            <a:r>
              <a:rPr lang="zh-TW" altLang="en-US" sz="2800" dirty="0"/>
              <a:t>讓使⽤者輸入姓名跟成績並記錄在此結構變數中。</a:t>
            </a:r>
          </a:p>
          <a:p>
            <a:r>
              <a:rPr lang="zh-TW" altLang="en-US" sz="2800" dirty="0"/>
              <a:t>將結構變數內容輸出。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005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結構陣列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799882" y="2448819"/>
            <a:ext cx="4639385" cy="5578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struct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結構型態 結構陣列名稱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[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元素個數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];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7169" y="1791062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PingFangTC-Semibold"/>
                <a:ea typeface="微軟正黑體" panose="020B0604030504040204" pitchFamily="34" charset="-120"/>
                <a:cs typeface="+mn-cs"/>
              </a:rPr>
              <a:t>結構陣列的宣告格式：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7169" y="3256963"/>
            <a:ext cx="9879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其實就是宣告一個陣列，只是裡面的元素都是同⼀種結構型態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82" y="3952744"/>
            <a:ext cx="7703144" cy="10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303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三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1.</a:t>
            </a:r>
            <a:r>
              <a:rPr lang="zh-TW" altLang="en-US" sz="2800" dirty="0"/>
              <a:t>建立⼀個結構可以記錄姓名跟數學成績。</a:t>
            </a:r>
          </a:p>
          <a:p>
            <a:r>
              <a:rPr lang="en-US" altLang="zh-TW" sz="2800" dirty="0"/>
              <a:t>2.</a:t>
            </a:r>
            <a:r>
              <a:rPr lang="zh-TW" altLang="en-US" sz="2800" dirty="0"/>
              <a:t>讓使用者輸入三個學⽣的姓名跟成績並記錄在各⾃的結構變數中</a:t>
            </a:r>
          </a:p>
          <a:p>
            <a:r>
              <a:rPr lang="en-US" altLang="zh-TW" sz="2800" dirty="0"/>
              <a:t>3.</a:t>
            </a:r>
            <a:r>
              <a:rPr lang="zh-TW" altLang="en-US" sz="2800" dirty="0"/>
              <a:t>將三個結構變數輸出。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56273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指向結構的指標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10859912" cy="5579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+mj-ea"/>
                <a:ea typeface="+mj-ea"/>
              </a:rPr>
              <a:t>假設於程式中定義如下的結構，並以指標</a:t>
            </a:r>
            <a:r>
              <a:rPr lang="en-US" altLang="zh-TW" sz="2800" b="1" dirty="0" err="1">
                <a:solidFill>
                  <a:srgbClr val="0000FF"/>
                </a:solidFill>
                <a:latin typeface="+mj-ea"/>
                <a:ea typeface="+mj-ea"/>
              </a:rPr>
              <a:t>ptr</a:t>
            </a:r>
            <a:r>
              <a:rPr lang="zh-TW" altLang="en-US" sz="2800" dirty="0">
                <a:solidFill>
                  <a:srgbClr val="0000FF"/>
                </a:solidFill>
                <a:latin typeface="+mj-ea"/>
                <a:ea typeface="+mj-ea"/>
              </a:rPr>
              <a:t>指向它：</a:t>
            </a:r>
            <a:endParaRPr lang="en-US" altLang="zh-TW" sz="2800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rgbClr val="0000FF"/>
              </a:solidFill>
              <a:latin typeface="+mj-ea"/>
              <a:ea typeface="+mj-ea"/>
            </a:endParaRPr>
          </a:p>
          <a:p>
            <a:endParaRPr lang="en-US" altLang="zh-TW" sz="2800" dirty="0">
              <a:solidFill>
                <a:srgbClr val="0000FF"/>
              </a:solidFill>
              <a:latin typeface="+mj-ea"/>
              <a:ea typeface="+mj-ea"/>
            </a:endParaRPr>
          </a:p>
          <a:p>
            <a:r>
              <a:rPr lang="zh-TW" altLang="en-US" sz="2800" dirty="0">
                <a:solidFill>
                  <a:srgbClr val="0000FF"/>
                </a:solidFill>
                <a:latin typeface="+mj-ea"/>
                <a:ea typeface="+mj-ea"/>
              </a:rPr>
              <a:t>以指標指向的結構，必須以「</a:t>
            </a:r>
            <a:r>
              <a:rPr lang="en-US" altLang="zh-TW" sz="2800" dirty="0">
                <a:solidFill>
                  <a:srgbClr val="0000FF"/>
                </a:solidFill>
                <a:latin typeface="+mj-ea"/>
                <a:ea typeface="+mj-ea"/>
              </a:rPr>
              <a:t>-&gt;</a:t>
            </a:r>
            <a:r>
              <a:rPr lang="zh-TW" altLang="en-US" sz="2800" dirty="0">
                <a:solidFill>
                  <a:srgbClr val="0000FF"/>
                </a:solidFill>
                <a:latin typeface="+mj-ea"/>
                <a:ea typeface="+mj-ea"/>
              </a:rPr>
              <a:t>」存取其成員：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07" y="2239283"/>
            <a:ext cx="6770658" cy="14154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950" y="3687961"/>
            <a:ext cx="6689572" cy="539691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0950" y="5063369"/>
            <a:ext cx="8351829" cy="539691"/>
          </a:xfrm>
          <a:prstGeom prst="rect">
            <a:avLst/>
          </a:prstGeom>
        </p:spPr>
      </p:pic>
      <p:cxnSp>
        <p:nvCxnSpPr>
          <p:cNvPr id="7" name="直線單箭頭接點 6"/>
          <p:cNvCxnSpPr/>
          <p:nvPr/>
        </p:nvCxnSpPr>
        <p:spPr>
          <a:xfrm>
            <a:off x="2506401" y="5246757"/>
            <a:ext cx="433618" cy="106127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/>
          <p:cNvSpPr txBox="1"/>
          <p:nvPr/>
        </p:nvSpPr>
        <p:spPr>
          <a:xfrm>
            <a:off x="2940019" y="6136289"/>
            <a:ext cx="217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以「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-&gt;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」存取成員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1583718" y="5535299"/>
            <a:ext cx="1244323" cy="78565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236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圖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371601"/>
            <a:ext cx="5270572" cy="52238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指向結構的指標範例一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cxnSp>
        <p:nvCxnSpPr>
          <p:cNvPr id="7" name="直線單箭頭接點 6"/>
          <p:cNvCxnSpPr>
            <a:stCxn id="12" idx="3"/>
            <a:endCxn id="19" idx="1"/>
          </p:cNvCxnSpPr>
          <p:nvPr/>
        </p:nvCxnSpPr>
        <p:spPr>
          <a:xfrm flipV="1">
            <a:off x="3535052" y="4808904"/>
            <a:ext cx="1376314" cy="114866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>
            <a:stCxn id="13" idx="3"/>
          </p:cNvCxnSpPr>
          <p:nvPr/>
        </p:nvCxnSpPr>
        <p:spPr>
          <a:xfrm>
            <a:off x="3619892" y="5706406"/>
            <a:ext cx="1291474" cy="34518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圓角矩形 11"/>
          <p:cNvSpPr/>
          <p:nvPr/>
        </p:nvSpPr>
        <p:spPr>
          <a:xfrm>
            <a:off x="1278098" y="4784171"/>
            <a:ext cx="2256954" cy="2791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圓角矩形 12"/>
          <p:cNvSpPr/>
          <p:nvPr/>
        </p:nvSpPr>
        <p:spPr>
          <a:xfrm>
            <a:off x="1278097" y="5566807"/>
            <a:ext cx="2341795" cy="2791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4911366" y="4624238"/>
            <a:ext cx="26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注意！不是*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ptr.name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喔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911365" y="5569275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注意！不是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&amp;ptr.name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喔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91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05" y="1402505"/>
            <a:ext cx="4189133" cy="5007722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指向結構的指標範例二</a:t>
            </a: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cxnSp>
        <p:nvCxnSpPr>
          <p:cNvPr id="9" name="直線單箭頭接點 8"/>
          <p:cNvCxnSpPr>
            <a:stCxn id="13" idx="3"/>
          </p:cNvCxnSpPr>
          <p:nvPr/>
        </p:nvCxnSpPr>
        <p:spPr>
          <a:xfrm>
            <a:off x="4606138" y="6040498"/>
            <a:ext cx="1163066" cy="2083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圓角矩形 12"/>
          <p:cNvSpPr/>
          <p:nvPr/>
        </p:nvSpPr>
        <p:spPr>
          <a:xfrm>
            <a:off x="1127268" y="5900899"/>
            <a:ext cx="3478870" cy="279198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769204" y="5855832"/>
            <a:ext cx="30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取出下個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node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的 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num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值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62574" y="1402505"/>
            <a:ext cx="50663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58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4247999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四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模仿前⼀頁之例子，造出</a:t>
            </a:r>
            <a:r>
              <a:rPr lang="en-US" altLang="zh-TW" sz="2800" dirty="0"/>
              <a:t>3</a:t>
            </a:r>
            <a:r>
              <a:rPr lang="zh-TW" altLang="en-US" sz="2800" dirty="0"/>
              <a:t>個</a:t>
            </a:r>
            <a:r>
              <a:rPr lang="en-US" altLang="zh-TW" sz="2800" dirty="0"/>
              <a:t>node</a:t>
            </a:r>
          </a:p>
          <a:p>
            <a:r>
              <a:rPr lang="zh-TW" altLang="en-US" sz="2800" dirty="0"/>
              <a:t>利用 </a:t>
            </a:r>
            <a:r>
              <a:rPr lang="en-US" altLang="zh-TW" sz="2800" dirty="0"/>
              <a:t>node1 </a:t>
            </a:r>
            <a:r>
              <a:rPr lang="zh-TW" altLang="en-US" sz="2800" dirty="0"/>
              <a:t>去取出 </a:t>
            </a:r>
            <a:r>
              <a:rPr lang="en-US" altLang="zh-TW" sz="2800" dirty="0"/>
              <a:t>node3 </a:t>
            </a:r>
            <a:r>
              <a:rPr lang="zh-TW" altLang="en-US" sz="2800" dirty="0"/>
              <a:t>中 </a:t>
            </a:r>
            <a:r>
              <a:rPr lang="en-US" altLang="zh-TW" sz="2800" dirty="0" err="1"/>
              <a:t>num</a:t>
            </a:r>
            <a:r>
              <a:rPr lang="zh-TW" altLang="en-US" sz="2800" dirty="0"/>
              <a:t>的值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6087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指標操作 </a:t>
            </a:r>
            <a:r>
              <a:rPr lang="en-US" altLang="zh-TW" sz="4800" dirty="0">
                <a:solidFill>
                  <a:srgbClr val="996633"/>
                </a:solidFill>
              </a:rPr>
              <a:t>–</a:t>
            </a:r>
            <a:r>
              <a:rPr lang="zh-TW" altLang="en-US" sz="4800" dirty="0">
                <a:solidFill>
                  <a:srgbClr val="996633"/>
                </a:solidFill>
              </a:rPr>
              <a:t>指標與函數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0" y="1283179"/>
            <a:ext cx="5989964" cy="546995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指標變數也可以當作函數的引數，左邊的程式碼把陣列第一個元素的位址當作引數傳進函數中，再對接收引數的指標變數進行操作，取出陣列中的數值。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036" y="1289749"/>
            <a:ext cx="5836240" cy="4909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055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以結構為引數傳遞到函數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將結構傳遞到函數的格式：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677332" y="2307417"/>
            <a:ext cx="5289833" cy="1359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傳回值型態 函數名稱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(</a:t>
            </a: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struct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結構名稱 變數名稱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	/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*  函數的定義  *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06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傳遞結構到函數的範例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24" y="1484722"/>
            <a:ext cx="5131282" cy="4972665"/>
          </a:xfrm>
          <a:prstGeom prst="rect">
            <a:avLst/>
          </a:prstGeom>
        </p:spPr>
      </p:pic>
      <p:sp>
        <p:nvSpPr>
          <p:cNvPr id="7" name="圓角矩形 6"/>
          <p:cNvSpPr/>
          <p:nvPr/>
        </p:nvSpPr>
        <p:spPr>
          <a:xfrm>
            <a:off x="1029472" y="2119923"/>
            <a:ext cx="2166214" cy="877800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單箭頭接點 7"/>
          <p:cNvCxnSpPr>
            <a:stCxn id="7" idx="3"/>
          </p:cNvCxnSpPr>
          <p:nvPr/>
        </p:nvCxnSpPr>
        <p:spPr>
          <a:xfrm flipV="1">
            <a:off x="3195686" y="2554664"/>
            <a:ext cx="1791093" cy="415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圓角矩形 8"/>
          <p:cNvSpPr/>
          <p:nvPr/>
        </p:nvSpPr>
        <p:spPr>
          <a:xfrm>
            <a:off x="1029471" y="3110844"/>
            <a:ext cx="3042907" cy="386500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/>
          <p:cNvCxnSpPr>
            <a:stCxn id="9" idx="3"/>
          </p:cNvCxnSpPr>
          <p:nvPr/>
        </p:nvCxnSpPr>
        <p:spPr>
          <a:xfrm flipV="1">
            <a:off x="4072378" y="3289955"/>
            <a:ext cx="1442302" cy="14139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066908" y="2369998"/>
            <a:ext cx="261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定義⼀個全域的結構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5488757" y="3105289"/>
            <a:ext cx="3287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宣告副程式，其中引數為⾃行定義之結構變數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400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345" y="1496518"/>
            <a:ext cx="4997603" cy="508178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傳遞結構的位址</a:t>
            </a:r>
          </a:p>
        </p:txBody>
      </p:sp>
      <p:sp>
        <p:nvSpPr>
          <p:cNvPr id="9" name="圓角矩形 8"/>
          <p:cNvSpPr/>
          <p:nvPr/>
        </p:nvSpPr>
        <p:spPr>
          <a:xfrm>
            <a:off x="1003548" y="3242819"/>
            <a:ext cx="3042907" cy="386500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046455" y="3421930"/>
            <a:ext cx="1442302" cy="2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5715000" y="3242820"/>
            <a:ext cx="394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宣告副程式時，告知輸入為結構指標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340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五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定義⼀結構，其成員或者屬性有</a:t>
            </a:r>
          </a:p>
          <a:p>
            <a:pPr lvl="1"/>
            <a:r>
              <a:rPr lang="zh-TW" altLang="en-US" sz="2600" dirty="0"/>
              <a:t>姓名 </a:t>
            </a:r>
            <a:r>
              <a:rPr lang="en-US" altLang="zh-TW" sz="2600" dirty="0"/>
              <a:t>(name)</a:t>
            </a:r>
          </a:p>
          <a:p>
            <a:pPr lvl="1"/>
            <a:r>
              <a:rPr lang="zh-TW" altLang="en-US" sz="2600" dirty="0"/>
              <a:t>年齡 </a:t>
            </a:r>
            <a:r>
              <a:rPr lang="en-US" altLang="zh-TW" sz="2600" dirty="0"/>
              <a:t>(Age)</a:t>
            </a:r>
          </a:p>
          <a:p>
            <a:pPr lvl="1"/>
            <a:r>
              <a:rPr lang="zh-TW" altLang="en-US" sz="2600" dirty="0"/>
              <a:t>存款 </a:t>
            </a:r>
            <a:r>
              <a:rPr lang="en-US" altLang="zh-TW" sz="2600" dirty="0"/>
              <a:t>(Money)</a:t>
            </a:r>
          </a:p>
          <a:p>
            <a:pPr lvl="1"/>
            <a:r>
              <a:rPr lang="zh-TW" altLang="en-US" sz="2600" dirty="0"/>
              <a:t>債務</a:t>
            </a:r>
            <a:r>
              <a:rPr lang="en-US" altLang="zh-TW" sz="2600" dirty="0"/>
              <a:t>(Debt)</a:t>
            </a:r>
          </a:p>
          <a:p>
            <a:r>
              <a:rPr lang="zh-TW" altLang="en-US" sz="2800" dirty="0"/>
              <a:t>寫⼀副程式，初始化此⾓色之姓名、年齡、存款與債務</a:t>
            </a:r>
            <a:endParaRPr lang="en-US" altLang="zh-TW" sz="2800" dirty="0"/>
          </a:p>
          <a:p>
            <a:pPr lvl="1"/>
            <a:r>
              <a:rPr lang="zh-TW" altLang="en-US" sz="2600" dirty="0"/>
              <a:t>輸入：指向 </a:t>
            </a:r>
            <a:r>
              <a:rPr lang="en-US" altLang="zh-TW" sz="2600" dirty="0" err="1"/>
              <a:t>struct</a:t>
            </a:r>
            <a:r>
              <a:rPr lang="en-US" altLang="zh-TW" sz="2600" dirty="0"/>
              <a:t> </a:t>
            </a:r>
            <a:r>
              <a:rPr lang="zh-TW" altLang="en-US" sz="2600" dirty="0"/>
              <a:t>之指標與姓名</a:t>
            </a:r>
          </a:p>
          <a:p>
            <a:pPr lvl="1"/>
            <a:r>
              <a:rPr lang="zh-TW" altLang="en-US" sz="2600" dirty="0"/>
              <a:t>功能：將輸入之姓名指定給結構之姓名屬性，然後結構年齡、存款與債務的值就亂數決定</a:t>
            </a:r>
            <a:r>
              <a:rPr lang="en-US" altLang="zh-TW" sz="2600" dirty="0"/>
              <a:t>(Age:10~60,Money :15~30</a:t>
            </a:r>
            <a:r>
              <a:rPr lang="zh-TW" altLang="en-US" sz="2600" dirty="0"/>
              <a:t>萬</a:t>
            </a:r>
            <a:r>
              <a:rPr lang="en-US" altLang="zh-TW" sz="2600" dirty="0"/>
              <a:t>, Debt :5~10</a:t>
            </a:r>
            <a:r>
              <a:rPr lang="zh-TW" altLang="en-US" sz="2600" dirty="0"/>
              <a:t>萬</a:t>
            </a:r>
            <a:r>
              <a:rPr lang="en-US" altLang="zh-TW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7457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24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altLang="en-US" sz="4800" dirty="0">
                <a:solidFill>
                  <a:srgbClr val="996633"/>
                </a:solidFill>
                <a:sym typeface="PMingLiu"/>
              </a:rPr>
              <a:t>存取結構體變數項目</a:t>
            </a:r>
            <a:endParaRPr sz="4800" dirty="0">
              <a:solidFill>
                <a:srgbClr val="996633"/>
              </a:solidFill>
            </a:endParaRPr>
          </a:p>
        </p:txBody>
      </p:sp>
      <p:pic>
        <p:nvPicPr>
          <p:cNvPr id="184" name="Google Shape;18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00593" y="2865871"/>
            <a:ext cx="3083626" cy="942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3961" y="4090684"/>
            <a:ext cx="8390041" cy="231580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AA038BD7-A2B6-4FC1-930E-6246C081F650}"/>
              </a:ext>
            </a:extLst>
          </p:cNvPr>
          <p:cNvSpPr txBox="1">
            <a:spLocks/>
          </p:cNvSpPr>
          <p:nvPr/>
        </p:nvSpPr>
        <p:spPr>
          <a:xfrm>
            <a:off x="298201" y="1452905"/>
            <a:ext cx="10695555" cy="55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ym typeface="Arial"/>
              </a:rPr>
              <a:t>當我們使用結構體宣告變數之後，若要存取結構體變數的某個資料項，可以用「</a:t>
            </a:r>
            <a:r>
              <a:rPr lang="en-US" altLang="zh-TW" sz="2400" dirty="0">
                <a:sym typeface="Arial"/>
              </a:rPr>
              <a:t>.</a:t>
            </a:r>
            <a:r>
              <a:rPr lang="zh-TW" altLang="en-US" sz="2400" dirty="0">
                <a:sym typeface="Arial"/>
              </a:rPr>
              <a:t>」與「</a:t>
            </a:r>
            <a:r>
              <a:rPr lang="en-US" altLang="zh-TW" sz="2400" dirty="0">
                <a:sym typeface="Arial"/>
              </a:rPr>
              <a:t>-&gt;(</a:t>
            </a:r>
            <a:r>
              <a:rPr lang="zh-TW" altLang="en-US" sz="2400" dirty="0">
                <a:sym typeface="Arial"/>
              </a:rPr>
              <a:t>減號</a:t>
            </a:r>
            <a:r>
              <a:rPr lang="en-US" altLang="zh-TW" sz="2400" dirty="0">
                <a:sym typeface="Arial"/>
              </a:rPr>
              <a:t>+</a:t>
            </a:r>
            <a:r>
              <a:rPr lang="zh-TW" altLang="en-US" sz="2400" dirty="0">
                <a:sym typeface="Arial"/>
              </a:rPr>
              <a:t>大於 中間無空白</a:t>
            </a:r>
            <a:r>
              <a:rPr lang="en-US" altLang="zh-TW" sz="2400" dirty="0">
                <a:sym typeface="Arial"/>
              </a:rPr>
              <a:t>)</a:t>
            </a:r>
            <a:r>
              <a:rPr lang="zh-TW" altLang="en-US" sz="2400" dirty="0">
                <a:sym typeface="Arial"/>
              </a:rPr>
              <a:t>」符號來達成。兩種符號分別適用於不同時機。</a:t>
            </a:r>
          </a:p>
          <a:p>
            <a:r>
              <a:rPr lang="zh-TW" altLang="en-US" sz="2400" dirty="0">
                <a:sym typeface="Arial"/>
              </a:rPr>
              <a:t>「</a:t>
            </a:r>
            <a:r>
              <a:rPr lang="en-US" altLang="zh-TW" sz="2400" dirty="0">
                <a:sym typeface="Arial"/>
              </a:rPr>
              <a:t>.</a:t>
            </a:r>
            <a:r>
              <a:rPr lang="zh-TW" altLang="en-US" sz="2400" dirty="0">
                <a:sym typeface="Arial"/>
              </a:rPr>
              <a:t>」 </a:t>
            </a:r>
            <a:r>
              <a:rPr lang="en-US" altLang="zh-TW" sz="2400" dirty="0">
                <a:sym typeface="Arial"/>
              </a:rPr>
              <a:t>: </a:t>
            </a:r>
            <a:r>
              <a:rPr lang="zh-TW" altLang="en-US" sz="2400" dirty="0">
                <a:sym typeface="Arial"/>
              </a:rPr>
              <a:t>結構體為普通結構體變數</a:t>
            </a:r>
          </a:p>
          <a:p>
            <a:r>
              <a:rPr lang="zh-TW" altLang="en-US" sz="2400" dirty="0">
                <a:sym typeface="Arial"/>
              </a:rPr>
              <a:t>「</a:t>
            </a:r>
            <a:r>
              <a:rPr lang="en-US" altLang="zh-TW" sz="2400" dirty="0">
                <a:sym typeface="Arial"/>
              </a:rPr>
              <a:t>-&gt;</a:t>
            </a:r>
            <a:r>
              <a:rPr lang="zh-TW" altLang="en-US" sz="2400" dirty="0">
                <a:sym typeface="Arial"/>
              </a:rPr>
              <a:t>」 </a:t>
            </a:r>
            <a:r>
              <a:rPr lang="en-US" altLang="zh-TW" sz="2400" dirty="0">
                <a:sym typeface="Arial"/>
              </a:rPr>
              <a:t>: </a:t>
            </a:r>
            <a:r>
              <a:rPr lang="zh-TW" altLang="en-US" sz="2400" dirty="0">
                <a:sym typeface="Arial"/>
              </a:rPr>
              <a:t>結構體為指向結構體的指標變數</a:t>
            </a:r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25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p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 altLang="en-US" sz="4800" dirty="0">
                <a:solidFill>
                  <a:srgbClr val="996633"/>
                </a:solidFill>
                <a:sym typeface="PMingLiu"/>
              </a:rPr>
              <a:t>結構的初始值設定</a:t>
            </a:r>
            <a:endParaRPr sz="4800" dirty="0">
              <a:solidFill>
                <a:srgbClr val="996633"/>
              </a:solidFill>
            </a:endParaRPr>
          </a:p>
        </p:txBody>
      </p:sp>
      <p:sp>
        <p:nvSpPr>
          <p:cNvPr id="193" name="Google Shape;193;p6"/>
          <p:cNvSpPr txBox="1">
            <a:spLocks noGrp="1"/>
          </p:cNvSpPr>
          <p:nvPr>
            <p:ph type="body" idx="1"/>
          </p:nvPr>
        </p:nvSpPr>
        <p:spPr>
          <a:xfrm>
            <a:off x="1524725" y="3717262"/>
            <a:ext cx="800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0" lvl="2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Arial"/>
              <a:buNone/>
            </a:pPr>
            <a:endParaRPr dirty="0"/>
          </a:p>
          <a:p>
            <a:pPr marL="342900" lvl="0" indent="-2514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440FC5D9-911E-4B73-B7DA-BDCE489B0778}"/>
              </a:ext>
            </a:extLst>
          </p:cNvPr>
          <p:cNvSpPr txBox="1">
            <a:spLocks/>
          </p:cNvSpPr>
          <p:nvPr/>
        </p:nvSpPr>
        <p:spPr>
          <a:xfrm>
            <a:off x="298201" y="1452905"/>
            <a:ext cx="10695555" cy="55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ym typeface="Arial"/>
              </a:rPr>
              <a:t>初始值串列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範例</a:t>
            </a:r>
            <a:r>
              <a:rPr lang="en-US" altLang="zh-TW" sz="2400" dirty="0">
                <a:sym typeface="Arial"/>
              </a:rPr>
              <a:t>:</a:t>
            </a:r>
          </a:p>
          <a:p>
            <a:r>
              <a:rPr lang="en-US" altLang="zh-TW" sz="2400" dirty="0">
                <a:sym typeface="Arial"/>
              </a:rPr>
              <a:t>struct student John = {"M12345",60,65,62.5};</a:t>
            </a:r>
          </a:p>
          <a:p>
            <a:r>
              <a:rPr lang="zh-TW" altLang="en-US" sz="2400" dirty="0">
                <a:sym typeface="Arial"/>
              </a:rPr>
              <a:t>你也可以這樣定義和初始化 </a:t>
            </a:r>
            <a:r>
              <a:rPr lang="en-US" altLang="zh-TW" sz="2400" dirty="0">
                <a:sym typeface="Arial"/>
              </a:rPr>
              <a:t>:</a:t>
            </a:r>
          </a:p>
          <a:p>
            <a:pPr marL="0" indent="0">
              <a:buNone/>
            </a:pPr>
            <a:r>
              <a:rPr lang="en-US" altLang="zh-TW" sz="2400" dirty="0">
                <a:sym typeface="Arial"/>
              </a:rPr>
              <a:t>		struct student John;</a:t>
            </a:r>
          </a:p>
          <a:p>
            <a:pPr marL="0" indent="0">
              <a:buNone/>
            </a:pPr>
            <a:r>
              <a:rPr lang="en-US" altLang="zh-TW" sz="2400" dirty="0">
                <a:sym typeface="Arial"/>
              </a:rPr>
              <a:t>		</a:t>
            </a:r>
            <a:r>
              <a:rPr lang="en-US" altLang="zh-TW" sz="2400" dirty="0" err="1">
                <a:sym typeface="Arial"/>
              </a:rPr>
              <a:t>strcpy</a:t>
            </a:r>
            <a:r>
              <a:rPr lang="en-US" altLang="zh-TW" sz="2400" dirty="0">
                <a:sym typeface="Arial"/>
              </a:rPr>
              <a:t>(</a:t>
            </a:r>
            <a:r>
              <a:rPr lang="en-US" altLang="zh-TW" sz="2400" dirty="0" err="1">
                <a:sym typeface="Arial"/>
              </a:rPr>
              <a:t>John.stu_id</a:t>
            </a:r>
            <a:r>
              <a:rPr lang="en-US" altLang="zh-TW" sz="2400" dirty="0">
                <a:sym typeface="Arial"/>
              </a:rPr>
              <a:t>, "B12345");</a:t>
            </a:r>
          </a:p>
          <a:p>
            <a:pPr marL="0" indent="0">
              <a:buNone/>
            </a:pPr>
            <a:r>
              <a:rPr lang="en-US" altLang="zh-TW" sz="2400" dirty="0">
                <a:sym typeface="Arial"/>
              </a:rPr>
              <a:t>		</a:t>
            </a:r>
            <a:r>
              <a:rPr lang="en-US" altLang="zh-TW" sz="2400" dirty="0" err="1">
                <a:sym typeface="Arial"/>
              </a:rPr>
              <a:t>John.ScoreMath</a:t>
            </a:r>
            <a:r>
              <a:rPr lang="en-US" altLang="zh-TW" sz="2400" dirty="0">
                <a:sym typeface="Arial"/>
              </a:rPr>
              <a:t> = 60;</a:t>
            </a:r>
          </a:p>
          <a:p>
            <a:pPr marL="0" indent="0">
              <a:buNone/>
            </a:pPr>
            <a:r>
              <a:rPr lang="en-US" altLang="zh-TW" sz="2400" dirty="0">
                <a:sym typeface="Arial"/>
              </a:rPr>
              <a:t>		</a:t>
            </a:r>
            <a:r>
              <a:rPr lang="en-US" altLang="zh-TW" sz="2400" dirty="0" err="1">
                <a:sym typeface="Arial"/>
              </a:rPr>
              <a:t>John.ScoreEng</a:t>
            </a:r>
            <a:r>
              <a:rPr lang="en-US" altLang="zh-TW" sz="2400" dirty="0">
                <a:sym typeface="Arial"/>
              </a:rPr>
              <a:t> = 65;</a:t>
            </a:r>
          </a:p>
          <a:p>
            <a:pPr marL="0" indent="0">
              <a:buNone/>
            </a:pPr>
            <a:r>
              <a:rPr lang="en-US" altLang="zh-TW" sz="2400" dirty="0">
                <a:sym typeface="Arial"/>
              </a:rPr>
              <a:t>		</a:t>
            </a:r>
            <a:r>
              <a:rPr lang="en-US" altLang="zh-TW" sz="2400" dirty="0" err="1">
                <a:sym typeface="Arial"/>
              </a:rPr>
              <a:t>John.ScoreAvg</a:t>
            </a:r>
            <a:r>
              <a:rPr lang="en-US" altLang="zh-TW" sz="2400" dirty="0">
                <a:sym typeface="Arial"/>
              </a:rPr>
              <a:t> = 62.5;</a:t>
            </a:r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sldNum" idx="1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 altLang="zh-TW" sz="900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rPr>
              <a:t>26</a:t>
            </a:fld>
            <a:endParaRPr sz="900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0" name="Google Shape;200;p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</a:pPr>
            <a:r>
              <a:rPr lang="zh-TW" altLang="en-US" sz="4800" dirty="0">
                <a:solidFill>
                  <a:srgbClr val="996633"/>
                </a:solidFill>
                <a:sym typeface="PMingLiu"/>
              </a:rPr>
              <a:t>使用結構與函式</a:t>
            </a:r>
            <a:endParaRPr sz="4800" dirty="0">
              <a:solidFill>
                <a:srgbClr val="996633"/>
              </a:solidFill>
            </a:endParaRPr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70735" y="1427367"/>
            <a:ext cx="4580733" cy="916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50614" y="2660213"/>
            <a:ext cx="4235605" cy="560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70734" y="3776152"/>
            <a:ext cx="4580734" cy="881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350613" y="4972813"/>
            <a:ext cx="4235606" cy="48210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F0847865-310D-4786-AC41-D53FC996F844}"/>
              </a:ext>
            </a:extLst>
          </p:cNvPr>
          <p:cNvSpPr txBox="1">
            <a:spLocks/>
          </p:cNvSpPr>
          <p:nvPr/>
        </p:nvSpPr>
        <p:spPr>
          <a:xfrm>
            <a:off x="389641" y="1496589"/>
            <a:ext cx="10695555" cy="557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sym typeface="Arial"/>
              </a:rPr>
              <a:t>將結構傳遞給函式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傳遞整個結構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或傳遞個別的結構成員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都是傳值呼叫</a:t>
            </a:r>
          </a:p>
          <a:p>
            <a:endParaRPr lang="zh-TW" altLang="en-US" sz="2400" dirty="0">
              <a:sym typeface="Arial"/>
            </a:endParaRPr>
          </a:p>
          <a:p>
            <a:endParaRPr lang="zh-TW" altLang="en-US" sz="2400" dirty="0">
              <a:sym typeface="Arial"/>
            </a:endParaRPr>
          </a:p>
          <a:p>
            <a:r>
              <a:rPr lang="zh-TW" altLang="en-US" sz="2400" dirty="0">
                <a:sym typeface="Arial"/>
              </a:rPr>
              <a:t>以傳指標呼叫的方式傳遞結構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傳遞它的位址</a:t>
            </a:r>
          </a:p>
          <a:p>
            <a:pPr marL="0" indent="0">
              <a:buNone/>
            </a:pPr>
            <a:r>
              <a:rPr lang="zh-TW" altLang="en-US" sz="2400" dirty="0">
                <a:sym typeface="Arial"/>
              </a:rPr>
              <a:t>傳遞指向它的參照</a:t>
            </a:r>
          </a:p>
          <a:p>
            <a:endParaRPr lang="zh-TW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altLang="zh-TW" sz="4800" dirty="0">
                <a:solidFill>
                  <a:srgbClr val="996633"/>
                </a:solidFill>
              </a:rPr>
              <a:t>malloc() </a:t>
            </a:r>
            <a:r>
              <a:rPr lang="zh-TW" altLang="en-US" sz="4800" dirty="0">
                <a:solidFill>
                  <a:srgbClr val="996633"/>
                </a:solidFill>
              </a:rPr>
              <a:t>、</a:t>
            </a:r>
            <a:r>
              <a:rPr lang="en-US" altLang="zh-TW" sz="4800" dirty="0">
                <a:solidFill>
                  <a:srgbClr val="996633"/>
                </a:solidFill>
              </a:rPr>
              <a:t>free()</a:t>
            </a:r>
            <a:endParaRPr sz="4800" dirty="0">
              <a:solidFill>
                <a:srgbClr val="996633"/>
              </a:solidFill>
            </a:endParaRPr>
          </a:p>
        </p:txBody>
      </p:sp>
      <p:sp>
        <p:nvSpPr>
          <p:cNvPr id="227" name="Google Shape;227;p10"/>
          <p:cNvSpPr txBox="1">
            <a:spLocks noGrp="1"/>
          </p:cNvSpPr>
          <p:nvPr>
            <p:ph type="body" idx="1"/>
          </p:nvPr>
        </p:nvSpPr>
        <p:spPr>
          <a:xfrm>
            <a:off x="677334" y="1697451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zh-TW"/>
              <a:t>malloc() :動態配置記憶體                             free():釋放記憶體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	標頭檔: #include &lt;stdlib.h&gt;                      標頭檔: #include &lt;stdlib.h&gt;                    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zh-TW"/>
              <a:t>	語法: void *malloc(size_t size); 	         語法: void free(void *ptr);</a:t>
            </a:r>
            <a:endParaRPr/>
          </a:p>
        </p:txBody>
      </p:sp>
      <p:sp>
        <p:nvSpPr>
          <p:cNvPr id="228" name="Google Shape;228;p10"/>
          <p:cNvSpPr/>
          <p:nvPr/>
        </p:nvSpPr>
        <p:spPr>
          <a:xfrm>
            <a:off x="1068779" y="2386940"/>
            <a:ext cx="3752603" cy="1042060"/>
          </a:xfrm>
          <a:prstGeom prst="rect">
            <a:avLst/>
          </a:prstGeom>
          <a:noFill/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9" name="Google Shape;229;p10"/>
          <p:cNvSpPr txBox="1"/>
          <p:nvPr/>
        </p:nvSpPr>
        <p:spPr>
          <a:xfrm>
            <a:off x="522514" y="3657600"/>
            <a:ext cx="8751488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malloc()會配置 size 位元組的記憶體，並使用指標變數來表示該記憶體的開頭位址，因此必須使用一個指標變數來接收函式的回傳指標。若配置失敗，則回傳NULL。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我們透過malloc()取得的記憶體，若不需再使用，須用 free() 歸還給系統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zh-TW"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否則記憶體可能會被配置到不夠使用，而發生錯誤</a:t>
            </a:r>
            <a:endParaRPr sz="1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0" name="Google Shape;230;p10"/>
          <p:cNvSpPr/>
          <p:nvPr/>
        </p:nvSpPr>
        <p:spPr>
          <a:xfrm>
            <a:off x="5318166" y="2386940"/>
            <a:ext cx="3752603" cy="1042060"/>
          </a:xfrm>
          <a:prstGeom prst="rect">
            <a:avLst/>
          </a:prstGeom>
          <a:noFill/>
          <a:ln w="19050" cap="rnd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zh-TW"/>
              <a:t>malloc() 、free()</a:t>
            </a:r>
            <a:endParaRPr/>
          </a:p>
        </p:txBody>
      </p:sp>
      <p:pic>
        <p:nvPicPr>
          <p:cNvPr id="236" name="Google Shape;236;p1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7334" y="1508919"/>
            <a:ext cx="9505277" cy="3418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6786" y="3551886"/>
            <a:ext cx="3805825" cy="1797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六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5579531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	</a:t>
            </a:r>
            <a:r>
              <a:rPr lang="zh-TW" altLang="en-US" sz="2800" dirty="0"/>
              <a:t>請用</a:t>
            </a:r>
            <a:r>
              <a:rPr lang="en-US" altLang="zh-TW" sz="2800" dirty="0"/>
              <a:t>malloc()</a:t>
            </a:r>
            <a:r>
              <a:rPr lang="zh-TW" altLang="en-US" sz="2800" dirty="0"/>
              <a:t>規劃</a:t>
            </a:r>
            <a:r>
              <a:rPr lang="en-US" altLang="zh-TW" sz="2800" dirty="0"/>
              <a:t>3</a:t>
            </a:r>
            <a:r>
              <a:rPr lang="zh-TW" altLang="en-US" sz="2800" dirty="0"/>
              <a:t>個</a:t>
            </a:r>
            <a:r>
              <a:rPr lang="en-US" altLang="zh-TW" sz="2800" dirty="0"/>
              <a:t>int</a:t>
            </a:r>
            <a:r>
              <a:rPr lang="zh-TW" altLang="en-US" sz="2800" dirty="0"/>
              <a:t>的記憶體空間</a:t>
            </a:r>
          </a:p>
          <a:p>
            <a:pPr marL="0" indent="0">
              <a:buNone/>
            </a:pPr>
            <a:r>
              <a:rPr lang="zh-TW" altLang="en-US" sz="2800" dirty="0"/>
              <a:t>   讓使用者輸入數值並列印出，並用</a:t>
            </a:r>
            <a:r>
              <a:rPr lang="en-US" altLang="zh-TW" sz="2800" dirty="0"/>
              <a:t>free()</a:t>
            </a:r>
            <a:r>
              <a:rPr lang="zh-TW" altLang="en-US" sz="2800" dirty="0"/>
              <a:t>釋放</a:t>
            </a:r>
          </a:p>
        </p:txBody>
      </p:sp>
      <p:pic>
        <p:nvPicPr>
          <p:cNvPr id="6" name="Google Shape;244;p12">
            <a:extLst>
              <a:ext uri="{FF2B5EF4-FFF2-40B4-BE49-F238E27FC236}">
                <a16:creationId xmlns:a16="http://schemas.microsoft.com/office/drawing/2014/main" id="{B880DCFB-2E69-41DF-A564-84EF193F12B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11170" y="3429000"/>
            <a:ext cx="5838825" cy="2324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42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課堂實作</a:t>
            </a:r>
            <a:r>
              <a:rPr lang="en-US" altLang="zh-TW" sz="4800" dirty="0">
                <a:solidFill>
                  <a:srgbClr val="996633"/>
                </a:solidFill>
              </a:rPr>
              <a:t>(</a:t>
            </a:r>
            <a:r>
              <a:rPr lang="zh-TW" altLang="en-US" sz="4800" dirty="0">
                <a:solidFill>
                  <a:srgbClr val="996633"/>
                </a:solidFill>
              </a:rPr>
              <a:t>一</a:t>
            </a:r>
            <a:r>
              <a:rPr lang="en-US" altLang="zh-TW" sz="4800" dirty="0">
                <a:solidFill>
                  <a:srgbClr val="996633"/>
                </a:solidFill>
              </a:rPr>
              <a:t>)</a:t>
            </a:r>
            <a:r>
              <a:rPr lang="zh-TW" altLang="en-US" sz="4800" dirty="0">
                <a:solidFill>
                  <a:srgbClr val="996633"/>
                </a:solidFill>
              </a:rPr>
              <a:t>：</a:t>
            </a:r>
            <a:br>
              <a:rPr lang="en-US" altLang="zh-TW" sz="4800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br>
              <a:rPr lang="en-US" altLang="zh-TW" sz="4800" dirty="0">
                <a:solidFill>
                  <a:srgbClr val="996633"/>
                </a:solidFill>
              </a:rPr>
            </a:br>
            <a:endParaRPr lang="zh-TW" altLang="en-US" sz="4800" dirty="0">
              <a:solidFill>
                <a:srgbClr val="996633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86389" y="1661020"/>
            <a:ext cx="9783739" cy="4787875"/>
          </a:xfrm>
          <a:solidFill>
            <a:schemeClr val="bg1"/>
          </a:solidFill>
          <a:ln w="19050"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zh-TW" altLang="en-US" sz="2800" dirty="0">
                <a:latin typeface="Consolas" panose="020B0609020204030204" pitchFamily="49" charset="0"/>
              </a:rPr>
              <a:t>利用上面學習過的函式指標，讓使用者輸入要做的四則運算，並將對應引數傳入函式中做計算，算完之後將結果回傳，並將回傳值印出來。</a:t>
            </a:r>
            <a:endParaRPr lang="en-US" altLang="zh-TW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50000"/>
              </a:lnSpc>
              <a:buClr>
                <a:schemeClr val="tx1"/>
              </a:buClr>
              <a:buNone/>
            </a:pPr>
            <a:endParaRPr lang="zh-TW" altLang="en-US" sz="2800" dirty="0">
              <a:latin typeface="Consolas" panose="020B0609020204030204" pitchFamily="49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A1337D5-24BB-41A3-851D-5ECF387F7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099" y="4138847"/>
            <a:ext cx="6119802" cy="193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8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附錄</a:t>
            </a:r>
            <a:r>
              <a:rPr lang="en-US" altLang="zh-TW" sz="4800" dirty="0">
                <a:solidFill>
                  <a:srgbClr val="996633"/>
                </a:solidFill>
              </a:rPr>
              <a:t>–</a:t>
            </a:r>
            <a:r>
              <a:rPr lang="zh-TW" altLang="en-US" sz="4800" dirty="0">
                <a:solidFill>
                  <a:srgbClr val="996633"/>
                </a:solidFill>
              </a:rPr>
              <a:t>指標初始化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3996" y="1283180"/>
            <a:ext cx="5900257" cy="54202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現在往回幾個投影片，記得一開始有兩行把宣告好的指標指向空值的程式碼嗎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480" y="1538468"/>
            <a:ext cx="4919476" cy="4909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23C0A5-43C8-4298-B6C2-FF46F1D3F7BC}"/>
              </a:ext>
            </a:extLst>
          </p:cNvPr>
          <p:cNvSpPr/>
          <p:nvPr/>
        </p:nvSpPr>
        <p:spPr>
          <a:xfrm>
            <a:off x="1006678" y="3263316"/>
            <a:ext cx="2181139" cy="461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58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附錄</a:t>
            </a:r>
            <a:r>
              <a:rPr lang="en-US" altLang="zh-TW" sz="4800" dirty="0">
                <a:solidFill>
                  <a:srgbClr val="996633"/>
                </a:solidFill>
              </a:rPr>
              <a:t>–</a:t>
            </a:r>
            <a:r>
              <a:rPr lang="zh-TW" altLang="en-US" sz="4800" dirty="0">
                <a:solidFill>
                  <a:srgbClr val="996633"/>
                </a:solidFill>
              </a:rPr>
              <a:t>指標初始化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3996" y="1283180"/>
            <a:ext cx="5900257" cy="54202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先執行一次，可以看到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Pointer1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跟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Pointer2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指到的位址是零。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480" y="1538468"/>
            <a:ext cx="4919476" cy="49097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23C0A5-43C8-4298-B6C2-FF46F1D3F7BC}"/>
              </a:ext>
            </a:extLst>
          </p:cNvPr>
          <p:cNvSpPr/>
          <p:nvPr/>
        </p:nvSpPr>
        <p:spPr>
          <a:xfrm>
            <a:off x="1006678" y="3263316"/>
            <a:ext cx="2181139" cy="461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2C736C4-5EB4-4BCC-8B12-5F71CFAB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84" y="3891821"/>
            <a:ext cx="4033471" cy="26444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91312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附錄</a:t>
            </a:r>
            <a:r>
              <a:rPr lang="en-US" altLang="zh-TW" sz="4800" dirty="0">
                <a:solidFill>
                  <a:srgbClr val="996633"/>
                </a:solidFill>
              </a:rPr>
              <a:t>–</a:t>
            </a:r>
            <a:r>
              <a:rPr lang="zh-TW" altLang="en-US" sz="4800" dirty="0">
                <a:solidFill>
                  <a:srgbClr val="996633"/>
                </a:solidFill>
              </a:rPr>
              <a:t>指標初始化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3996" y="1283180"/>
            <a:ext cx="5900257" cy="54202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現在把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拿掉再執行一次，可以看到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Pointer2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指在一個奇怪的位址上。</a:t>
            </a: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696" y="1283180"/>
            <a:ext cx="4841475" cy="5418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C736C4-5EB4-4BCC-8B12-5F71CFAB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26897" y="3992674"/>
            <a:ext cx="4032802" cy="264446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23C0A5-43C8-4298-B6C2-FF46F1D3F7BC}"/>
              </a:ext>
            </a:extLst>
          </p:cNvPr>
          <p:cNvSpPr/>
          <p:nvPr/>
        </p:nvSpPr>
        <p:spPr>
          <a:xfrm>
            <a:off x="8743298" y="5407040"/>
            <a:ext cx="2181139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0985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1" y="321718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附錄</a:t>
            </a:r>
            <a:r>
              <a:rPr lang="en-US" altLang="zh-TW" sz="4800" dirty="0">
                <a:solidFill>
                  <a:srgbClr val="996633"/>
                </a:solidFill>
              </a:rPr>
              <a:t>–</a:t>
            </a:r>
            <a:r>
              <a:rPr lang="zh-TW" altLang="en-US" sz="4800" dirty="0">
                <a:solidFill>
                  <a:srgbClr val="996633"/>
                </a:solidFill>
              </a:rPr>
              <a:t>指標初始化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93996" y="1283180"/>
            <a:ext cx="5900257" cy="5420294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指標變數也是一種變數，若未對他進行初始化，就無法保證裡面的初始值，因此當一個指標變數被宣告時，記得先將其指向</a:t>
            </a:r>
            <a:r>
              <a:rPr lang="en-US" altLang="zh-TW" sz="2800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，此時這個指標便稱為</a:t>
            </a:r>
            <a:r>
              <a:rPr lang="zh-TW" alt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空指標</a:t>
            </a:r>
            <a:r>
              <a:rPr lang="zh-TW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。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A0F6EE0-08AC-4AA9-8BCD-F2059CF0D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696" y="1283180"/>
            <a:ext cx="4841475" cy="5418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2C736C4-5EB4-4BCC-8B12-5F71CFABD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2371" y="4592985"/>
            <a:ext cx="3117328" cy="204415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E23C0A5-43C8-4298-B6C2-FF46F1D3F7BC}"/>
              </a:ext>
            </a:extLst>
          </p:cNvPr>
          <p:cNvSpPr/>
          <p:nvPr/>
        </p:nvSpPr>
        <p:spPr>
          <a:xfrm>
            <a:off x="9112413" y="5675488"/>
            <a:ext cx="2181139" cy="3355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84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774398" y="2939331"/>
            <a:ext cx="7001268" cy="28921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struct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結構名稱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資料型態 成員名稱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資料型態 成員名稱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	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	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資料型態 成員名稱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微軟正黑體" panose="020B0604030504040204" pitchFamily="34" charset="-120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struct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結構名稱 變數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1,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變數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2 ,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….,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變數 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n;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認識結構</a:t>
            </a:r>
          </a:p>
        </p:txBody>
      </p:sp>
      <p:cxnSp>
        <p:nvCxnSpPr>
          <p:cNvPr id="20" name="直線單箭頭接點 19"/>
          <p:cNvCxnSpPr/>
          <p:nvPr/>
        </p:nvCxnSpPr>
        <p:spPr>
          <a:xfrm>
            <a:off x="1338606" y="5024488"/>
            <a:ext cx="575035" cy="94267"/>
          </a:xfrm>
          <a:prstGeom prst="straightConnector1">
            <a:avLst/>
          </a:prstGeom>
          <a:ln w="2857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117218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</a:rPr>
              <a:t>結構</a:t>
            </a:r>
            <a:r>
              <a:rPr lang="zh-TW" altLang="en-US" sz="2800" dirty="0"/>
              <a:t>可將型態不同的資料合併成為新的型態</a:t>
            </a:r>
          </a:p>
          <a:p>
            <a:r>
              <a:rPr lang="zh-TW" altLang="en-US" sz="2800" dirty="0">
                <a:solidFill>
                  <a:srgbClr val="FF0000"/>
                </a:solidFill>
              </a:rPr>
              <a:t>定義結構</a:t>
            </a:r>
            <a:r>
              <a:rPr lang="zh-TW" altLang="en-US" sz="2800" dirty="0"/>
              <a:t>與</a:t>
            </a:r>
            <a:r>
              <a:rPr lang="zh-TW" altLang="en-US" sz="2800" dirty="0">
                <a:solidFill>
                  <a:srgbClr val="FF0000"/>
                </a:solidFill>
              </a:rPr>
              <a:t>宣告結構變數</a:t>
            </a:r>
            <a:r>
              <a:rPr lang="zh-TW" altLang="en-US" sz="2800" dirty="0"/>
              <a:t>的格式如下：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913641" y="4934089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加分號</a:t>
            </a: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!</a:t>
            </a:r>
          </a:p>
        </p:txBody>
      </p:sp>
      <p:sp>
        <p:nvSpPr>
          <p:cNvPr id="7" name="左右大括弧 6"/>
          <p:cNvSpPr/>
          <p:nvPr/>
        </p:nvSpPr>
        <p:spPr>
          <a:xfrm>
            <a:off x="4421171" y="3836709"/>
            <a:ext cx="914400" cy="109738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1" name="右大括弧 20"/>
          <p:cNvSpPr/>
          <p:nvPr/>
        </p:nvSpPr>
        <p:spPr>
          <a:xfrm>
            <a:off x="4336329" y="3744273"/>
            <a:ext cx="169683" cy="100311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4523465" y="4061163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結構成員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右大括弧 22"/>
          <p:cNvSpPr/>
          <p:nvPr/>
        </p:nvSpPr>
        <p:spPr>
          <a:xfrm>
            <a:off x="5810901" y="3289954"/>
            <a:ext cx="329938" cy="1734533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58292" y="3972554"/>
            <a:ext cx="115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結構定義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9" name="直線接點 28"/>
          <p:cNvCxnSpPr/>
          <p:nvPr/>
        </p:nvCxnSpPr>
        <p:spPr>
          <a:xfrm>
            <a:off x="5581962" y="5467546"/>
            <a:ext cx="4578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6039839" y="5282880"/>
            <a:ext cx="1634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宣告結構變數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03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439" y="5231999"/>
            <a:ext cx="7905242" cy="456981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143999" cy="762001"/>
          </a:xfrm>
        </p:spPr>
        <p:txBody>
          <a:bodyPr>
            <a:noAutofit/>
          </a:bodyPr>
          <a:lstStyle/>
          <a:p>
            <a:r>
              <a:rPr lang="zh-TW" altLang="en-US" sz="4800" dirty="0">
                <a:solidFill>
                  <a:srgbClr val="996633"/>
                </a:solidFill>
              </a:rPr>
              <a:t>定義結構</a:t>
            </a:r>
          </a:p>
        </p:txBody>
      </p:sp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677332" y="1674708"/>
            <a:ext cx="9143999" cy="1172187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</a:rPr>
              <a:t>定義⼀個結構：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39" y="2408232"/>
            <a:ext cx="5108400" cy="1914377"/>
          </a:xfrm>
          <a:prstGeom prst="rect">
            <a:avLst/>
          </a:prstGeom>
        </p:spPr>
      </p:pic>
      <p:sp>
        <p:nvSpPr>
          <p:cNvPr id="15" name="圓角矩形 14"/>
          <p:cNvSpPr/>
          <p:nvPr/>
        </p:nvSpPr>
        <p:spPr>
          <a:xfrm>
            <a:off x="836731" y="5231999"/>
            <a:ext cx="2696066" cy="456981"/>
          </a:xfrm>
          <a:prstGeom prst="roundRect">
            <a:avLst/>
          </a:prstGeom>
          <a:noFill/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" name="直線單箭頭接點 15"/>
          <p:cNvCxnSpPr/>
          <p:nvPr/>
        </p:nvCxnSpPr>
        <p:spPr>
          <a:xfrm>
            <a:off x="2036190" y="5688980"/>
            <a:ext cx="386499" cy="282804"/>
          </a:xfrm>
          <a:prstGeom prst="straightConnector1">
            <a:avLst/>
          </a:prstGeom>
          <a:ln w="28575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499" y="1512940"/>
            <a:ext cx="4338086" cy="2667909"/>
          </a:xfrm>
          <a:prstGeom prst="rect">
            <a:avLst/>
          </a:prstGeom>
        </p:spPr>
      </p:pic>
      <p:sp>
        <p:nvSpPr>
          <p:cNvPr id="25" name="內容版面配置區 2"/>
          <p:cNvSpPr txBox="1">
            <a:spLocks/>
          </p:cNvSpPr>
          <p:nvPr/>
        </p:nvSpPr>
        <p:spPr>
          <a:xfrm>
            <a:off x="677331" y="4637830"/>
            <a:ext cx="9143999" cy="1172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D84C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宣告⾃行定義結構之變數：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2422689" y="5961295"/>
            <a:ext cx="79592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就是當初的</a:t>
            </a:r>
            <a:r>
              <a:rPr kumimoji="0" lang="en-US" altLang="zh-TW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int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與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float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微軟正黑體" panose="020B0604030504040204" pitchFamily="34" charset="-120"/>
                <a:cs typeface="+mn-cs"/>
              </a:rPr>
              <a:t>一樣，只是這是自己定義的</a:t>
            </a:r>
          </a:p>
        </p:txBody>
      </p:sp>
    </p:spTree>
    <p:extLst>
      <p:ext uri="{BB962C8B-B14F-4D97-AF65-F5344CB8AC3E}">
        <p14:creationId xmlns:p14="http://schemas.microsoft.com/office/powerpoint/2010/main" val="269701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多面向">
  <a:themeElements>
    <a:clrScheme name="紫蘿蘭色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1321</Words>
  <Application>Microsoft Office PowerPoint</Application>
  <PresentationFormat>寬螢幕</PresentationFormat>
  <Paragraphs>152</Paragraphs>
  <Slides>29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29</vt:i4>
      </vt:variant>
    </vt:vector>
  </HeadingPairs>
  <TitlesOfParts>
    <vt:vector size="40" baseType="lpstr">
      <vt:lpstr>PingFangTC-Semibold</vt:lpstr>
      <vt:lpstr>微軟正黑體</vt:lpstr>
      <vt:lpstr>標楷體</vt:lpstr>
      <vt:lpstr>Arial</vt:lpstr>
      <vt:lpstr>Calibri</vt:lpstr>
      <vt:lpstr>Calibri Light</vt:lpstr>
      <vt:lpstr>Consolas</vt:lpstr>
      <vt:lpstr>Trebuchet MS</vt:lpstr>
      <vt:lpstr>Wingdings 3</vt:lpstr>
      <vt:lpstr>Office 佈景主題</vt:lpstr>
      <vt:lpstr>多面向</vt:lpstr>
      <vt:lpstr>PowerPoint 簡報</vt:lpstr>
      <vt:lpstr>指標操作 –指標與函數</vt:lpstr>
      <vt:lpstr>課堂實作(一)：   </vt:lpstr>
      <vt:lpstr>附錄–指標初始化</vt:lpstr>
      <vt:lpstr>附錄–指標初始化</vt:lpstr>
      <vt:lpstr>附錄–指標初始化</vt:lpstr>
      <vt:lpstr>附錄–指標初始化</vt:lpstr>
      <vt:lpstr>認識結構</vt:lpstr>
      <vt:lpstr>定義結構</vt:lpstr>
      <vt:lpstr>使⽤結構範例</vt:lpstr>
      <vt:lpstr>結構變數初值的設定</vt:lpstr>
      <vt:lpstr>結構變數設定</vt:lpstr>
      <vt:lpstr>課堂實作(二)   </vt:lpstr>
      <vt:lpstr>結構陣列   </vt:lpstr>
      <vt:lpstr>課堂實作(三)   </vt:lpstr>
      <vt:lpstr>指向結構的指標   </vt:lpstr>
      <vt:lpstr>指向結構的指標範例一  </vt:lpstr>
      <vt:lpstr>指向結構的指標範例二 </vt:lpstr>
      <vt:lpstr>課堂實作(四)   </vt:lpstr>
      <vt:lpstr>以結構為引數傳遞到函數</vt:lpstr>
      <vt:lpstr>傳遞結構到函數的範例</vt:lpstr>
      <vt:lpstr>傳遞結構的位址</vt:lpstr>
      <vt:lpstr>課堂實作(五)   </vt:lpstr>
      <vt:lpstr>存取結構體變數項目</vt:lpstr>
      <vt:lpstr>結構的初始值設定</vt:lpstr>
      <vt:lpstr>使用結構與函式</vt:lpstr>
      <vt:lpstr>malloc() 、free()</vt:lpstr>
      <vt:lpstr>malloc() 、free()</vt:lpstr>
      <vt:lpstr>課堂實作(六)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M093040016</dc:creator>
  <cp:lastModifiedBy>翰俞 黃</cp:lastModifiedBy>
  <cp:revision>10</cp:revision>
  <dcterms:created xsi:type="dcterms:W3CDTF">2021-12-11T18:24:10Z</dcterms:created>
  <dcterms:modified xsi:type="dcterms:W3CDTF">2022-12-07T14:32:02Z</dcterms:modified>
</cp:coreProperties>
</file>