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CZkxqujyNGspDv3qlUgpRgY7i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C8E45A-379B-4685-B56D-02DA8D7E8588}">
  <a:tblStyle styleId="{CBC8E45A-379B-4685-B56D-02DA8D7E8588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CF5"/>
          </a:solidFill>
        </a:fill>
      </a:tcStyle>
    </a:wholeTbl>
    <a:band1H>
      <a:tcTxStyle/>
      <a:tcStyle>
        <a:tcBdr/>
        <a:fill>
          <a:solidFill>
            <a:srgbClr val="E2D8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2D8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2" name="Google Shape;2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9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2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9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4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2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2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2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5400"/>
              <a:buFont typeface="Trebuchet MS"/>
              <a:buNone/>
            </a:pPr>
            <a:r>
              <a:rPr lang="en-US" sz="5400" b="0" i="0" u="none" strike="noStrike" cap="none" dirty="0" err="1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C程式設計實習</a:t>
            </a:r>
            <a:r>
              <a:rPr lang="en-US" sz="5400" b="0" i="0" u="none" strike="noStrike" cap="none" dirty="0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5400" dirty="0" err="1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二</a:t>
            </a:r>
            <a:r>
              <a:rPr lang="en-US" sz="5400" b="0" i="0" u="none" strike="noStrike" cap="none" dirty="0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endParaRPr sz="5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625688" y="4137620"/>
            <a:ext cx="80300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蔣依吾 </a:t>
            </a:r>
            <a:r>
              <a:rPr lang="zh-TW" altLang="en-US" dirty="0">
                <a:solidFill>
                  <a:schemeClr val="dk1"/>
                </a:solidFill>
              </a:rPr>
              <a:t>教授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</a:t>
            </a:r>
            <a:r>
              <a:rPr lang="en" altLang="zh-TW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chiang@cse.nsysu.edu.tw</a:t>
            </a:r>
            <a:endParaRPr lang="en" altLang="zh-TW" dirty="0"/>
          </a:p>
          <a:p>
            <a:pPr marL="0" lvl="0" indent="0"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黃翰俞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m103040022@student.nsysu.edu.tw</a:t>
            </a:r>
            <a:endParaRPr lang="en" altLang="zh-TW" dirty="0"/>
          </a:p>
          <a:p>
            <a:pPr marL="0" lvl="0" indent="0"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楊承翰          </a:t>
            </a: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m103040026@student.nsysu.edu.tw</a:t>
            </a:r>
            <a:endParaRPr lang="en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控制變數輸出</a:t>
            </a: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09" name="Google Shape;209;p10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常用變數對應用法: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 int    🡪 %d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char   🡪 %c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Float  🡪 %f  (單精度浮點數)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Double 🡪 %lf (雙精度浮點數)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printf可控制變數輸出位元</a:t>
            </a:r>
            <a:endParaRPr sz="24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%nd 🡪 共輸出n個位元，n為正整數                 </a:t>
            </a:r>
            <a:endParaRPr sz="20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%.nf 🡪 可控制小數點後要輸出幾位，n為正整數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控制變數輸出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841" y="1483467"/>
            <a:ext cx="5744377" cy="249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841" y="4229168"/>
            <a:ext cx="3791479" cy="111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課堂實作(二):控制變數輸出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22" name="Google Shape;222;p12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宣告整數變數 n1 = 123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單精度、雙精度浮點數f1, f2 = 123.4567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控制輸出位數。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0094" y="3402406"/>
            <a:ext cx="5281594" cy="305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識別字 (identifier)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229" name="Google Shape;229;p13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識別字是⽤來命名變數或函數的文字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368" y="2477447"/>
            <a:ext cx="6496957" cy="247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3"/>
          <p:cNvSpPr/>
          <p:nvPr/>
        </p:nvSpPr>
        <p:spPr>
          <a:xfrm>
            <a:off x="1954305" y="3996018"/>
            <a:ext cx="726141" cy="3092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4776733" y="4002741"/>
            <a:ext cx="424196" cy="33169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3" name="Google Shape;233;p13"/>
          <p:cNvCxnSpPr>
            <a:stCxn id="231" idx="2"/>
          </p:cNvCxnSpPr>
          <p:nvPr/>
        </p:nvCxnSpPr>
        <p:spPr>
          <a:xfrm rot="-5400000" flipH="1">
            <a:off x="3573326" y="3049350"/>
            <a:ext cx="1266600" cy="3778500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13"/>
          <p:cNvCxnSpPr/>
          <p:nvPr/>
        </p:nvCxnSpPr>
        <p:spPr>
          <a:xfrm rot="-5400000" flipH="1">
            <a:off x="4948483" y="4424266"/>
            <a:ext cx="1188000" cy="1107300"/>
          </a:xfrm>
          <a:prstGeom prst="curvedConnector3">
            <a:avLst>
              <a:gd name="adj1" fmla="val 98543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5" name="Google Shape;235;p13"/>
          <p:cNvSpPr txBox="1"/>
          <p:nvPr/>
        </p:nvSpPr>
        <p:spPr>
          <a:xfrm>
            <a:off x="6406847" y="5341153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識別字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關鍵字（keyword）</a:t>
            </a:r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關鍵字是編譯程式本⾝身所使用的識別字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368" y="2477447"/>
            <a:ext cx="6496957" cy="247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/>
          <p:nvPr/>
        </p:nvSpPr>
        <p:spPr>
          <a:xfrm>
            <a:off x="1943879" y="4432612"/>
            <a:ext cx="726141" cy="3092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1985677" y="3330387"/>
            <a:ext cx="424196" cy="33169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5" name="Google Shape;245;p14"/>
          <p:cNvCxnSpPr>
            <a:stCxn id="243" idx="2"/>
          </p:cNvCxnSpPr>
          <p:nvPr/>
        </p:nvCxnSpPr>
        <p:spPr>
          <a:xfrm rot="-5400000" flipH="1">
            <a:off x="3822699" y="3226144"/>
            <a:ext cx="870000" cy="3901500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14"/>
          <p:cNvCxnSpPr>
            <a:stCxn id="244" idx="2"/>
          </p:cNvCxnSpPr>
          <p:nvPr/>
        </p:nvCxnSpPr>
        <p:spPr>
          <a:xfrm rot="-5400000" flipH="1">
            <a:off x="3234425" y="2625431"/>
            <a:ext cx="1949700" cy="4023000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14"/>
          <p:cNvSpPr txBox="1"/>
          <p:nvPr/>
        </p:nvSpPr>
        <p:spPr>
          <a:xfrm>
            <a:off x="6220642" y="5356802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關鍵字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2541489" y="2862889"/>
            <a:ext cx="424196" cy="33169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9" name="Google Shape;249;p14"/>
          <p:cNvCxnSpPr>
            <a:stCxn id="248" idx="2"/>
          </p:cNvCxnSpPr>
          <p:nvPr/>
        </p:nvCxnSpPr>
        <p:spPr>
          <a:xfrm rot="-5400000" flipH="1">
            <a:off x="3279037" y="2669133"/>
            <a:ext cx="2403900" cy="3454800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課堂實作(三):變數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宣告兩個整數變數並給予其值，然後印出此兩數之相加與相乘之結果。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加法運算⼦：+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乘法運算⼦：*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4623" y="4128086"/>
            <a:ext cx="6449415" cy="232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輸入- scanf()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輸入 - scanf()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scanf()函式會將所輸入的值儲存在某一個變數中，而該變數必須    提供記憶體位置給scanf()，因此在此變數前面必須加個 &amp; 來提供    記憶體位置，即『&amp;變數名稱』。   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語法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scanf("%資料形態", &amp;variable);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常用變數對應用法: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int    🡪 %d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   🡪 %c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Float  🡪 %f  (單精度浮點數)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 🡪 %lf (雙精度浮點數)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輸入- scanf()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2" y="1801687"/>
            <a:ext cx="7220958" cy="354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3487" y="1801687"/>
            <a:ext cx="4658547" cy="194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課堂實作(四):輸入-scanf()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請寫一個可以讀取你所輸入按鍵的程式，並將它儲存成char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輸入完成後按下Enter鍵，程式會把剛剛儲存完的結果print出來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439" y="3735748"/>
            <a:ext cx="5260134" cy="214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運算子</a:t>
            </a: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算術運算子</a:t>
            </a:r>
            <a:endParaRPr sz="24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加法 (</a:t>
            </a:r>
            <a:r>
              <a:rPr lang="en-US" sz="2000">
                <a:solidFill>
                  <a:srgbClr val="FF0000"/>
                </a:solidFill>
              </a:rPr>
              <a:t>+</a:t>
            </a:r>
            <a:r>
              <a:rPr lang="en-US" sz="2000"/>
              <a:t>) 、減法(</a:t>
            </a:r>
            <a:r>
              <a:rPr lang="en-US" sz="2000">
                <a:solidFill>
                  <a:srgbClr val="FF0000"/>
                </a:solidFill>
              </a:rPr>
              <a:t>-</a:t>
            </a:r>
            <a:r>
              <a:rPr lang="en-US" sz="2000"/>
              <a:t>)、乘法(</a:t>
            </a:r>
            <a:r>
              <a:rPr lang="en-US" sz="2000">
                <a:solidFill>
                  <a:srgbClr val="FF0000"/>
                </a:solidFill>
              </a:rPr>
              <a:t>*</a:t>
            </a:r>
            <a:r>
              <a:rPr lang="en-US" sz="2000"/>
              <a:t>)、除法(</a:t>
            </a:r>
            <a:r>
              <a:rPr lang="en-US" sz="2000">
                <a:solidFill>
                  <a:srgbClr val="FF0000"/>
                </a:solidFill>
              </a:rPr>
              <a:t>/</a:t>
            </a:r>
            <a:r>
              <a:rPr lang="en-US" sz="2000"/>
              <a:t>)、取餘數(</a:t>
            </a:r>
            <a:r>
              <a:rPr lang="en-US" sz="2000">
                <a:solidFill>
                  <a:srgbClr val="FF0000"/>
                </a:solidFill>
              </a:rPr>
              <a:t>%</a:t>
            </a:r>
            <a:r>
              <a:rPr lang="en-US" sz="2000"/>
              <a:t>)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關係運算子</a:t>
            </a:r>
            <a:endParaRPr sz="24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小於(</a:t>
            </a:r>
            <a:r>
              <a:rPr lang="en-US" sz="2000">
                <a:solidFill>
                  <a:srgbClr val="FF0000"/>
                </a:solidFill>
              </a:rPr>
              <a:t>&lt;</a:t>
            </a:r>
            <a:r>
              <a:rPr lang="en-US" sz="2000"/>
              <a:t>),大於(</a:t>
            </a:r>
            <a:r>
              <a:rPr lang="en-US" sz="2000">
                <a:solidFill>
                  <a:srgbClr val="FF0000"/>
                </a:solidFill>
              </a:rPr>
              <a:t>&gt;</a:t>
            </a:r>
            <a:r>
              <a:rPr lang="en-US" sz="2000"/>
              <a:t>),等於(</a:t>
            </a:r>
            <a:r>
              <a:rPr lang="en-US" sz="2000">
                <a:solidFill>
                  <a:srgbClr val="FF0000"/>
                </a:solidFill>
              </a:rPr>
              <a:t>==</a:t>
            </a:r>
            <a:r>
              <a:rPr lang="en-US" sz="2000"/>
              <a:t>),不等於(</a:t>
            </a:r>
            <a:r>
              <a:rPr lang="en-US" sz="2000">
                <a:solidFill>
                  <a:srgbClr val="FF0000"/>
                </a:solidFill>
              </a:rPr>
              <a:t>!=</a:t>
            </a:r>
            <a:r>
              <a:rPr lang="en-US" sz="2000"/>
              <a:t>),邏輯AND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&amp;&amp;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),</a:t>
            </a:r>
            <a:r>
              <a:rPr lang="en-US" sz="2000"/>
              <a:t>邏輯OR(</a:t>
            </a:r>
            <a:r>
              <a:rPr lang="en-US" sz="2000">
                <a:solidFill>
                  <a:srgbClr val="FF0000"/>
                </a:solidFill>
              </a:rPr>
              <a:t>||</a:t>
            </a:r>
            <a:r>
              <a:rPr lang="en-US" sz="2000"/>
              <a:t>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FF0000"/>
                </a:solidFill>
              </a:rPr>
              <a:t>提醒</a:t>
            </a:r>
            <a:r>
              <a:rPr lang="en-US" sz="2400"/>
              <a:t>: 單一個 = 是賦予值的用法而不是比較，例如 int a= 5;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位元邏輯運算子</a:t>
            </a:r>
            <a:endParaRPr sz="24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NOT (</a:t>
            </a:r>
            <a:r>
              <a:rPr lang="en-US" sz="2000">
                <a:solidFill>
                  <a:srgbClr val="FF0000"/>
                </a:solidFill>
              </a:rPr>
              <a:t>~</a:t>
            </a:r>
            <a:r>
              <a:rPr lang="en-US" sz="2000"/>
              <a:t>)、 AND(</a:t>
            </a:r>
            <a:r>
              <a:rPr lang="en-US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&amp;</a:t>
            </a:r>
            <a:r>
              <a:rPr lang="en-US" sz="2000"/>
              <a:t>) 、OR (</a:t>
            </a:r>
            <a:r>
              <a:rPr lang="en-US" sz="2000">
                <a:solidFill>
                  <a:srgbClr val="FF0000"/>
                </a:solidFill>
              </a:rPr>
              <a:t>|</a:t>
            </a:r>
            <a:r>
              <a:rPr lang="en-US" sz="2000"/>
              <a:t>) 都是獨立的位元運算法則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3921" y="2620662"/>
            <a:ext cx="2696830" cy="170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課程大綱 Outline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變數 –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輸入 –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scanf()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運算子 –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基本資料型態 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–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type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課堂實作(五):找錢系統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設計一個程式，讓操作者可以輸入購買品項的單價、數量以及支付的金額數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由程式自動算出總消費金額與找零後顯示出來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請試著做出該怎麼找零的功能(找100元幾張 50元幾個 10元幾個這樣 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      (提示:利用除法配合餘數來完成該部分功能)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1021" y="175682"/>
            <a:ext cx="3629025" cy="65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1108" y="185207"/>
            <a:ext cx="3600450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基本資料型態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body" idx="1"/>
          </p:nvPr>
        </p:nvSpPr>
        <p:spPr>
          <a:xfrm>
            <a:off x="677334" y="4053526"/>
            <a:ext cx="8596668" cy="198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變數的宣告與記憶體空間的配置</a:t>
            </a:r>
            <a:endParaRPr/>
          </a:p>
        </p:txBody>
      </p:sp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3839" y="1706341"/>
            <a:ext cx="6954220" cy="223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2" y="4559470"/>
            <a:ext cx="6000343" cy="19245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2"/>
          <p:cNvSpPr/>
          <p:nvPr/>
        </p:nvSpPr>
        <p:spPr>
          <a:xfrm>
            <a:off x="3404126" y="2755431"/>
            <a:ext cx="394877" cy="31770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3846136" y="2748976"/>
            <a:ext cx="480767" cy="317707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4583763" y="2748378"/>
            <a:ext cx="575670" cy="317707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7" name="Google Shape;307;p22"/>
          <p:cNvCxnSpPr>
            <a:stCxn id="305" idx="0"/>
          </p:cNvCxnSpPr>
          <p:nvPr/>
        </p:nvCxnSpPr>
        <p:spPr>
          <a:xfrm rot="-5400000">
            <a:off x="4529769" y="1629826"/>
            <a:ext cx="675900" cy="1562400"/>
          </a:xfrm>
          <a:prstGeom prst="curvedConnector2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8" name="Google Shape;308;p22"/>
          <p:cNvCxnSpPr/>
          <p:nvPr/>
        </p:nvCxnSpPr>
        <p:spPr>
          <a:xfrm rot="10800000" flipH="1">
            <a:off x="4867706" y="2305628"/>
            <a:ext cx="789000" cy="4491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p22"/>
          <p:cNvCxnSpPr>
            <a:stCxn id="304" idx="0"/>
          </p:cNvCxnSpPr>
          <p:nvPr/>
        </p:nvCxnSpPr>
        <p:spPr>
          <a:xfrm rot="5400000" flipH="1">
            <a:off x="2749115" y="1902981"/>
            <a:ext cx="330900" cy="1374000"/>
          </a:xfrm>
          <a:prstGeom prst="curvedConnector2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0" name="Google Shape;310;p22"/>
          <p:cNvSpPr txBox="1"/>
          <p:nvPr/>
        </p:nvSpPr>
        <p:spPr>
          <a:xfrm>
            <a:off x="1179347" y="223985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資料型態</a:t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5656676" y="1835085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變數，其值可修改</a:t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5668396" y="214849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常數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基本資料型態：整數型態</a:t>
            </a: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各種基本資料型態所佔的記憶體空間及範圍：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677332" y="2295292"/>
            <a:ext cx="8554544" cy="3767657"/>
            <a:chOff x="677332" y="2672364"/>
            <a:chExt cx="8554544" cy="3767657"/>
          </a:xfrm>
        </p:grpSpPr>
        <p:pic>
          <p:nvPicPr>
            <p:cNvPr id="320" name="Google Shape;320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332" y="2672364"/>
              <a:ext cx="8554544" cy="37676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3"/>
            <p:cNvSpPr/>
            <p:nvPr/>
          </p:nvSpPr>
          <p:spPr>
            <a:xfrm>
              <a:off x="838986" y="2733773"/>
              <a:ext cx="4117399" cy="320512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22" name="Google Shape;322;p23"/>
          <p:cNvSpPr/>
          <p:nvPr/>
        </p:nvSpPr>
        <p:spPr>
          <a:xfrm>
            <a:off x="744718" y="3186260"/>
            <a:ext cx="8352148" cy="18099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基本資料型態：整數型態</a:t>
            </a:r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10549992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整數型態可分為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solidFill>
                  <a:schemeClr val="dk1"/>
                </a:solidFill>
              </a:rPr>
              <a:t>長整數 (long int)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solidFill>
                  <a:schemeClr val="dk1"/>
                </a:solidFill>
              </a:rPr>
              <a:t>整數 (int)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solidFill>
                  <a:schemeClr val="dk1"/>
                </a:solidFill>
              </a:rPr>
              <a:t>短整數 (short int)</a:t>
            </a:r>
            <a:endParaRPr sz="28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下⾯為整數型態宣告的範例：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num1 = 15;        //宣告num1為整數，並設值為15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long 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num2 = 144L; //宣告num2為長整數，並設值為144L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sum;        //宣告sum為短整數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t="1129"/>
          <a:stretch/>
        </p:blipFill>
        <p:spPr>
          <a:xfrm>
            <a:off x="4253494" y="1611984"/>
            <a:ext cx="7518936" cy="206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無號整數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10399163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加上unsigned，整數資料型態便可成為</a:t>
            </a:r>
            <a:r>
              <a:rPr lang="en-US" sz="2800">
                <a:solidFill>
                  <a:srgbClr val="FF0000"/>
                </a:solidFill>
              </a:rPr>
              <a:t>無號整數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無號整數即沒有負數的整數</a:t>
            </a:r>
            <a:endParaRPr sz="2600"/>
          </a:p>
          <a:p>
            <a:pPr marL="742950" lvl="1" indent="-153669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600"/>
          </a:p>
          <a:p>
            <a:pPr marL="742950" lvl="1" indent="-153669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b="1"/>
              <a:t>	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unsigned 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num; //宣告num 為無號正數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	unsigned short 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sum; //宣告sum為無號短整數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6" name="Google Shape;336;p25"/>
          <p:cNvGraphicFramePr/>
          <p:nvPr/>
        </p:nvGraphicFramePr>
        <p:xfrm>
          <a:off x="1230720" y="2837469"/>
          <a:ext cx="9016225" cy="1755175"/>
        </p:xfrm>
        <a:graphic>
          <a:graphicData uri="http://schemas.openxmlformats.org/drawingml/2006/table">
            <a:tbl>
              <a:tblPr firstRow="1" bandRow="1">
                <a:noFill/>
                <a:tableStyleId>{CBC8E45A-379B-4685-B56D-02DA8D7E8588}</a:tableStyleId>
              </a:tblPr>
              <a:tblGrid>
                <a:gridCol w="334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資料型態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型態說明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位元組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表示範圍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long int</a:t>
                      </a:r>
                      <a:endParaRPr sz="20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無號長整數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0~4294967295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int</a:t>
                      </a:r>
                      <a:endParaRPr sz="20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無號整數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strike="noStrike" cap="none"/>
                        <a:t>0~4294967295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sz="20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無號短整數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strike="noStrike" cap="none"/>
                        <a:t>0~65535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溢位（overflow）</a:t>
            </a:r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10399163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溢位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當儲存的數值超出容許範圍時</a:t>
            </a:r>
            <a:endParaRPr/>
          </a:p>
        </p:txBody>
      </p:sp>
      <p:pic>
        <p:nvPicPr>
          <p:cNvPr id="343" name="Google Shape;34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2" y="2659813"/>
            <a:ext cx="6392167" cy="378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0850" y="5462205"/>
            <a:ext cx="2049087" cy="74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3586" y="1371601"/>
            <a:ext cx="5383529" cy="23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6"/>
          <p:cNvSpPr txBox="1"/>
          <p:nvPr/>
        </p:nvSpPr>
        <p:spPr>
          <a:xfrm>
            <a:off x="6493095" y="5139039"/>
            <a:ext cx="9893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課堂實作(六)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52" name="Google Shape;352;p27"/>
          <p:cNvSpPr txBox="1">
            <a:spLocks noGrp="1"/>
          </p:cNvSpPr>
          <p:nvPr>
            <p:ph type="body" idx="1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宣告兩個變數，⼀個為</a:t>
            </a:r>
            <a:r>
              <a:rPr lang="en-US" sz="2800">
                <a:solidFill>
                  <a:srgbClr val="00B0F0"/>
                </a:solidFill>
              </a:rPr>
              <a:t>整數型態</a:t>
            </a:r>
            <a:r>
              <a:rPr lang="en-US" sz="2800"/>
              <a:t>，一個為</a:t>
            </a:r>
            <a:r>
              <a:rPr lang="en-US" sz="2800">
                <a:solidFill>
                  <a:srgbClr val="00B0F0"/>
                </a:solidFill>
              </a:rPr>
              <a:t>短整數型態</a:t>
            </a:r>
            <a:r>
              <a:rPr lang="en-US" sz="2800"/>
              <a:t>，初始值皆為</a:t>
            </a:r>
            <a:r>
              <a:rPr lang="en-US" sz="2800">
                <a:solidFill>
                  <a:srgbClr val="FF0000"/>
                </a:solidFill>
              </a:rPr>
              <a:t>32767</a:t>
            </a:r>
            <a:r>
              <a:rPr lang="en-US" sz="2800"/>
              <a:t>，請先印出兩變數之初始值，再印出各加⼀之值。</a:t>
            </a:r>
            <a:endParaRPr sz="2600"/>
          </a:p>
        </p:txBody>
      </p:sp>
      <p:pic>
        <p:nvPicPr>
          <p:cNvPr id="353" name="Google Shape;3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0162" y="3603008"/>
            <a:ext cx="7278339" cy="261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變數宣告</a:t>
            </a: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宣告⽅方式：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FF0000"/>
                </a:solidFill>
              </a:rPr>
              <a:t>int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num</a:t>
            </a:r>
            <a:r>
              <a:rPr lang="en-US" sz="2400"/>
              <a:t>; /* 宣告 num 為整數變數 */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FF0000"/>
                </a:solidFill>
              </a:rPr>
              <a:t>int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a,b,c</a:t>
            </a:r>
            <a:r>
              <a:rPr lang="en-US" sz="2400"/>
              <a:t>; /* 同時宣告 a, b 與 c 為整數變數 */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FF0000"/>
                </a:solidFill>
              </a:rPr>
              <a:t>float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sum=0.0</a:t>
            </a:r>
            <a:r>
              <a:rPr lang="en-US" sz="2400"/>
              <a:t>; /* 宣告浮點數變數sum，並設值為0.0 */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3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變數的命名規則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變數名稱可以是英⽂字⺟、數字或底線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名稱中不能有空白字元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第一個字元不能是數字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不能使⽤到關鍵字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150888" y="4057246"/>
            <a:ext cx="860271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intel_4x       /* 正確 */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_AMD           /* 正確，變數的第一個字母可以是底線 */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dos            /* 錯誤，變數的第一個字母不能是數字 */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dogs       /* 錯誤，變數的不能有空白 */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goto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/* 錯誤，變數不能式c語言關鍵字 */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變數的設值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宣告的時候設值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int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num=2;</a:t>
            </a:r>
            <a:r>
              <a:rPr lang="en-US" sz="2400"/>
              <a:t> /* 宣告變數，並直接設值 */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宣告後再設值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int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num1,num2;</a:t>
            </a:r>
            <a:r>
              <a:rPr lang="en-US" sz="2400"/>
              <a:t> /* 宣告變數 */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char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ch;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70C0"/>
                </a:solidFill>
              </a:rPr>
              <a:t>num1=2;</a:t>
            </a:r>
            <a:r>
              <a:rPr lang="en-US" sz="2400"/>
              <a:t>     /* 將整數變數num1的值設為2 */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70C0"/>
                </a:solidFill>
              </a:rPr>
              <a:t>num2=30;</a:t>
            </a:r>
            <a:r>
              <a:rPr lang="en-US" sz="2400"/>
              <a:t>   /* 將整數變數num2的值設為30 */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70C0"/>
                </a:solidFill>
              </a:rPr>
              <a:t>ch =‘m’;     </a:t>
            </a:r>
            <a:r>
              <a:rPr lang="en-US" sz="2400"/>
              <a:t>/* 將字元變數ch的值設為'm' */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為什麼要宣告變數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dk1"/>
                </a:solidFill>
              </a:rPr>
              <a:t>宣告變數有許多好處，諸如：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⽅便編譯器找到錯誤的變數名稱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避免變數名稱打錯 （如數字0與英⽂字母O）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除錯容易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增加程式的可讀性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便於程式碼的維護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變數範例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1"/>
          </p:nvPr>
        </p:nvSpPr>
        <p:spPr>
          <a:xfrm>
            <a:off x="5249332" y="1938148"/>
            <a:ext cx="3376596" cy="19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要改數字每個都要更改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909" y="1434599"/>
            <a:ext cx="7552267" cy="208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909" y="4026678"/>
            <a:ext cx="7517221" cy="2553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3065929" y="3418970"/>
            <a:ext cx="403412" cy="4213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A1C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1550894" y="4769224"/>
            <a:ext cx="959224" cy="53412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2515097" y="4836229"/>
            <a:ext cx="73372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使用變數，更改這裡就可以改變所有num的值，例如改成num=3</a:t>
            </a:r>
            <a:endParaRPr sz="20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課堂實作(一):變數輸出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宣告整數、浮點數、字元變數並輸出。</a:t>
            </a:r>
            <a:endParaRPr/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506" y="3511807"/>
            <a:ext cx="7683649" cy="258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999067" y="516467"/>
            <a:ext cx="8596668" cy="110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變數的資料形態</a:t>
            </a: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067" y="1408166"/>
            <a:ext cx="6448511" cy="520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Macintosh PowerPoint</Application>
  <PresentationFormat>寬螢幕</PresentationFormat>
  <Paragraphs>146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DFKai-SB</vt:lpstr>
      <vt:lpstr>Noto Sans Symbols</vt:lpstr>
      <vt:lpstr>Arial</vt:lpstr>
      <vt:lpstr>Calibri</vt:lpstr>
      <vt:lpstr>Consolas</vt:lpstr>
      <vt:lpstr>Times New Roman</vt:lpstr>
      <vt:lpstr>Trebuchet MS</vt:lpstr>
      <vt:lpstr>多面向</vt:lpstr>
      <vt:lpstr>PowerPoint 簡報</vt:lpstr>
      <vt:lpstr>課程大綱 Outline</vt:lpstr>
      <vt:lpstr>變數宣告</vt:lpstr>
      <vt:lpstr>變數的命名規則</vt:lpstr>
      <vt:lpstr>變數的設值</vt:lpstr>
      <vt:lpstr>為什麼要宣告變數</vt:lpstr>
      <vt:lpstr>變數範例</vt:lpstr>
      <vt:lpstr>課堂實作(一):變數輸出   </vt:lpstr>
      <vt:lpstr>變數的資料形態 </vt:lpstr>
      <vt:lpstr>控制變數輸出 </vt:lpstr>
      <vt:lpstr>控制變數輸出  </vt:lpstr>
      <vt:lpstr>課堂實作(二):控制變數輸出   </vt:lpstr>
      <vt:lpstr>識別字 (identifier)</vt:lpstr>
      <vt:lpstr>關鍵字（keyword）</vt:lpstr>
      <vt:lpstr>課堂實作(三):變數   </vt:lpstr>
      <vt:lpstr>輸入- scanf()   </vt:lpstr>
      <vt:lpstr>輸入- scanf()   </vt:lpstr>
      <vt:lpstr>課堂實作(四):輸入-scanf()    </vt:lpstr>
      <vt:lpstr>運算子 </vt:lpstr>
      <vt:lpstr>課堂實作(五):找錢系統     </vt:lpstr>
      <vt:lpstr>PowerPoint 簡報</vt:lpstr>
      <vt:lpstr>基本資料型態  </vt:lpstr>
      <vt:lpstr>基本資料型態：整數型態</vt:lpstr>
      <vt:lpstr>基本資料型態：整數型態</vt:lpstr>
      <vt:lpstr>無號整數</vt:lpstr>
      <vt:lpstr>溢位（overflow）</vt:lpstr>
      <vt:lpstr>課堂實作(六)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bbs</dc:creator>
  <cp:lastModifiedBy>翰俞 黃</cp:lastModifiedBy>
  <cp:revision>1</cp:revision>
  <dcterms:created xsi:type="dcterms:W3CDTF">2016-09-28T07:16:25Z</dcterms:created>
  <dcterms:modified xsi:type="dcterms:W3CDTF">2022-09-15T01:59:33Z</dcterms:modified>
</cp:coreProperties>
</file>