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h8Uo84YG5oKKLBZ0PNrMZTnXCC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7" name="Google Shape;55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4" name="Google Shape;56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4" name="Google Shape;57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6" name="Google Shape;61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36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9" name="Google Shape;29;p3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3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3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32" name="Google Shape;32;p3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3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864EA9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4EA9">
                <a:alpha val="49411"/>
              </a:srgbClr>
            </a:solidFill>
            <a:ln>
              <a:noFill/>
            </a:ln>
          </p:spPr>
        </p:sp>
        <p:sp>
          <p:nvSpPr>
            <p:cNvPr id="35" name="Google Shape;35;p3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6" name="Google Shape;36;p3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4DAA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3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864EA9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3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4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4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4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4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0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5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5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40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40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3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4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3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3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3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4" name="Google Shape;14;p3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3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864EA9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4EA9">
                <a:alpha val="49411"/>
              </a:srgbClr>
            </a:solidFill>
            <a:ln>
              <a:noFill/>
            </a:ln>
          </p:spPr>
        </p:sp>
        <p:sp>
          <p:nvSpPr>
            <p:cNvPr id="17" name="Google Shape;17;p3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8" name="Google Shape;18;p3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4DAA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3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864EA9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Relationship Id="rId5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Relationship Id="rId4" Type="http://schemas.openxmlformats.org/officeDocument/2006/relationships/image" Target="../media/image47.png"/><Relationship Id="rId5" Type="http://schemas.openxmlformats.org/officeDocument/2006/relationships/image" Target="../media/image4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/>
        </p:nvSpPr>
        <p:spPr>
          <a:xfrm>
            <a:off x="1507067" y="1708343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rgbClr val="996633"/>
                </a:solidFill>
                <a:latin typeface="Trebuchet MS"/>
                <a:ea typeface="Trebuchet MS"/>
                <a:cs typeface="Trebuchet MS"/>
                <a:sym typeface="Trebuchet MS"/>
              </a:rPr>
              <a:t>C程式設計實習(五) </a:t>
            </a:r>
            <a:endParaRPr b="0" i="0" sz="5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625688" y="3999141"/>
            <a:ext cx="7164141" cy="1200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授課教師: 蔣依吾 教授  E-mail : chiang@cse.nsysu.edu.tw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課堂助教: 黃翰俞          E-mail : m103040022@student.nsysu.edu.tw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楊承翰          E-mail : m103040026@student.nsysu.edu.tw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/>
          <p:nvPr>
            <p:ph type="title"/>
          </p:nvPr>
        </p:nvSpPr>
        <p:spPr>
          <a:xfrm>
            <a:off x="677333" y="609600"/>
            <a:ext cx="10578271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迴圈初值、判斷條件與增減量的給定</a:t>
            </a:r>
            <a:endParaRPr/>
          </a:p>
        </p:txBody>
      </p:sp>
      <p:pic>
        <p:nvPicPr>
          <p:cNvPr id="245" name="Google Shape;2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194" y="1768679"/>
            <a:ext cx="3696216" cy="248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7412" y="1768679"/>
            <a:ext cx="3658111" cy="251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04921" y="1768679"/>
            <a:ext cx="3610479" cy="247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5194" y="4421896"/>
            <a:ext cx="1361058" cy="1520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74420" y="4419079"/>
            <a:ext cx="1641818" cy="93848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0"/>
          <p:cNvSpPr txBox="1"/>
          <p:nvPr/>
        </p:nvSpPr>
        <p:spPr>
          <a:xfrm>
            <a:off x="2830519" y="5495828"/>
            <a:ext cx="56630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利用迴圈初值、判斷條件與增減量的給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定來決定要重複幾次迴圈敘述主體！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5716238" y="4344716"/>
            <a:ext cx="50045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i=6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i=7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i=8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i=9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i=10</a:t>
            </a:r>
            <a:endParaRPr b="0" i="0" sz="12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2" name="Google Shape;252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04921" y="4380974"/>
            <a:ext cx="1641818" cy="93848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0"/>
          <p:cNvSpPr txBox="1"/>
          <p:nvPr/>
        </p:nvSpPr>
        <p:spPr>
          <a:xfrm>
            <a:off x="9748604" y="4341899"/>
            <a:ext cx="41069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i=3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i=5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i=7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i=9</a:t>
            </a:r>
            <a:endParaRPr b="0" i="0" sz="12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課堂實作(一)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59" name="Google Shape;259;p11"/>
          <p:cNvSpPr txBox="1"/>
          <p:nvPr>
            <p:ph idx="1" type="body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請使⽤者輸入一個</a:t>
            </a:r>
            <a:r>
              <a:rPr lang="en-US" sz="2800"/>
              <a:t>數字，輸出比他小的偶數（從零開始）</a:t>
            </a:r>
            <a:r>
              <a:rPr lang="en-US" sz="2800"/>
              <a:t>。</a:t>
            </a:r>
            <a:endParaRPr sz="2400"/>
          </a:p>
        </p:txBody>
      </p:sp>
      <p:pic>
        <p:nvPicPr>
          <p:cNvPr id="260" name="Google Shape;2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024" y="2781300"/>
            <a:ext cx="7240675" cy="38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再看一個例子</a:t>
            </a:r>
            <a:endParaRPr/>
          </a:p>
        </p:txBody>
      </p:sp>
      <p:pic>
        <p:nvPicPr>
          <p:cNvPr id="266" name="Google Shape;2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184" y="3176988"/>
            <a:ext cx="2232722" cy="19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2"/>
          <p:cNvSpPr/>
          <p:nvPr/>
        </p:nvSpPr>
        <p:spPr>
          <a:xfrm>
            <a:off x="2939047" y="2087278"/>
            <a:ext cx="2462512" cy="2220598"/>
          </a:xfrm>
          <a:prstGeom prst="wedgeEllipseCallout">
            <a:avLst>
              <a:gd fmla="val -61399" name="adj1"/>
              <a:gd fmla="val 13284" name="adj2"/>
            </a:avLst>
          </a:prstGeom>
          <a:solidFill>
            <a:srgbClr val="9966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12"/>
          <p:cNvSpPr txBox="1"/>
          <p:nvPr/>
        </p:nvSpPr>
        <p:spPr>
          <a:xfrm>
            <a:off x="3172494" y="2200171"/>
            <a:ext cx="207683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那如果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我想要印出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我有1隻狗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我有2隻狗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我有3隻狗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那該怎麼辦呢？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2"/>
          <p:cNvSpPr txBox="1"/>
          <p:nvPr/>
        </p:nvSpPr>
        <p:spPr>
          <a:xfrm>
            <a:off x="3682261" y="5830556"/>
            <a:ext cx="21841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那10次呢？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6568" y="1514812"/>
            <a:ext cx="2695951" cy="208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16568" y="4034462"/>
            <a:ext cx="3334215" cy="229584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2"/>
          <p:cNvSpPr txBox="1"/>
          <p:nvPr/>
        </p:nvSpPr>
        <p:spPr>
          <a:xfrm>
            <a:off x="6349473" y="1129274"/>
            <a:ext cx="27398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不使用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迴圈的⽅式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2"/>
          <p:cNvSpPr txBox="1"/>
          <p:nvPr/>
        </p:nvSpPr>
        <p:spPr>
          <a:xfrm>
            <a:off x="6349473" y="3634391"/>
            <a:ext cx="24833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使用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迴圈的⽅式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來練習⼀個例子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79" name="Google Shape;279;p13"/>
          <p:cNvSpPr txBox="1"/>
          <p:nvPr>
            <p:ph idx="1" type="body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利用for迴圈印出下列輸出</a:t>
            </a:r>
            <a:endParaRPr sz="2400"/>
          </a:p>
        </p:txBody>
      </p:sp>
      <p:sp>
        <p:nvSpPr>
          <p:cNvPr id="280" name="Google Shape;280;p13"/>
          <p:cNvSpPr txBox="1"/>
          <p:nvPr/>
        </p:nvSpPr>
        <p:spPr>
          <a:xfrm>
            <a:off x="1084082" y="2281287"/>
            <a:ext cx="358218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 x 1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 x 2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 x 3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 x 4 =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 x 5 =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 x 6 = 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 x 7 = 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 x 8 = 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 x 9 = 18</a:t>
            </a:r>
            <a:endParaRPr b="0" i="0" sz="28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生成整數亂數範例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已知 stdlib.h 這個 library 有可以產⽣生亂數的函式(rand)，請利用此函式⽣成一個介於1~100之亂數。</a:t>
            </a:r>
            <a:endParaRPr sz="2400"/>
          </a:p>
        </p:txBody>
      </p:sp>
      <p:pic>
        <p:nvPicPr>
          <p:cNvPr id="287" name="Google Shape;2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1957" y="2715293"/>
            <a:ext cx="4428138" cy="39742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14"/>
          <p:cNvCxnSpPr/>
          <p:nvPr/>
        </p:nvCxnSpPr>
        <p:spPr>
          <a:xfrm>
            <a:off x="3761295" y="3355942"/>
            <a:ext cx="49019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9" name="Google Shape;289;p14"/>
          <p:cNvSpPr txBox="1"/>
          <p:nvPr/>
        </p:nvSpPr>
        <p:spPr>
          <a:xfrm>
            <a:off x="4251489" y="3125109"/>
            <a:ext cx="63466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程式中有用到time這個函數，所以要把time.h包含進來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14"/>
          <p:cNvCxnSpPr/>
          <p:nvPr/>
        </p:nvCxnSpPr>
        <p:spPr>
          <a:xfrm>
            <a:off x="4251489" y="4799814"/>
            <a:ext cx="49019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1" name="Google Shape;291;p14"/>
          <p:cNvSpPr txBox="1"/>
          <p:nvPr/>
        </p:nvSpPr>
        <p:spPr>
          <a:xfrm>
            <a:off x="5245162" y="5107398"/>
            <a:ext cx="2249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rand() ⽤法如下：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>
            <a:off x="4754968" y="4399512"/>
            <a:ext cx="60837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在rand之前要加入 srand(time(NULL)) 這⼀⾏，⽬的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為撒亂數種子，這樣才不會每一次都抽一樣的數字。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14"/>
          <p:cNvCxnSpPr/>
          <p:nvPr/>
        </p:nvCxnSpPr>
        <p:spPr>
          <a:xfrm>
            <a:off x="4741683" y="5310433"/>
            <a:ext cx="490194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94" name="Google Shape;2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3469" y="5607866"/>
            <a:ext cx="6119231" cy="7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課堂實作(二)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300" name="Google Shape;300;p15"/>
          <p:cNvSpPr txBox="1"/>
          <p:nvPr>
            <p:ph idx="1" type="body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利用 for loop 產生</a:t>
            </a:r>
            <a:r>
              <a:rPr lang="en-US" sz="2800"/>
              <a:t>指定</a:t>
            </a:r>
            <a:r>
              <a:rPr lang="en-US" sz="2800"/>
              <a:t>個1~500之亂數，並輸出總和</a:t>
            </a:r>
            <a:endParaRPr sz="2400"/>
          </a:p>
        </p:txBody>
      </p:sp>
      <p:pic>
        <p:nvPicPr>
          <p:cNvPr id="301" name="Google Shape;3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45" y="2759024"/>
            <a:ext cx="3785875" cy="38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246" y="3910720"/>
            <a:ext cx="3905795" cy="2524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5620" y="2467466"/>
            <a:ext cx="3934374" cy="264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6011" y="1133780"/>
            <a:ext cx="3915321" cy="2667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16"/>
          <p:cNvCxnSpPr/>
          <p:nvPr/>
        </p:nvCxnSpPr>
        <p:spPr>
          <a:xfrm rot="10800000">
            <a:off x="4543720" y="1847654"/>
            <a:ext cx="136229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16"/>
          <p:cNvSpPr txBox="1"/>
          <p:nvPr/>
        </p:nvSpPr>
        <p:spPr>
          <a:xfrm>
            <a:off x="752746" y="1616821"/>
            <a:ext cx="37155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這三段程式碼差別在哪裡？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印出下列的九九乘法表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316" name="Google Shape;316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927" y="1548505"/>
            <a:ext cx="9093152" cy="176973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7"/>
          <p:cNvSpPr txBox="1"/>
          <p:nvPr/>
        </p:nvSpPr>
        <p:spPr>
          <a:xfrm>
            <a:off x="744717" y="3495139"/>
            <a:ext cx="54745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跟前面不一樣，有兩個數再變化!!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3879424" y="4472275"/>
            <a:ext cx="5292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996633"/>
                </a:solidFill>
                <a:latin typeface="Trebuchet MS"/>
                <a:ea typeface="Trebuchet MS"/>
                <a:cs typeface="Trebuchet MS"/>
                <a:sym typeface="Trebuchet MS"/>
              </a:rPr>
              <a:t>謎之聲：</a:t>
            </a:r>
            <a:endParaRPr b="0" i="0" sz="4000" u="none" cap="none" strike="noStrike">
              <a:solidFill>
                <a:srgbClr val="9966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996633"/>
                </a:solidFill>
                <a:latin typeface="Trebuchet MS"/>
                <a:ea typeface="Trebuchet MS"/>
                <a:cs typeface="Trebuchet MS"/>
                <a:sym typeface="Trebuchet MS"/>
              </a:rPr>
              <a:t>快使⽤巢狀迴圈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996633"/>
                </a:solidFill>
                <a:latin typeface="Trebuchet MS"/>
                <a:ea typeface="Trebuchet MS"/>
                <a:cs typeface="Trebuchet MS"/>
                <a:sym typeface="Trebuchet MS"/>
              </a:rPr>
              <a:t>迴圈裡⾯還有迴圈！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" name="Google Shape;319;p17"/>
          <p:cNvCxnSpPr/>
          <p:nvPr/>
        </p:nvCxnSpPr>
        <p:spPr>
          <a:xfrm>
            <a:off x="8173039" y="4072379"/>
            <a:ext cx="1498862" cy="1369394"/>
          </a:xfrm>
          <a:prstGeom prst="straightConnector1">
            <a:avLst/>
          </a:prstGeom>
          <a:noFill/>
          <a:ln cap="flat" cmpd="sng" w="28575">
            <a:solidFill>
              <a:srgbClr val="99663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17"/>
          <p:cNvCxnSpPr/>
          <p:nvPr/>
        </p:nvCxnSpPr>
        <p:spPr>
          <a:xfrm flipH="1" rot="10800000">
            <a:off x="6877675" y="6242045"/>
            <a:ext cx="2535774" cy="569122"/>
          </a:xfrm>
          <a:prstGeom prst="straightConnector1">
            <a:avLst/>
          </a:prstGeom>
          <a:noFill/>
          <a:ln cap="flat" cmpd="sng" w="28575">
            <a:solidFill>
              <a:srgbClr val="99663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/>
          <p:nvPr/>
        </p:nvSpPr>
        <p:spPr>
          <a:xfrm>
            <a:off x="10760307" y="2838414"/>
            <a:ext cx="762624" cy="3563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6" name="Google Shape;326;p18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巢狀迴圈的範例-九九乘法表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327" name="Google Shape;3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656" y="1533808"/>
            <a:ext cx="6130934" cy="415526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8"/>
          <p:cNvSpPr/>
          <p:nvPr/>
        </p:nvSpPr>
        <p:spPr>
          <a:xfrm>
            <a:off x="1847653" y="3327662"/>
            <a:ext cx="5425877" cy="161198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Google Shape;329;p18"/>
          <p:cNvSpPr/>
          <p:nvPr/>
        </p:nvSpPr>
        <p:spPr>
          <a:xfrm>
            <a:off x="3883843" y="4687477"/>
            <a:ext cx="1107996" cy="50433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3883843" y="4760363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外層迴圈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8"/>
          <p:cNvSpPr/>
          <p:nvPr/>
        </p:nvSpPr>
        <p:spPr>
          <a:xfrm>
            <a:off x="2271860" y="3610467"/>
            <a:ext cx="4705730" cy="824844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Google Shape;332;p18"/>
          <p:cNvSpPr/>
          <p:nvPr/>
        </p:nvSpPr>
        <p:spPr>
          <a:xfrm>
            <a:off x="6068741" y="4164822"/>
            <a:ext cx="1107996" cy="50433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6090701" y="4228186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內層迴圈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8"/>
          <p:cNvSpPr/>
          <p:nvPr/>
        </p:nvSpPr>
        <p:spPr>
          <a:xfrm>
            <a:off x="8842871" y="2744072"/>
            <a:ext cx="970057" cy="571507"/>
          </a:xfrm>
          <a:prstGeom prst="diamond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q04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35" name="Google Shape;335;p18"/>
          <p:cNvCxnSpPr/>
          <p:nvPr/>
        </p:nvCxnSpPr>
        <p:spPr>
          <a:xfrm>
            <a:off x="9317149" y="1904381"/>
            <a:ext cx="0" cy="23172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6" name="Google Shape;336;p18"/>
          <p:cNvSpPr txBox="1"/>
          <p:nvPr/>
        </p:nvSpPr>
        <p:spPr>
          <a:xfrm flipH="1">
            <a:off x="8970893" y="2882363"/>
            <a:ext cx="679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i&lt;=9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 flipH="1">
            <a:off x="8981462" y="1536458"/>
            <a:ext cx="658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開始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18"/>
          <p:cNvCxnSpPr>
            <a:stCxn id="339" idx="3"/>
          </p:cNvCxnSpPr>
          <p:nvPr/>
        </p:nvCxnSpPr>
        <p:spPr>
          <a:xfrm rot="10800000">
            <a:off x="9360033" y="4070579"/>
            <a:ext cx="381600" cy="1805100"/>
          </a:xfrm>
          <a:prstGeom prst="bentConnector4">
            <a:avLst>
              <a:gd fmla="val -84866" name="adj1"/>
              <a:gd fmla="val 99915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0" name="Google Shape;340;p18"/>
          <p:cNvCxnSpPr>
            <a:stCxn id="334" idx="3"/>
          </p:cNvCxnSpPr>
          <p:nvPr/>
        </p:nvCxnSpPr>
        <p:spPr>
          <a:xfrm>
            <a:off x="9812928" y="3029826"/>
            <a:ext cx="98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1" name="Google Shape;341;p18"/>
          <p:cNvCxnSpPr>
            <a:stCxn id="342" idx="0"/>
          </p:cNvCxnSpPr>
          <p:nvPr/>
        </p:nvCxnSpPr>
        <p:spPr>
          <a:xfrm rot="-5400000">
            <a:off x="7816286" y="2870401"/>
            <a:ext cx="1707300" cy="1217100"/>
          </a:xfrm>
          <a:prstGeom prst="bentConnector3">
            <a:avLst>
              <a:gd fmla="val 99544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43" name="Google Shape;343;p18"/>
          <p:cNvGrpSpPr/>
          <p:nvPr/>
        </p:nvGrpSpPr>
        <p:grpSpPr>
          <a:xfrm>
            <a:off x="8941211" y="2136154"/>
            <a:ext cx="751810" cy="373203"/>
            <a:chOff x="8570608" y="1710752"/>
            <a:chExt cx="751810" cy="373203"/>
          </a:xfrm>
        </p:grpSpPr>
        <p:sp>
          <p:nvSpPr>
            <p:cNvPr id="344" name="Google Shape;344;p18"/>
            <p:cNvSpPr/>
            <p:nvPr/>
          </p:nvSpPr>
          <p:spPr>
            <a:xfrm>
              <a:off x="8570608" y="1710752"/>
              <a:ext cx="751810" cy="373203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7E6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5" name="Google Shape;345;p18"/>
            <p:cNvSpPr txBox="1"/>
            <p:nvPr/>
          </p:nvSpPr>
          <p:spPr>
            <a:xfrm flipH="1">
              <a:off x="8610859" y="1733529"/>
              <a:ext cx="6587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i=1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46" name="Google Shape;346;p18"/>
          <p:cNvCxnSpPr/>
          <p:nvPr/>
        </p:nvCxnSpPr>
        <p:spPr>
          <a:xfrm>
            <a:off x="9324289" y="2509357"/>
            <a:ext cx="0" cy="23172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7" name="Google Shape;347;p18"/>
          <p:cNvCxnSpPr/>
          <p:nvPr/>
        </p:nvCxnSpPr>
        <p:spPr>
          <a:xfrm>
            <a:off x="9331429" y="3327662"/>
            <a:ext cx="0" cy="23172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48" name="Google Shape;348;p18"/>
          <p:cNvGrpSpPr/>
          <p:nvPr/>
        </p:nvGrpSpPr>
        <p:grpSpPr>
          <a:xfrm>
            <a:off x="8961114" y="3574539"/>
            <a:ext cx="751810" cy="373203"/>
            <a:chOff x="8570608" y="1710752"/>
            <a:chExt cx="751810" cy="373203"/>
          </a:xfrm>
        </p:grpSpPr>
        <p:sp>
          <p:nvSpPr>
            <p:cNvPr id="349" name="Google Shape;349;p18"/>
            <p:cNvSpPr/>
            <p:nvPr/>
          </p:nvSpPr>
          <p:spPr>
            <a:xfrm>
              <a:off x="8570608" y="1710752"/>
              <a:ext cx="751810" cy="373203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7E6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0" name="Google Shape;350;p18"/>
            <p:cNvSpPr txBox="1"/>
            <p:nvPr/>
          </p:nvSpPr>
          <p:spPr>
            <a:xfrm flipH="1">
              <a:off x="8610859" y="1733529"/>
              <a:ext cx="6587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j=1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51" name="Google Shape;351;p18"/>
          <p:cNvSpPr/>
          <p:nvPr/>
        </p:nvSpPr>
        <p:spPr>
          <a:xfrm>
            <a:off x="8861801" y="4210673"/>
            <a:ext cx="970057" cy="571507"/>
          </a:xfrm>
          <a:prstGeom prst="diamond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q04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2" name="Google Shape;352;p18"/>
          <p:cNvSpPr txBox="1"/>
          <p:nvPr/>
        </p:nvSpPr>
        <p:spPr>
          <a:xfrm flipH="1">
            <a:off x="8989823" y="4348964"/>
            <a:ext cx="679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j&lt;=9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53" name="Google Shape;353;p18"/>
          <p:cNvCxnSpPr/>
          <p:nvPr/>
        </p:nvCxnSpPr>
        <p:spPr>
          <a:xfrm>
            <a:off x="9331429" y="3966594"/>
            <a:ext cx="0" cy="23172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4" name="Google Shape;354;p18"/>
          <p:cNvCxnSpPr/>
          <p:nvPr/>
        </p:nvCxnSpPr>
        <p:spPr>
          <a:xfrm>
            <a:off x="9351777" y="4798234"/>
            <a:ext cx="0" cy="23172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55" name="Google Shape;355;p18"/>
          <p:cNvGrpSpPr/>
          <p:nvPr/>
        </p:nvGrpSpPr>
        <p:grpSpPr>
          <a:xfrm>
            <a:off x="8861801" y="5031421"/>
            <a:ext cx="1000752" cy="607552"/>
            <a:chOff x="8570608" y="1710752"/>
            <a:chExt cx="751810" cy="607552"/>
          </a:xfrm>
        </p:grpSpPr>
        <p:sp>
          <p:nvSpPr>
            <p:cNvPr id="356" name="Google Shape;356;p18"/>
            <p:cNvSpPr/>
            <p:nvPr/>
          </p:nvSpPr>
          <p:spPr>
            <a:xfrm>
              <a:off x="8570608" y="1710752"/>
              <a:ext cx="751810" cy="373203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7E6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7" name="Google Shape;357;p18"/>
            <p:cNvSpPr txBox="1"/>
            <p:nvPr/>
          </p:nvSpPr>
          <p:spPr>
            <a:xfrm flipH="1">
              <a:off x="8610859" y="1733529"/>
              <a:ext cx="65874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印出i*j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58" name="Google Shape;358;p18"/>
          <p:cNvCxnSpPr/>
          <p:nvPr/>
        </p:nvCxnSpPr>
        <p:spPr>
          <a:xfrm>
            <a:off x="9360138" y="5442200"/>
            <a:ext cx="0" cy="23172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59" name="Google Shape;359;p18"/>
          <p:cNvGrpSpPr/>
          <p:nvPr/>
        </p:nvGrpSpPr>
        <p:grpSpPr>
          <a:xfrm>
            <a:off x="8989823" y="5689077"/>
            <a:ext cx="751810" cy="373203"/>
            <a:chOff x="8570608" y="1710752"/>
            <a:chExt cx="751810" cy="373203"/>
          </a:xfrm>
        </p:grpSpPr>
        <p:sp>
          <p:nvSpPr>
            <p:cNvPr id="339" name="Google Shape;339;p18"/>
            <p:cNvSpPr/>
            <p:nvPr/>
          </p:nvSpPr>
          <p:spPr>
            <a:xfrm>
              <a:off x="8570608" y="1710752"/>
              <a:ext cx="751810" cy="373203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7E6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0" name="Google Shape;360;p18"/>
            <p:cNvSpPr txBox="1"/>
            <p:nvPr/>
          </p:nvSpPr>
          <p:spPr>
            <a:xfrm flipH="1">
              <a:off x="8610859" y="1733529"/>
              <a:ext cx="6587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j++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61" name="Google Shape;361;p18"/>
          <p:cNvSpPr/>
          <p:nvPr/>
        </p:nvSpPr>
        <p:spPr>
          <a:xfrm>
            <a:off x="8941211" y="1523310"/>
            <a:ext cx="762624" cy="356351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2" name="Google Shape;362;p18"/>
          <p:cNvSpPr txBox="1"/>
          <p:nvPr/>
        </p:nvSpPr>
        <p:spPr>
          <a:xfrm flipH="1">
            <a:off x="10800558" y="2851562"/>
            <a:ext cx="658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結束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18"/>
          <p:cNvGrpSpPr/>
          <p:nvPr/>
        </p:nvGrpSpPr>
        <p:grpSpPr>
          <a:xfrm>
            <a:off x="7691760" y="4309824"/>
            <a:ext cx="751810" cy="373203"/>
            <a:chOff x="8570608" y="1710752"/>
            <a:chExt cx="751810" cy="373203"/>
          </a:xfrm>
        </p:grpSpPr>
        <p:sp>
          <p:nvSpPr>
            <p:cNvPr id="364" name="Google Shape;364;p18"/>
            <p:cNvSpPr/>
            <p:nvPr/>
          </p:nvSpPr>
          <p:spPr>
            <a:xfrm>
              <a:off x="8570608" y="1710752"/>
              <a:ext cx="751810" cy="373203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7E6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2" name="Google Shape;342;p18"/>
            <p:cNvSpPr txBox="1"/>
            <p:nvPr/>
          </p:nvSpPr>
          <p:spPr>
            <a:xfrm flipH="1">
              <a:off x="8610859" y="1733529"/>
              <a:ext cx="6587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i++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365" name="Google Shape;365;p18"/>
          <p:cNvCxnSpPr>
            <a:stCxn id="351" idx="1"/>
            <a:endCxn id="364" idx="3"/>
          </p:cNvCxnSpPr>
          <p:nvPr/>
        </p:nvCxnSpPr>
        <p:spPr>
          <a:xfrm rot="10800000">
            <a:off x="8443601" y="4496427"/>
            <a:ext cx="41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6" name="Google Shape;366;p18"/>
          <p:cNvSpPr txBox="1"/>
          <p:nvPr/>
        </p:nvSpPr>
        <p:spPr>
          <a:xfrm flipH="1">
            <a:off x="8366677" y="4195188"/>
            <a:ext cx="6816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False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7" name="Google Shape;367;p18"/>
          <p:cNvSpPr txBox="1"/>
          <p:nvPr/>
        </p:nvSpPr>
        <p:spPr>
          <a:xfrm flipH="1">
            <a:off x="9712924" y="2708813"/>
            <a:ext cx="6587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False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8" name="Google Shape;368;p18"/>
          <p:cNvSpPr txBox="1"/>
          <p:nvPr/>
        </p:nvSpPr>
        <p:spPr>
          <a:xfrm flipH="1">
            <a:off x="8714052" y="3233000"/>
            <a:ext cx="658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9" name="Google Shape;369;p18"/>
          <p:cNvSpPr txBox="1"/>
          <p:nvPr/>
        </p:nvSpPr>
        <p:spPr>
          <a:xfrm flipH="1">
            <a:off x="9278890" y="4690237"/>
            <a:ext cx="658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0" name="Google Shape;370;p18"/>
          <p:cNvSpPr/>
          <p:nvPr/>
        </p:nvSpPr>
        <p:spPr>
          <a:xfrm>
            <a:off x="8670003" y="3478910"/>
            <a:ext cx="1701670" cy="275996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B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1" name="Google Shape;371;p18"/>
          <p:cNvSpPr/>
          <p:nvPr/>
        </p:nvSpPr>
        <p:spPr>
          <a:xfrm>
            <a:off x="7562850" y="2031370"/>
            <a:ext cx="3028950" cy="449325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課堂實作(三)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377" name="Google Shape;377;p19"/>
          <p:cNvSpPr txBox="1"/>
          <p:nvPr>
            <p:ph idx="1" type="body"/>
          </p:nvPr>
        </p:nvSpPr>
        <p:spPr>
          <a:xfrm>
            <a:off x="677332" y="1674708"/>
            <a:ext cx="9144000" cy="55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令使用者輸入層數，</a:t>
            </a:r>
            <a:r>
              <a:rPr lang="en-US" sz="2800"/>
              <a:t>利用巢狀 for 迴圈印出下⾯的星星：</a:t>
            </a:r>
            <a:endParaRPr/>
          </a:p>
        </p:txBody>
      </p:sp>
      <p:pic>
        <p:nvPicPr>
          <p:cNvPr id="378" name="Google Shape;3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261" y="2433550"/>
            <a:ext cx="6197800" cy="41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課程大綱 Outline</a:t>
            </a:r>
            <a:endParaRPr sz="4800">
              <a:solidFill>
                <a:srgbClr val="996633"/>
              </a:solidFill>
            </a:endParaRPr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結構化程式設計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for迴圈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生成整數亂數範例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巢狀for迴圈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while迴圈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迴圈的跳離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使⽤while 迴圈</a:t>
            </a:r>
            <a:endParaRPr/>
          </a:p>
        </p:txBody>
      </p:sp>
      <p:sp>
        <p:nvSpPr>
          <p:cNvPr id="384" name="Google Shape;384;p20"/>
          <p:cNvSpPr txBox="1"/>
          <p:nvPr>
            <p:ph idx="1" type="body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while 最適合用在迴圈執行次數為未知時</a:t>
            </a:r>
            <a:endParaRPr sz="2400"/>
          </a:p>
        </p:txBody>
      </p:sp>
      <p:sp>
        <p:nvSpPr>
          <p:cNvPr id="385" name="Google Shape;385;p20"/>
          <p:cNvSpPr/>
          <p:nvPr/>
        </p:nvSpPr>
        <p:spPr>
          <a:xfrm>
            <a:off x="677333" y="2363377"/>
            <a:ext cx="3637492" cy="252294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設定迴圈初值;</a:t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While(</a:t>
            </a: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判斷條件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迴圈主體;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設定增減量;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6010983" y="3577939"/>
            <a:ext cx="1216058" cy="716438"/>
          </a:xfrm>
          <a:prstGeom prst="diamond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q04j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7550806" y="4796163"/>
            <a:ext cx="1131216" cy="67873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8" name="Google Shape;388;p20"/>
          <p:cNvSpPr/>
          <p:nvPr/>
        </p:nvSpPr>
        <p:spPr>
          <a:xfrm>
            <a:off x="6053404" y="4799591"/>
            <a:ext cx="1131216" cy="67873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89" name="Google Shape;389;p20"/>
          <p:cNvCxnSpPr>
            <a:endCxn id="388" idx="0"/>
          </p:cNvCxnSpPr>
          <p:nvPr/>
        </p:nvCxnSpPr>
        <p:spPr>
          <a:xfrm flipH="1">
            <a:off x="6619012" y="4294391"/>
            <a:ext cx="300" cy="505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0" name="Google Shape;390;p20"/>
          <p:cNvCxnSpPr/>
          <p:nvPr/>
        </p:nvCxnSpPr>
        <p:spPr>
          <a:xfrm flipH="1">
            <a:off x="6619012" y="5501085"/>
            <a:ext cx="173" cy="50521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1" name="Google Shape;391;p20"/>
          <p:cNvCxnSpPr/>
          <p:nvPr/>
        </p:nvCxnSpPr>
        <p:spPr>
          <a:xfrm flipH="1">
            <a:off x="6618839" y="3072725"/>
            <a:ext cx="173" cy="50521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2" name="Google Shape;392;p20"/>
          <p:cNvSpPr txBox="1"/>
          <p:nvPr/>
        </p:nvSpPr>
        <p:spPr>
          <a:xfrm flipH="1">
            <a:off x="6122234" y="3757453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判斷條件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 flipH="1">
            <a:off x="7602198" y="4995472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其他敘述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0"/>
          <p:cNvSpPr txBox="1"/>
          <p:nvPr/>
        </p:nvSpPr>
        <p:spPr>
          <a:xfrm flipH="1">
            <a:off x="6103380" y="4966251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迴圈主體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0"/>
          <p:cNvSpPr txBox="1"/>
          <p:nvPr/>
        </p:nvSpPr>
        <p:spPr>
          <a:xfrm flipH="1">
            <a:off x="7184620" y="3537454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False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6" name="Google Shape;396;p20"/>
          <p:cNvSpPr txBox="1"/>
          <p:nvPr/>
        </p:nvSpPr>
        <p:spPr>
          <a:xfrm flipH="1">
            <a:off x="6047223" y="4310498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5867029" y="2363377"/>
            <a:ext cx="1503619" cy="67873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8" name="Google Shape;398;p20"/>
          <p:cNvSpPr txBox="1"/>
          <p:nvPr/>
        </p:nvSpPr>
        <p:spPr>
          <a:xfrm flipH="1">
            <a:off x="5907281" y="2533465"/>
            <a:ext cx="15248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設定迴圈初值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0"/>
          <p:cNvSpPr/>
          <p:nvPr/>
        </p:nvSpPr>
        <p:spPr>
          <a:xfrm>
            <a:off x="5959972" y="6052821"/>
            <a:ext cx="1307133" cy="591488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0" name="Google Shape;400;p20"/>
          <p:cNvSpPr txBox="1"/>
          <p:nvPr/>
        </p:nvSpPr>
        <p:spPr>
          <a:xfrm flipH="1">
            <a:off x="5986960" y="6169212"/>
            <a:ext cx="13673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設定增減量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20"/>
          <p:cNvCxnSpPr>
            <a:stCxn id="392" idx="1"/>
            <a:endCxn id="387" idx="0"/>
          </p:cNvCxnSpPr>
          <p:nvPr/>
        </p:nvCxnSpPr>
        <p:spPr>
          <a:xfrm>
            <a:off x="7254866" y="3926730"/>
            <a:ext cx="861600" cy="8694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2" name="Google Shape;402;p20"/>
          <p:cNvCxnSpPr/>
          <p:nvPr/>
        </p:nvCxnSpPr>
        <p:spPr>
          <a:xfrm flipH="1">
            <a:off x="8116241" y="5520887"/>
            <a:ext cx="173" cy="50521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3" name="Google Shape;403;p20"/>
          <p:cNvCxnSpPr>
            <a:stCxn id="399" idx="1"/>
          </p:cNvCxnSpPr>
          <p:nvPr/>
        </p:nvCxnSpPr>
        <p:spPr>
          <a:xfrm flipH="1" rot="10800000">
            <a:off x="5959972" y="3212065"/>
            <a:ext cx="606000" cy="3136500"/>
          </a:xfrm>
          <a:prstGeom prst="bentConnector4">
            <a:avLst>
              <a:gd fmla="val -37723" name="adj1"/>
              <a:gd fmla="val 99796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while迴圈的範例</a:t>
            </a:r>
            <a:endParaRPr/>
          </a:p>
        </p:txBody>
      </p:sp>
      <p:sp>
        <p:nvSpPr>
          <p:cNvPr id="409" name="Google Shape;409;p21"/>
          <p:cNvSpPr txBox="1"/>
          <p:nvPr>
            <p:ph idx="1" type="body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利用 while 迴圈印出下列輸出：</a:t>
            </a:r>
            <a:endParaRPr sz="2400"/>
          </a:p>
        </p:txBody>
      </p:sp>
      <p:sp>
        <p:nvSpPr>
          <p:cNvPr id="410" name="Google Shape;410;p21"/>
          <p:cNvSpPr txBox="1"/>
          <p:nvPr/>
        </p:nvSpPr>
        <p:spPr>
          <a:xfrm>
            <a:off x="1084082" y="2281287"/>
            <a:ext cx="358218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 x 1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 x 2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 x 3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 x 4 =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 x 5 =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 x 6 = 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 x 7 = 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 x 8 = 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 x 9 = 18</a:t>
            </a:r>
            <a:endParaRPr b="0" i="0" sz="28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1" name="Google Shape;4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5044" y="2385825"/>
            <a:ext cx="4809805" cy="35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1"/>
          <p:cNvSpPr/>
          <p:nvPr/>
        </p:nvSpPr>
        <p:spPr>
          <a:xfrm>
            <a:off x="5249331" y="3619500"/>
            <a:ext cx="1075269" cy="30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5697570" y="4610099"/>
            <a:ext cx="1093755" cy="31432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另一個例子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419" name="Google Shape;4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60" y="2428818"/>
            <a:ext cx="5382376" cy="366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9011" y="2514543"/>
            <a:ext cx="3316759" cy="1076382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2"/>
          <p:cNvSpPr txBox="1"/>
          <p:nvPr/>
        </p:nvSpPr>
        <p:spPr>
          <a:xfrm>
            <a:off x="4251359" y="5606989"/>
            <a:ext cx="53879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將While用在迴圈執行次數為未知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3"/>
          <p:cNvSpPr/>
          <p:nvPr/>
        </p:nvSpPr>
        <p:spPr>
          <a:xfrm>
            <a:off x="6680730" y="5954458"/>
            <a:ext cx="1307133" cy="591488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7" name="Google Shape;427;p23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使⽤do while 迴圈</a:t>
            </a:r>
            <a:endParaRPr/>
          </a:p>
        </p:txBody>
      </p:sp>
      <p:sp>
        <p:nvSpPr>
          <p:cNvPr id="428" name="Google Shape;428;p23"/>
          <p:cNvSpPr txBox="1"/>
          <p:nvPr>
            <p:ph idx="1" type="body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sp>
        <p:nvSpPr>
          <p:cNvPr id="429" name="Google Shape;429;p23"/>
          <p:cNvSpPr/>
          <p:nvPr/>
        </p:nvSpPr>
        <p:spPr>
          <a:xfrm>
            <a:off x="677333" y="2363376"/>
            <a:ext cx="4581562" cy="289396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設定迴圈初值;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迴圈主體;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設定增減量;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}while(</a:t>
            </a: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判斷條件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6731831" y="4739277"/>
            <a:ext cx="1216058" cy="716438"/>
          </a:xfrm>
          <a:prstGeom prst="diamond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q04j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1" name="Google Shape;431;p23"/>
          <p:cNvSpPr/>
          <p:nvPr/>
        </p:nvSpPr>
        <p:spPr>
          <a:xfrm>
            <a:off x="6762013" y="2369550"/>
            <a:ext cx="1131216" cy="67873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32" name="Google Shape;432;p23"/>
          <p:cNvCxnSpPr>
            <a:endCxn id="431" idx="0"/>
          </p:cNvCxnSpPr>
          <p:nvPr/>
        </p:nvCxnSpPr>
        <p:spPr>
          <a:xfrm flipH="1">
            <a:off x="7327621" y="1864350"/>
            <a:ext cx="300" cy="505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3" name="Google Shape;433;p23"/>
          <p:cNvCxnSpPr/>
          <p:nvPr/>
        </p:nvCxnSpPr>
        <p:spPr>
          <a:xfrm flipH="1">
            <a:off x="7327621" y="3071044"/>
            <a:ext cx="173" cy="50521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4" name="Google Shape;434;p23"/>
          <p:cNvCxnSpPr/>
          <p:nvPr/>
        </p:nvCxnSpPr>
        <p:spPr>
          <a:xfrm flipH="1">
            <a:off x="7339860" y="4214268"/>
            <a:ext cx="173" cy="50521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5" name="Google Shape;435;p23"/>
          <p:cNvSpPr txBox="1"/>
          <p:nvPr/>
        </p:nvSpPr>
        <p:spPr>
          <a:xfrm flipH="1">
            <a:off x="6843082" y="4918791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判斷條件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 txBox="1"/>
          <p:nvPr/>
        </p:nvSpPr>
        <p:spPr>
          <a:xfrm flipH="1">
            <a:off x="6784470" y="6095760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其他敘述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 txBox="1"/>
          <p:nvPr/>
        </p:nvSpPr>
        <p:spPr>
          <a:xfrm flipH="1">
            <a:off x="6811989" y="2536210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迴圈主體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 flipH="1">
            <a:off x="7326913" y="5442481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False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9" name="Google Shape;439;p23"/>
          <p:cNvSpPr txBox="1"/>
          <p:nvPr/>
        </p:nvSpPr>
        <p:spPr>
          <a:xfrm flipH="1">
            <a:off x="6277474" y="4676424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6582488" y="1172752"/>
            <a:ext cx="1503619" cy="67873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1" name="Google Shape;441;p23"/>
          <p:cNvSpPr txBox="1"/>
          <p:nvPr/>
        </p:nvSpPr>
        <p:spPr>
          <a:xfrm flipH="1">
            <a:off x="6622740" y="1342840"/>
            <a:ext cx="15248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設定迴圈初值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3"/>
          <p:cNvSpPr/>
          <p:nvPr/>
        </p:nvSpPr>
        <p:spPr>
          <a:xfrm>
            <a:off x="6668581" y="3622780"/>
            <a:ext cx="1307133" cy="591488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3" name="Google Shape;443;p23"/>
          <p:cNvSpPr txBox="1"/>
          <p:nvPr/>
        </p:nvSpPr>
        <p:spPr>
          <a:xfrm flipH="1">
            <a:off x="6695569" y="3739171"/>
            <a:ext cx="13673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設定增減量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" name="Google Shape;444;p23"/>
          <p:cNvCxnSpPr/>
          <p:nvPr/>
        </p:nvCxnSpPr>
        <p:spPr>
          <a:xfrm flipH="1">
            <a:off x="7322147" y="5463947"/>
            <a:ext cx="173" cy="50521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5" name="Google Shape;445;p23"/>
          <p:cNvCxnSpPr>
            <a:stCxn id="430" idx="1"/>
          </p:cNvCxnSpPr>
          <p:nvPr/>
        </p:nvCxnSpPr>
        <p:spPr>
          <a:xfrm flipH="1" rot="10800000">
            <a:off x="6731831" y="2038396"/>
            <a:ext cx="534300" cy="3059100"/>
          </a:xfrm>
          <a:prstGeom prst="bentConnector4">
            <a:avLst>
              <a:gd fmla="val -80222" name="adj1"/>
              <a:gd fmla="val 99759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do while迴圈的範例</a:t>
            </a:r>
            <a:endParaRPr/>
          </a:p>
        </p:txBody>
      </p:sp>
      <p:pic>
        <p:nvPicPr>
          <p:cNvPr id="451" name="Google Shape;4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338" y="1604706"/>
            <a:ext cx="6066352" cy="414839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4"/>
          <p:cNvSpPr/>
          <p:nvPr/>
        </p:nvSpPr>
        <p:spPr>
          <a:xfrm>
            <a:off x="1571625" y="2828925"/>
            <a:ext cx="1228725" cy="304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53" name="Google Shape;453;p24"/>
          <p:cNvCxnSpPr/>
          <p:nvPr/>
        </p:nvCxnSpPr>
        <p:spPr>
          <a:xfrm>
            <a:off x="2819400" y="2981325"/>
            <a:ext cx="1419225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4" name="Google Shape;454;p24"/>
          <p:cNvSpPr txBox="1"/>
          <p:nvPr/>
        </p:nvSpPr>
        <p:spPr>
          <a:xfrm>
            <a:off x="3090430" y="2638425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若改成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8623" y="2786051"/>
            <a:ext cx="1379117" cy="390547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4"/>
          <p:cNvSpPr/>
          <p:nvPr/>
        </p:nvSpPr>
        <p:spPr>
          <a:xfrm>
            <a:off x="4257673" y="2837389"/>
            <a:ext cx="1228725" cy="304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7" name="Google Shape;457;p24"/>
          <p:cNvSpPr txBox="1"/>
          <p:nvPr/>
        </p:nvSpPr>
        <p:spPr>
          <a:xfrm>
            <a:off x="5617740" y="2222927"/>
            <a:ext cx="398346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沒差，因為do-while，會先執行一次迴圈內容再檢查條件。所以num會被先重抽。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5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for與while迴圈的比較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463" name="Google Shape;463;p25"/>
          <p:cNvSpPr txBox="1"/>
          <p:nvPr>
            <p:ph idx="1" type="body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for 迴圈與 while 迴圈的對等敘述：</a:t>
            </a:r>
            <a:endParaRPr/>
          </a:p>
        </p:txBody>
      </p:sp>
      <p:grpSp>
        <p:nvGrpSpPr>
          <p:cNvPr id="464" name="Google Shape;464;p25"/>
          <p:cNvGrpSpPr/>
          <p:nvPr/>
        </p:nvGrpSpPr>
        <p:grpSpPr>
          <a:xfrm>
            <a:off x="797613" y="2219325"/>
            <a:ext cx="6927162" cy="3911701"/>
            <a:chOff x="797613" y="2219325"/>
            <a:chExt cx="6927162" cy="3911701"/>
          </a:xfrm>
        </p:grpSpPr>
        <p:pic>
          <p:nvPicPr>
            <p:cNvPr id="465" name="Google Shape;465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7613" y="2309973"/>
              <a:ext cx="6927162" cy="3821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Google Shape;466;p25"/>
            <p:cNvSpPr/>
            <p:nvPr/>
          </p:nvSpPr>
          <p:spPr>
            <a:xfrm>
              <a:off x="914400" y="2219325"/>
              <a:ext cx="5867400" cy="41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67" name="Google Shape;467;p25"/>
          <p:cNvSpPr/>
          <p:nvPr/>
        </p:nvSpPr>
        <p:spPr>
          <a:xfrm>
            <a:off x="8354133" y="2989769"/>
            <a:ext cx="1216058" cy="716438"/>
          </a:xfrm>
          <a:prstGeom prst="diamond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q04j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8" name="Google Shape;468;p25"/>
          <p:cNvSpPr/>
          <p:nvPr/>
        </p:nvSpPr>
        <p:spPr>
          <a:xfrm>
            <a:off x="9893956" y="4207993"/>
            <a:ext cx="1131216" cy="67873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9" name="Google Shape;469;p25"/>
          <p:cNvSpPr/>
          <p:nvPr/>
        </p:nvSpPr>
        <p:spPr>
          <a:xfrm>
            <a:off x="8396554" y="4211421"/>
            <a:ext cx="1131216" cy="67873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70" name="Google Shape;470;p25"/>
          <p:cNvCxnSpPr>
            <a:endCxn id="469" idx="0"/>
          </p:cNvCxnSpPr>
          <p:nvPr/>
        </p:nvCxnSpPr>
        <p:spPr>
          <a:xfrm flipH="1">
            <a:off x="8962162" y="3706221"/>
            <a:ext cx="300" cy="505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1" name="Google Shape;471;p25"/>
          <p:cNvCxnSpPr/>
          <p:nvPr/>
        </p:nvCxnSpPr>
        <p:spPr>
          <a:xfrm flipH="1">
            <a:off x="8962162" y="4912915"/>
            <a:ext cx="173" cy="50521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2" name="Google Shape;472;p25"/>
          <p:cNvCxnSpPr/>
          <p:nvPr/>
        </p:nvCxnSpPr>
        <p:spPr>
          <a:xfrm flipH="1">
            <a:off x="8961989" y="2484555"/>
            <a:ext cx="173" cy="50521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3" name="Google Shape;473;p25"/>
          <p:cNvSpPr txBox="1"/>
          <p:nvPr/>
        </p:nvSpPr>
        <p:spPr>
          <a:xfrm flipH="1">
            <a:off x="8465384" y="3169283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判斷條件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 txBox="1"/>
          <p:nvPr/>
        </p:nvSpPr>
        <p:spPr>
          <a:xfrm flipH="1">
            <a:off x="9945348" y="4407302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其他敘述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 flipH="1">
            <a:off x="8446530" y="4378081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迴圈主體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 txBox="1"/>
          <p:nvPr/>
        </p:nvSpPr>
        <p:spPr>
          <a:xfrm flipH="1">
            <a:off x="9527770" y="2949284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False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7" name="Google Shape;477;p25"/>
          <p:cNvSpPr txBox="1"/>
          <p:nvPr/>
        </p:nvSpPr>
        <p:spPr>
          <a:xfrm flipH="1">
            <a:off x="8390373" y="3722328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8210179" y="1775207"/>
            <a:ext cx="1503619" cy="67873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9" name="Google Shape;479;p25"/>
          <p:cNvSpPr txBox="1"/>
          <p:nvPr/>
        </p:nvSpPr>
        <p:spPr>
          <a:xfrm flipH="1">
            <a:off x="8250431" y="1945295"/>
            <a:ext cx="15248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設定迴圈初值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8303122" y="5464651"/>
            <a:ext cx="1307133" cy="591488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1" name="Google Shape;481;p25"/>
          <p:cNvSpPr txBox="1"/>
          <p:nvPr/>
        </p:nvSpPr>
        <p:spPr>
          <a:xfrm flipH="1">
            <a:off x="8330110" y="5581042"/>
            <a:ext cx="13673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設定增減量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p25"/>
          <p:cNvCxnSpPr>
            <a:stCxn id="473" idx="1"/>
            <a:endCxn id="468" idx="0"/>
          </p:cNvCxnSpPr>
          <p:nvPr/>
        </p:nvCxnSpPr>
        <p:spPr>
          <a:xfrm>
            <a:off x="9598016" y="3338560"/>
            <a:ext cx="861600" cy="8694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3" name="Google Shape;483;p25"/>
          <p:cNvCxnSpPr/>
          <p:nvPr/>
        </p:nvCxnSpPr>
        <p:spPr>
          <a:xfrm flipH="1">
            <a:off x="10459391" y="4932717"/>
            <a:ext cx="173" cy="50521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4" name="Google Shape;484;p25"/>
          <p:cNvCxnSpPr>
            <a:stCxn id="480" idx="1"/>
          </p:cNvCxnSpPr>
          <p:nvPr/>
        </p:nvCxnSpPr>
        <p:spPr>
          <a:xfrm flipH="1" rot="10800000">
            <a:off x="8303122" y="2623895"/>
            <a:ext cx="606000" cy="3136500"/>
          </a:xfrm>
          <a:prstGeom prst="bentConnector4">
            <a:avLst>
              <a:gd fmla="val -37723" name="adj1"/>
              <a:gd fmla="val 99796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使用哪一種迴圈？</a:t>
            </a: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490" name="Google Shape;490;p26"/>
          <p:cNvSpPr txBox="1"/>
          <p:nvPr>
            <p:ph idx="1" type="body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下表列出了每⼀種迴圈的特性比較：</a:t>
            </a:r>
            <a:endParaRPr/>
          </a:p>
        </p:txBody>
      </p:sp>
      <p:sp>
        <p:nvSpPr>
          <p:cNvPr id="491" name="Google Shape;491;p26"/>
          <p:cNvSpPr/>
          <p:nvPr/>
        </p:nvSpPr>
        <p:spPr>
          <a:xfrm>
            <a:off x="914400" y="2219325"/>
            <a:ext cx="5867400" cy="4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92" name="Google Shape;492;p26"/>
          <p:cNvGrpSpPr/>
          <p:nvPr/>
        </p:nvGrpSpPr>
        <p:grpSpPr>
          <a:xfrm>
            <a:off x="838146" y="2219325"/>
            <a:ext cx="7905858" cy="4154239"/>
            <a:chOff x="838146" y="2219325"/>
            <a:chExt cx="7905858" cy="4154239"/>
          </a:xfrm>
        </p:grpSpPr>
        <p:pic>
          <p:nvPicPr>
            <p:cNvPr id="493" name="Google Shape;493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8146" y="2351335"/>
              <a:ext cx="7905858" cy="40222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4" name="Google Shape;494;p26"/>
            <p:cNvSpPr/>
            <p:nvPr/>
          </p:nvSpPr>
          <p:spPr>
            <a:xfrm>
              <a:off x="914400" y="2219325"/>
              <a:ext cx="4429125" cy="41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無窮迴圈的範例</a:t>
            </a: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500" name="Google Shape;500;p27"/>
          <p:cNvSpPr txBox="1"/>
          <p:nvPr>
            <p:ph idx="1" type="body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當迴圈沒有一直符合判斷條件時，即稱為無窮迴圈</a:t>
            </a: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914400" y="2219325"/>
            <a:ext cx="5867400" cy="4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02" name="Google Shape;5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19325"/>
            <a:ext cx="4727844" cy="3693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9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迴圈的跳離-break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508" name="Google Shape;508;p29"/>
          <p:cNvSpPr txBox="1"/>
          <p:nvPr>
            <p:ph idx="1" type="body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break 敘述：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略過迴圈主體的其餘部分，執⾏迴圈之後的敘述</a:t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762175" y="2743197"/>
            <a:ext cx="6509676" cy="40346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設定迴圈初值; 判斷條件; 設定增減量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敘述1;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敘述1;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break;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敘述n;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9"/>
          <p:cNvSpPr/>
          <p:nvPr/>
        </p:nvSpPr>
        <p:spPr>
          <a:xfrm rot="10800000">
            <a:off x="2997722" y="5147035"/>
            <a:ext cx="131976" cy="65987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1" name="Google Shape;511;p29"/>
          <p:cNvSpPr txBox="1"/>
          <p:nvPr/>
        </p:nvSpPr>
        <p:spPr>
          <a:xfrm>
            <a:off x="3377285" y="5061474"/>
            <a:ext cx="36469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若執行break敘述，則此區塊內的敘述不會被執行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2" name="Google Shape;512;p29"/>
          <p:cNvCxnSpPr/>
          <p:nvPr/>
        </p:nvCxnSpPr>
        <p:spPr>
          <a:xfrm flipH="1">
            <a:off x="1131811" y="4930219"/>
            <a:ext cx="810111" cy="1508288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0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迴圈的跳離-break範例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518" name="Google Shape;518;p30"/>
          <p:cNvSpPr/>
          <p:nvPr/>
        </p:nvSpPr>
        <p:spPr>
          <a:xfrm>
            <a:off x="5749883" y="4038626"/>
            <a:ext cx="8996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敘述1;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9" name="Google Shape;5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2" y="1710595"/>
            <a:ext cx="5687493" cy="4134024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0"/>
          <p:cNvSpPr/>
          <p:nvPr/>
        </p:nvSpPr>
        <p:spPr>
          <a:xfrm>
            <a:off x="2554664" y="3761296"/>
            <a:ext cx="980388" cy="28280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21" name="Google Shape;52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1078" y="5353845"/>
            <a:ext cx="2000529" cy="562053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30"/>
          <p:cNvSpPr/>
          <p:nvPr/>
        </p:nvSpPr>
        <p:spPr>
          <a:xfrm>
            <a:off x="7762505" y="3217589"/>
            <a:ext cx="970057" cy="571507"/>
          </a:xfrm>
          <a:prstGeom prst="diamond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q04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23" name="Google Shape;523;p30"/>
          <p:cNvCxnSpPr/>
          <p:nvPr/>
        </p:nvCxnSpPr>
        <p:spPr>
          <a:xfrm>
            <a:off x="8236783" y="2377898"/>
            <a:ext cx="0" cy="23172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4" name="Google Shape;524;p30"/>
          <p:cNvSpPr txBox="1"/>
          <p:nvPr/>
        </p:nvSpPr>
        <p:spPr>
          <a:xfrm flipH="1">
            <a:off x="7890526" y="3355880"/>
            <a:ext cx="741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i&lt;=10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5" name="Google Shape;525;p30"/>
          <p:cNvSpPr txBox="1"/>
          <p:nvPr/>
        </p:nvSpPr>
        <p:spPr>
          <a:xfrm flipH="1">
            <a:off x="7901096" y="2009975"/>
            <a:ext cx="658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開始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6" name="Google Shape;526;p30"/>
          <p:cNvCxnSpPr>
            <a:stCxn id="522" idx="3"/>
          </p:cNvCxnSpPr>
          <p:nvPr/>
        </p:nvCxnSpPr>
        <p:spPr>
          <a:xfrm>
            <a:off x="8732562" y="3503343"/>
            <a:ext cx="98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7" name="Google Shape;527;p30"/>
          <p:cNvCxnSpPr>
            <a:stCxn id="528" idx="0"/>
          </p:cNvCxnSpPr>
          <p:nvPr/>
        </p:nvCxnSpPr>
        <p:spPr>
          <a:xfrm rot="-5400000">
            <a:off x="6906905" y="2848341"/>
            <a:ext cx="977400" cy="14622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29" name="Google Shape;529;p30"/>
          <p:cNvGrpSpPr/>
          <p:nvPr/>
        </p:nvGrpSpPr>
        <p:grpSpPr>
          <a:xfrm>
            <a:off x="7860845" y="2609671"/>
            <a:ext cx="759189" cy="373203"/>
            <a:chOff x="8570608" y="1710752"/>
            <a:chExt cx="759189" cy="373203"/>
          </a:xfrm>
        </p:grpSpPr>
        <p:sp>
          <p:nvSpPr>
            <p:cNvPr id="530" name="Google Shape;530;p30"/>
            <p:cNvSpPr/>
            <p:nvPr/>
          </p:nvSpPr>
          <p:spPr>
            <a:xfrm>
              <a:off x="8570608" y="1710752"/>
              <a:ext cx="751810" cy="373203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7E6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31" name="Google Shape;531;p30"/>
            <p:cNvSpPr txBox="1"/>
            <p:nvPr/>
          </p:nvSpPr>
          <p:spPr>
            <a:xfrm flipH="1">
              <a:off x="8610858" y="1733529"/>
              <a:ext cx="7189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i=1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532" name="Google Shape;532;p30"/>
          <p:cNvCxnSpPr/>
          <p:nvPr/>
        </p:nvCxnSpPr>
        <p:spPr>
          <a:xfrm>
            <a:off x="8243923" y="2982874"/>
            <a:ext cx="0" cy="23172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3" name="Google Shape;533;p30"/>
          <p:cNvCxnSpPr/>
          <p:nvPr/>
        </p:nvCxnSpPr>
        <p:spPr>
          <a:xfrm>
            <a:off x="8251063" y="3801179"/>
            <a:ext cx="0" cy="23172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4" name="Google Shape;534;p30"/>
          <p:cNvSpPr/>
          <p:nvPr/>
        </p:nvSpPr>
        <p:spPr>
          <a:xfrm>
            <a:off x="7775494" y="4034570"/>
            <a:ext cx="970057" cy="571507"/>
          </a:xfrm>
          <a:prstGeom prst="diamond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q04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5" name="Google Shape;535;p30"/>
          <p:cNvSpPr txBox="1"/>
          <p:nvPr/>
        </p:nvSpPr>
        <p:spPr>
          <a:xfrm flipH="1">
            <a:off x="7847536" y="4174265"/>
            <a:ext cx="8727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i%3==0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36" name="Google Shape;536;p30"/>
          <p:cNvCxnSpPr/>
          <p:nvPr/>
        </p:nvCxnSpPr>
        <p:spPr>
          <a:xfrm>
            <a:off x="8275870" y="4624357"/>
            <a:ext cx="0" cy="23172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37" name="Google Shape;537;p30"/>
          <p:cNvGrpSpPr/>
          <p:nvPr/>
        </p:nvGrpSpPr>
        <p:grpSpPr>
          <a:xfrm>
            <a:off x="7775494" y="4855318"/>
            <a:ext cx="1000752" cy="373203"/>
            <a:chOff x="8570608" y="1710752"/>
            <a:chExt cx="751810" cy="373203"/>
          </a:xfrm>
        </p:grpSpPr>
        <p:sp>
          <p:nvSpPr>
            <p:cNvPr id="538" name="Google Shape;538;p30"/>
            <p:cNvSpPr/>
            <p:nvPr/>
          </p:nvSpPr>
          <p:spPr>
            <a:xfrm>
              <a:off x="8570608" y="1710752"/>
              <a:ext cx="751810" cy="373203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7E6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39" name="Google Shape;539;p30"/>
            <p:cNvSpPr txBox="1"/>
            <p:nvPr/>
          </p:nvSpPr>
          <p:spPr>
            <a:xfrm flipH="1">
              <a:off x="8610859" y="1733529"/>
              <a:ext cx="6587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break;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40" name="Google Shape;540;p30"/>
          <p:cNvSpPr/>
          <p:nvPr/>
        </p:nvSpPr>
        <p:spPr>
          <a:xfrm>
            <a:off x="7860845" y="1996827"/>
            <a:ext cx="762624" cy="356351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41" name="Google Shape;541;p30"/>
          <p:cNvGrpSpPr/>
          <p:nvPr/>
        </p:nvGrpSpPr>
        <p:grpSpPr>
          <a:xfrm>
            <a:off x="10046449" y="4268006"/>
            <a:ext cx="762624" cy="356351"/>
            <a:chOff x="9726427" y="3429275"/>
            <a:chExt cx="762624" cy="356351"/>
          </a:xfrm>
        </p:grpSpPr>
        <p:sp>
          <p:nvSpPr>
            <p:cNvPr id="542" name="Google Shape;542;p30"/>
            <p:cNvSpPr/>
            <p:nvPr/>
          </p:nvSpPr>
          <p:spPr>
            <a:xfrm>
              <a:off x="9726427" y="3429275"/>
              <a:ext cx="762624" cy="35635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rnd" cmpd="sng" w="19050">
              <a:solidFill>
                <a:srgbClr val="7E6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3" name="Google Shape;543;p30"/>
            <p:cNvSpPr txBox="1"/>
            <p:nvPr/>
          </p:nvSpPr>
          <p:spPr>
            <a:xfrm flipH="1">
              <a:off x="9766678" y="3442423"/>
              <a:ext cx="6587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結束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544;p30"/>
          <p:cNvGrpSpPr/>
          <p:nvPr/>
        </p:nvGrpSpPr>
        <p:grpSpPr>
          <a:xfrm>
            <a:off x="6034643" y="4032901"/>
            <a:ext cx="1281125" cy="1320944"/>
            <a:chOff x="8570608" y="1710752"/>
            <a:chExt cx="751810" cy="853774"/>
          </a:xfrm>
        </p:grpSpPr>
        <p:sp>
          <p:nvSpPr>
            <p:cNvPr id="545" name="Google Shape;545;p30"/>
            <p:cNvSpPr/>
            <p:nvPr/>
          </p:nvSpPr>
          <p:spPr>
            <a:xfrm>
              <a:off x="8570608" y="1710752"/>
              <a:ext cx="751810" cy="373203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7E6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28" name="Google Shape;528;p30"/>
            <p:cNvSpPr txBox="1"/>
            <p:nvPr/>
          </p:nvSpPr>
          <p:spPr>
            <a:xfrm flipH="1">
              <a:off x="8610859" y="1733529"/>
              <a:ext cx="65874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印出i的值i++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546" name="Google Shape;546;p30"/>
          <p:cNvCxnSpPr>
            <a:stCxn id="534" idx="1"/>
            <a:endCxn id="545" idx="3"/>
          </p:cNvCxnSpPr>
          <p:nvPr/>
        </p:nvCxnSpPr>
        <p:spPr>
          <a:xfrm flipH="1">
            <a:off x="7315894" y="4320324"/>
            <a:ext cx="459600" cy="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7" name="Google Shape;547;p30"/>
          <p:cNvSpPr txBox="1"/>
          <p:nvPr/>
        </p:nvSpPr>
        <p:spPr>
          <a:xfrm flipH="1">
            <a:off x="7295102" y="4054434"/>
            <a:ext cx="6553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False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8" name="Google Shape;548;p30"/>
          <p:cNvSpPr txBox="1"/>
          <p:nvPr/>
        </p:nvSpPr>
        <p:spPr>
          <a:xfrm flipH="1">
            <a:off x="8896872" y="3218562"/>
            <a:ext cx="6587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False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9" name="Google Shape;549;p30"/>
          <p:cNvSpPr txBox="1"/>
          <p:nvPr/>
        </p:nvSpPr>
        <p:spPr>
          <a:xfrm flipH="1">
            <a:off x="8255406" y="3697064"/>
            <a:ext cx="658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0" name="Google Shape;550;p30"/>
          <p:cNvSpPr txBox="1"/>
          <p:nvPr/>
        </p:nvSpPr>
        <p:spPr>
          <a:xfrm flipH="1">
            <a:off x="8192583" y="4514134"/>
            <a:ext cx="658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51" name="Google Shape;551;p30"/>
          <p:cNvCxnSpPr>
            <a:stCxn id="538" idx="3"/>
          </p:cNvCxnSpPr>
          <p:nvPr/>
        </p:nvCxnSpPr>
        <p:spPr>
          <a:xfrm flipH="1" rot="10800000">
            <a:off x="8776246" y="3547920"/>
            <a:ext cx="515100" cy="14940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2" name="Google Shape;552;p30"/>
          <p:cNvSpPr/>
          <p:nvPr/>
        </p:nvSpPr>
        <p:spPr>
          <a:xfrm>
            <a:off x="9714885" y="3165974"/>
            <a:ext cx="1425753" cy="637484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3" name="Google Shape;553;p30"/>
          <p:cNvSpPr txBox="1"/>
          <p:nvPr/>
        </p:nvSpPr>
        <p:spPr>
          <a:xfrm flipH="1">
            <a:off x="9791218" y="3202244"/>
            <a:ext cx="12492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印出迴圈結束時的i值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4" name="Google Shape;554;p30"/>
          <p:cNvCxnSpPr/>
          <p:nvPr/>
        </p:nvCxnSpPr>
        <p:spPr>
          <a:xfrm>
            <a:off x="10415853" y="3815187"/>
            <a:ext cx="0" cy="43542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結構化程式設計</a:t>
            </a:r>
            <a:endParaRPr/>
          </a:p>
        </p:txBody>
      </p:sp>
      <p:sp>
        <p:nvSpPr>
          <p:cNvPr id="160" name="Google Shape;160;p3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結構化的程式設計包含有下⾯三種結構：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循序性結構（sequence structure）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選擇性結構（selection structure）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重複性結構（iteration structure）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課堂實作(四)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560" name="Google Shape;560;p28"/>
          <p:cNvSpPr txBox="1"/>
          <p:nvPr>
            <p:ph idx="1" type="body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猜數字遊戲，請用rand()產生一個謎底（1~10），並令使用者輸入數字，直到猜到為止。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建議⽤ while 寫。</a:t>
            </a:r>
            <a:endParaRPr/>
          </a:p>
        </p:txBody>
      </p:sp>
      <p:pic>
        <p:nvPicPr>
          <p:cNvPr id="561" name="Google Shape;5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696" y="2782275"/>
            <a:ext cx="2614625" cy="36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1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迴圈的跳離-continue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567" name="Google Shape;567;p31"/>
          <p:cNvSpPr txBox="1"/>
          <p:nvPr>
            <p:ph idx="1" type="body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continue 敘述：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略過迴圈主體的其餘部分，直接開始下一個迴圈循環</a:t>
            </a:r>
            <a:endParaRPr sz="2400"/>
          </a:p>
        </p:txBody>
      </p:sp>
      <p:sp>
        <p:nvSpPr>
          <p:cNvPr id="568" name="Google Shape;568;p31"/>
          <p:cNvSpPr/>
          <p:nvPr/>
        </p:nvSpPr>
        <p:spPr>
          <a:xfrm>
            <a:off x="743321" y="2969440"/>
            <a:ext cx="6509676" cy="36481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設定迴圈初值; 判斷條件; 設定增減量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敘述1;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敘述1;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continue;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敘述n;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1"/>
          <p:cNvSpPr/>
          <p:nvPr/>
        </p:nvSpPr>
        <p:spPr>
          <a:xfrm rot="10800000">
            <a:off x="2997723" y="5476973"/>
            <a:ext cx="131976" cy="65987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0" name="Google Shape;570;p31"/>
          <p:cNvSpPr txBox="1"/>
          <p:nvPr/>
        </p:nvSpPr>
        <p:spPr>
          <a:xfrm>
            <a:off x="3272295" y="5391412"/>
            <a:ext cx="398070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若執行continue敘述，則此區塊內的敘述不會被執行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1" name="Google Shape;571;p31"/>
          <p:cNvCxnSpPr/>
          <p:nvPr/>
        </p:nvCxnSpPr>
        <p:spPr>
          <a:xfrm rot="10800000">
            <a:off x="1263192" y="3535052"/>
            <a:ext cx="669303" cy="169682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604" y="1771694"/>
            <a:ext cx="5714092" cy="408698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2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迴圈的跳離-continue範例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578" name="Google Shape;578;p32"/>
          <p:cNvSpPr/>
          <p:nvPr/>
        </p:nvSpPr>
        <p:spPr>
          <a:xfrm>
            <a:off x="5942974" y="3303355"/>
            <a:ext cx="8996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敘述1;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9" name="Google Shape;579;p32"/>
          <p:cNvSpPr/>
          <p:nvPr/>
        </p:nvSpPr>
        <p:spPr>
          <a:xfrm>
            <a:off x="2554664" y="3761296"/>
            <a:ext cx="980388" cy="28280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0" name="Google Shape;580;p32"/>
          <p:cNvSpPr/>
          <p:nvPr/>
        </p:nvSpPr>
        <p:spPr>
          <a:xfrm>
            <a:off x="7955596" y="2482318"/>
            <a:ext cx="970057" cy="571507"/>
          </a:xfrm>
          <a:prstGeom prst="diamond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q04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81" name="Google Shape;581;p32"/>
          <p:cNvCxnSpPr/>
          <p:nvPr/>
        </p:nvCxnSpPr>
        <p:spPr>
          <a:xfrm>
            <a:off x="8429874" y="1642627"/>
            <a:ext cx="0" cy="23172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2" name="Google Shape;582;p32"/>
          <p:cNvSpPr txBox="1"/>
          <p:nvPr/>
        </p:nvSpPr>
        <p:spPr>
          <a:xfrm flipH="1">
            <a:off x="8083617" y="2620609"/>
            <a:ext cx="741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i&lt;=10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3" name="Google Shape;583;p32"/>
          <p:cNvSpPr txBox="1"/>
          <p:nvPr/>
        </p:nvSpPr>
        <p:spPr>
          <a:xfrm flipH="1">
            <a:off x="8094187" y="1274704"/>
            <a:ext cx="658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開始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4" name="Google Shape;584;p32"/>
          <p:cNvCxnSpPr>
            <a:stCxn id="580" idx="3"/>
          </p:cNvCxnSpPr>
          <p:nvPr/>
        </p:nvCxnSpPr>
        <p:spPr>
          <a:xfrm>
            <a:off x="8925653" y="2768072"/>
            <a:ext cx="98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5" name="Google Shape;585;p32"/>
          <p:cNvCxnSpPr/>
          <p:nvPr/>
        </p:nvCxnSpPr>
        <p:spPr>
          <a:xfrm flipH="1">
            <a:off x="5744643" y="3585051"/>
            <a:ext cx="452400" cy="6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86" name="Google Shape;586;p32"/>
          <p:cNvGrpSpPr/>
          <p:nvPr/>
        </p:nvGrpSpPr>
        <p:grpSpPr>
          <a:xfrm>
            <a:off x="8053936" y="1874400"/>
            <a:ext cx="759189" cy="373203"/>
            <a:chOff x="8570608" y="1710752"/>
            <a:chExt cx="759189" cy="373203"/>
          </a:xfrm>
        </p:grpSpPr>
        <p:sp>
          <p:nvSpPr>
            <p:cNvPr id="587" name="Google Shape;587;p32"/>
            <p:cNvSpPr/>
            <p:nvPr/>
          </p:nvSpPr>
          <p:spPr>
            <a:xfrm>
              <a:off x="8570608" y="1710752"/>
              <a:ext cx="751810" cy="373203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7E6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88" name="Google Shape;588;p32"/>
            <p:cNvSpPr txBox="1"/>
            <p:nvPr/>
          </p:nvSpPr>
          <p:spPr>
            <a:xfrm flipH="1">
              <a:off x="8610858" y="1733529"/>
              <a:ext cx="7189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i=1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589" name="Google Shape;589;p32"/>
          <p:cNvCxnSpPr/>
          <p:nvPr/>
        </p:nvCxnSpPr>
        <p:spPr>
          <a:xfrm>
            <a:off x="8437014" y="2247603"/>
            <a:ext cx="0" cy="23172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0" name="Google Shape;590;p32"/>
          <p:cNvCxnSpPr/>
          <p:nvPr/>
        </p:nvCxnSpPr>
        <p:spPr>
          <a:xfrm>
            <a:off x="8444154" y="3065908"/>
            <a:ext cx="0" cy="23172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1" name="Google Shape;591;p32"/>
          <p:cNvSpPr/>
          <p:nvPr/>
        </p:nvSpPr>
        <p:spPr>
          <a:xfrm>
            <a:off x="7968585" y="3299299"/>
            <a:ext cx="970057" cy="571507"/>
          </a:xfrm>
          <a:prstGeom prst="diamond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q04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2" name="Google Shape;592;p32"/>
          <p:cNvSpPr txBox="1"/>
          <p:nvPr/>
        </p:nvSpPr>
        <p:spPr>
          <a:xfrm flipH="1">
            <a:off x="8040627" y="3438994"/>
            <a:ext cx="8727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i%3==0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93" name="Google Shape;593;p32"/>
          <p:cNvCxnSpPr/>
          <p:nvPr/>
        </p:nvCxnSpPr>
        <p:spPr>
          <a:xfrm>
            <a:off x="8468961" y="3889086"/>
            <a:ext cx="0" cy="23172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94" name="Google Shape;594;p32"/>
          <p:cNvGrpSpPr/>
          <p:nvPr/>
        </p:nvGrpSpPr>
        <p:grpSpPr>
          <a:xfrm>
            <a:off x="7949873" y="4120047"/>
            <a:ext cx="1085081" cy="373203"/>
            <a:chOff x="8556554" y="1710752"/>
            <a:chExt cx="815162" cy="373203"/>
          </a:xfrm>
        </p:grpSpPr>
        <p:sp>
          <p:nvSpPr>
            <p:cNvPr id="595" name="Google Shape;595;p32"/>
            <p:cNvSpPr/>
            <p:nvPr/>
          </p:nvSpPr>
          <p:spPr>
            <a:xfrm>
              <a:off x="8570608" y="1710752"/>
              <a:ext cx="751810" cy="373203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7E6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96" name="Google Shape;596;p32"/>
            <p:cNvSpPr txBox="1"/>
            <p:nvPr/>
          </p:nvSpPr>
          <p:spPr>
            <a:xfrm flipH="1">
              <a:off x="8556554" y="1732377"/>
              <a:ext cx="8151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continue;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97" name="Google Shape;597;p32"/>
          <p:cNvSpPr/>
          <p:nvPr/>
        </p:nvSpPr>
        <p:spPr>
          <a:xfrm>
            <a:off x="8053936" y="1261556"/>
            <a:ext cx="762624" cy="356351"/>
          </a:xfrm>
          <a:prstGeom prst="roundRect">
            <a:avLst>
              <a:gd fmla="val 16667" name="adj"/>
            </a:avLst>
          </a:prstGeom>
          <a:noFill/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98" name="Google Shape;598;p32"/>
          <p:cNvGrpSpPr/>
          <p:nvPr/>
        </p:nvGrpSpPr>
        <p:grpSpPr>
          <a:xfrm>
            <a:off x="10239540" y="3532735"/>
            <a:ext cx="762624" cy="356351"/>
            <a:chOff x="9726427" y="3429275"/>
            <a:chExt cx="762624" cy="356351"/>
          </a:xfrm>
        </p:grpSpPr>
        <p:sp>
          <p:nvSpPr>
            <p:cNvPr id="599" name="Google Shape;599;p32"/>
            <p:cNvSpPr/>
            <p:nvPr/>
          </p:nvSpPr>
          <p:spPr>
            <a:xfrm>
              <a:off x="9726427" y="3429275"/>
              <a:ext cx="762624" cy="356351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rnd" cmpd="sng" w="19050">
              <a:solidFill>
                <a:srgbClr val="7E6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00" name="Google Shape;600;p32"/>
            <p:cNvSpPr txBox="1"/>
            <p:nvPr/>
          </p:nvSpPr>
          <p:spPr>
            <a:xfrm flipH="1">
              <a:off x="9766678" y="3442423"/>
              <a:ext cx="6587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結束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p32"/>
          <p:cNvGrpSpPr/>
          <p:nvPr/>
        </p:nvGrpSpPr>
        <p:grpSpPr>
          <a:xfrm>
            <a:off x="6227734" y="3297630"/>
            <a:ext cx="1281125" cy="1320944"/>
            <a:chOff x="8570608" y="1710752"/>
            <a:chExt cx="751810" cy="853774"/>
          </a:xfrm>
        </p:grpSpPr>
        <p:sp>
          <p:nvSpPr>
            <p:cNvPr id="602" name="Google Shape;602;p32"/>
            <p:cNvSpPr/>
            <p:nvPr/>
          </p:nvSpPr>
          <p:spPr>
            <a:xfrm>
              <a:off x="8570608" y="1710752"/>
              <a:ext cx="751810" cy="373203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7E60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03" name="Google Shape;603;p32"/>
            <p:cNvSpPr txBox="1"/>
            <p:nvPr/>
          </p:nvSpPr>
          <p:spPr>
            <a:xfrm flipH="1">
              <a:off x="8610859" y="1733529"/>
              <a:ext cx="65874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印出i的值i++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604" name="Google Shape;604;p32"/>
          <p:cNvCxnSpPr>
            <a:stCxn id="591" idx="1"/>
            <a:endCxn id="602" idx="3"/>
          </p:cNvCxnSpPr>
          <p:nvPr/>
        </p:nvCxnSpPr>
        <p:spPr>
          <a:xfrm flipH="1">
            <a:off x="7508985" y="3585053"/>
            <a:ext cx="459600" cy="1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5" name="Google Shape;605;p32"/>
          <p:cNvSpPr txBox="1"/>
          <p:nvPr/>
        </p:nvSpPr>
        <p:spPr>
          <a:xfrm flipH="1">
            <a:off x="7488193" y="3319163"/>
            <a:ext cx="6553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False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6" name="Google Shape;606;p32"/>
          <p:cNvSpPr txBox="1"/>
          <p:nvPr/>
        </p:nvSpPr>
        <p:spPr>
          <a:xfrm flipH="1">
            <a:off x="9089963" y="2483291"/>
            <a:ext cx="6587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False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7" name="Google Shape;607;p32"/>
          <p:cNvSpPr txBox="1"/>
          <p:nvPr/>
        </p:nvSpPr>
        <p:spPr>
          <a:xfrm flipH="1">
            <a:off x="8448497" y="2961793"/>
            <a:ext cx="658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8" name="Google Shape;608;p32"/>
          <p:cNvSpPr txBox="1"/>
          <p:nvPr/>
        </p:nvSpPr>
        <p:spPr>
          <a:xfrm flipH="1">
            <a:off x="8385674" y="3778863"/>
            <a:ext cx="658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09" name="Google Shape;609;p32"/>
          <p:cNvCxnSpPr>
            <a:stCxn id="596" idx="3"/>
          </p:cNvCxnSpPr>
          <p:nvPr/>
        </p:nvCxnSpPr>
        <p:spPr>
          <a:xfrm flipH="1" rot="10800000">
            <a:off x="7949873" y="2343549"/>
            <a:ext cx="394500" cy="1967400"/>
          </a:xfrm>
          <a:prstGeom prst="bentConnector4">
            <a:avLst>
              <a:gd fmla="val -562144" name="adj1"/>
              <a:gd fmla="val 99818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0" name="Google Shape;610;p32"/>
          <p:cNvSpPr/>
          <p:nvPr/>
        </p:nvSpPr>
        <p:spPr>
          <a:xfrm>
            <a:off x="9907976" y="2430703"/>
            <a:ext cx="1425753" cy="637484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1" name="Google Shape;611;p32"/>
          <p:cNvSpPr txBox="1"/>
          <p:nvPr/>
        </p:nvSpPr>
        <p:spPr>
          <a:xfrm flipH="1">
            <a:off x="9984309" y="2466973"/>
            <a:ext cx="12492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印出迴圈結束時的i值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2" name="Google Shape;612;p32"/>
          <p:cNvCxnSpPr/>
          <p:nvPr/>
        </p:nvCxnSpPr>
        <p:spPr>
          <a:xfrm>
            <a:off x="10608944" y="3079916"/>
            <a:ext cx="0" cy="43542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13" name="Google Shape;61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7382" y="5353845"/>
            <a:ext cx="1971950" cy="1286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課堂實作(五)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619" name="Google Shape;619;p34"/>
          <p:cNvSpPr txBox="1"/>
          <p:nvPr>
            <p:ph idx="1" type="body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請設計一程式，先產生</a:t>
            </a:r>
            <a:r>
              <a:rPr lang="en-US" sz="2800"/>
              <a:t>兩個1～10的隨機變數</a:t>
            </a:r>
            <a:r>
              <a:rPr lang="en-US" sz="2800"/>
              <a:t>，並印出以</a:t>
            </a:r>
            <a:r>
              <a:rPr lang="en-US" sz="2800"/>
              <a:t>它們</a:t>
            </a:r>
            <a:r>
              <a:rPr lang="en-US" sz="2800"/>
              <a:t>當作</a:t>
            </a:r>
            <a:r>
              <a:rPr lang="en-US" sz="2800"/>
              <a:t>長寬</a:t>
            </a:r>
            <a:r>
              <a:rPr lang="en-US" sz="2800"/>
              <a:t>之長方形。</a:t>
            </a:r>
            <a:endParaRPr/>
          </a:p>
        </p:txBody>
      </p:sp>
      <p:pic>
        <p:nvPicPr>
          <p:cNvPr id="620" name="Google Shape;6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4570" y="2680550"/>
            <a:ext cx="2858725" cy="36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325" y="2680550"/>
            <a:ext cx="2080475" cy="12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7130" y="2680550"/>
            <a:ext cx="2254100" cy="20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循序性結構(sequence structure)</a:t>
            </a:r>
            <a:endParaRPr sz="4800">
              <a:solidFill>
                <a:srgbClr val="996633"/>
              </a:solidFill>
            </a:endParaRPr>
          </a:p>
        </p:txBody>
      </p:sp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程式的執⾏流程是由上⽽下，⼀個接著一個敘述依序執行</a:t>
            </a:r>
            <a:endParaRPr sz="2800"/>
          </a:p>
          <a:p>
            <a:pPr indent="-20066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21082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2600"/>
          </a:p>
        </p:txBody>
      </p:sp>
      <p:pic>
        <p:nvPicPr>
          <p:cNvPr id="167" name="Google Shape;16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2" y="2761325"/>
            <a:ext cx="3892115" cy="2749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0903" y="2761325"/>
            <a:ext cx="4401164" cy="253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選擇性結構(selection structure)</a:t>
            </a:r>
            <a:endParaRPr sz="4800">
              <a:solidFill>
                <a:srgbClr val="996633"/>
              </a:solidFill>
            </a:endParaRPr>
          </a:p>
        </p:txBody>
      </p:sp>
      <p:sp>
        <p:nvSpPr>
          <p:cNvPr id="174" name="Google Shape;174;p5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選擇性結構是根據條件的成立與否，再決定要執⾏哪些敘述的結構。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21082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2600"/>
          </a:p>
        </p:txBody>
      </p:sp>
      <p:pic>
        <p:nvPicPr>
          <p:cNvPr id="175" name="Google Shape;17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350" y="2672290"/>
            <a:ext cx="3162343" cy="358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9037" y="2789072"/>
            <a:ext cx="4172532" cy="3467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先來看一個例子</a:t>
            </a:r>
            <a:endParaRPr/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5" y="4663080"/>
            <a:ext cx="2232722" cy="19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6"/>
          <p:cNvSpPr/>
          <p:nvPr/>
        </p:nvSpPr>
        <p:spPr>
          <a:xfrm>
            <a:off x="3316119" y="3718188"/>
            <a:ext cx="2278689" cy="1415546"/>
          </a:xfrm>
          <a:prstGeom prst="wedgeEllipseCallout">
            <a:avLst>
              <a:gd fmla="val -62165" name="adj1"/>
              <a:gd fmla="val 45275" name="adj2"/>
            </a:avLst>
          </a:prstGeom>
          <a:solidFill>
            <a:srgbClr val="9966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4" name="Google Shape;18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8304" y="1615554"/>
            <a:ext cx="3381847" cy="170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2631" y="1205922"/>
            <a:ext cx="3334215" cy="211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22631" y="3409469"/>
            <a:ext cx="3410426" cy="344853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"/>
          <p:cNvSpPr txBox="1"/>
          <p:nvPr/>
        </p:nvSpPr>
        <p:spPr>
          <a:xfrm>
            <a:off x="3517970" y="4072018"/>
            <a:ext cx="21841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因為很重要，所以要說3次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3644933" y="5625255"/>
            <a:ext cx="1379554" cy="837204"/>
          </a:xfrm>
          <a:prstGeom prst="wedgeEllipseCallout">
            <a:avLst>
              <a:gd fmla="val -92373" name="adj1"/>
              <a:gd fmla="val -75332" name="adj2"/>
            </a:avLst>
          </a:prstGeom>
          <a:solidFill>
            <a:srgbClr val="9966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3682261" y="5830556"/>
            <a:ext cx="21841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那10次呢？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重複性結構(iteration structure)</a:t>
            </a:r>
            <a:endParaRPr sz="4800">
              <a:solidFill>
                <a:srgbClr val="996633"/>
              </a:solidFill>
            </a:endParaRPr>
          </a:p>
        </p:txBody>
      </p:sp>
      <p:sp>
        <p:nvSpPr>
          <p:cNvPr id="195" name="Google Shape;195;p7"/>
          <p:cNvSpPr txBox="1"/>
          <p:nvPr>
            <p:ph idx="1" type="body"/>
          </p:nvPr>
        </p:nvSpPr>
        <p:spPr>
          <a:xfrm>
            <a:off x="677332" y="1674708"/>
            <a:ext cx="964501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重複性結構是根據判斷條件成立與否，決定程式段落的執⾏次數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也就是程式在某些敘述區塊反覆執行，直到符合測試條件時才離開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Ｃ語言提供的重複性結構可⽤迴圈敘述來完成。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迴圈有 for、while 與 do while</a:t>
            </a:r>
            <a:endParaRPr/>
          </a:p>
          <a:p>
            <a:pPr indent="-21082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2600"/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8392" y="3825479"/>
            <a:ext cx="3469063" cy="292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如何使用 for 迴圈？</a:t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677333" y="1715677"/>
            <a:ext cx="6509676" cy="181937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for(</a:t>
            </a: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設定迴圈初值; 判斷條件; 設定增減量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迴圈敘述主體;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8477958" y="3246944"/>
            <a:ext cx="1216058" cy="716438"/>
          </a:xfrm>
          <a:prstGeom prst="diamond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q04j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10017781" y="4465168"/>
            <a:ext cx="1131216" cy="67873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8520379" y="4468596"/>
            <a:ext cx="1131216" cy="67873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6" name="Google Shape;206;p8"/>
          <p:cNvCxnSpPr>
            <a:endCxn id="205" idx="0"/>
          </p:cNvCxnSpPr>
          <p:nvPr/>
        </p:nvCxnSpPr>
        <p:spPr>
          <a:xfrm flipH="1">
            <a:off x="9085987" y="3963396"/>
            <a:ext cx="300" cy="505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7" name="Google Shape;207;p8"/>
          <p:cNvCxnSpPr/>
          <p:nvPr/>
        </p:nvCxnSpPr>
        <p:spPr>
          <a:xfrm flipH="1">
            <a:off x="9085987" y="5170090"/>
            <a:ext cx="173" cy="50521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" name="Google Shape;208;p8"/>
          <p:cNvCxnSpPr/>
          <p:nvPr/>
        </p:nvCxnSpPr>
        <p:spPr>
          <a:xfrm flipH="1">
            <a:off x="9085814" y="2741730"/>
            <a:ext cx="173" cy="50521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" name="Google Shape;209;p8"/>
          <p:cNvSpPr txBox="1"/>
          <p:nvPr/>
        </p:nvSpPr>
        <p:spPr>
          <a:xfrm flipH="1">
            <a:off x="8589209" y="3426458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判斷條件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 txBox="1"/>
          <p:nvPr/>
        </p:nvSpPr>
        <p:spPr>
          <a:xfrm flipH="1">
            <a:off x="10069173" y="4664477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其他敘述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 txBox="1"/>
          <p:nvPr/>
        </p:nvSpPr>
        <p:spPr>
          <a:xfrm flipH="1">
            <a:off x="8570355" y="4635256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迴圈主體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"/>
          <p:cNvSpPr txBox="1"/>
          <p:nvPr/>
        </p:nvSpPr>
        <p:spPr>
          <a:xfrm flipH="1">
            <a:off x="9651595" y="3206459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False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8"/>
          <p:cNvSpPr txBox="1"/>
          <p:nvPr/>
        </p:nvSpPr>
        <p:spPr>
          <a:xfrm flipH="1">
            <a:off x="8514198" y="3979503"/>
            <a:ext cx="11326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8334004" y="2032382"/>
            <a:ext cx="1503619" cy="678730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8"/>
          <p:cNvSpPr txBox="1"/>
          <p:nvPr/>
        </p:nvSpPr>
        <p:spPr>
          <a:xfrm flipH="1">
            <a:off x="8374256" y="2202470"/>
            <a:ext cx="15248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設定迴圈初值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8426947" y="5721826"/>
            <a:ext cx="1307133" cy="591488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8"/>
          <p:cNvSpPr txBox="1"/>
          <p:nvPr/>
        </p:nvSpPr>
        <p:spPr>
          <a:xfrm flipH="1">
            <a:off x="8453935" y="5838217"/>
            <a:ext cx="13673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設定增減量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8"/>
          <p:cNvCxnSpPr>
            <a:stCxn id="209" idx="1"/>
            <a:endCxn id="204" idx="0"/>
          </p:cNvCxnSpPr>
          <p:nvPr/>
        </p:nvCxnSpPr>
        <p:spPr>
          <a:xfrm>
            <a:off x="9721841" y="3595735"/>
            <a:ext cx="861600" cy="8694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8"/>
          <p:cNvCxnSpPr/>
          <p:nvPr/>
        </p:nvCxnSpPr>
        <p:spPr>
          <a:xfrm flipH="1">
            <a:off x="10583216" y="5189892"/>
            <a:ext cx="173" cy="50521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" name="Google Shape;220;p8"/>
          <p:cNvCxnSpPr>
            <a:stCxn id="216" idx="1"/>
          </p:cNvCxnSpPr>
          <p:nvPr/>
        </p:nvCxnSpPr>
        <p:spPr>
          <a:xfrm flipH="1" rot="10800000">
            <a:off x="8426947" y="2881070"/>
            <a:ext cx="606000" cy="3136500"/>
          </a:xfrm>
          <a:prstGeom prst="bentConnector4">
            <a:avLst>
              <a:gd fmla="val -37723" name="adj1"/>
              <a:gd fmla="val 99796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21" name="Google Shape;2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075" y="4148780"/>
            <a:ext cx="3456954" cy="149061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/>
          <p:nvPr/>
        </p:nvSpPr>
        <p:spPr>
          <a:xfrm>
            <a:off x="4404740" y="4281871"/>
            <a:ext cx="228193" cy="31719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1696446" y="5208162"/>
            <a:ext cx="228193" cy="31719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4" name="Google Shape;224;p8"/>
          <p:cNvCxnSpPr/>
          <p:nvPr/>
        </p:nvCxnSpPr>
        <p:spPr>
          <a:xfrm flipH="1">
            <a:off x="4518836" y="4599070"/>
            <a:ext cx="1" cy="60909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p8"/>
          <p:cNvCxnSpPr/>
          <p:nvPr/>
        </p:nvCxnSpPr>
        <p:spPr>
          <a:xfrm>
            <a:off x="1959675" y="5366761"/>
            <a:ext cx="232009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" name="Google Shape;226;p8"/>
          <p:cNvSpPr txBox="1"/>
          <p:nvPr/>
        </p:nvSpPr>
        <p:spPr>
          <a:xfrm>
            <a:off x="4327148" y="5309022"/>
            <a:ext cx="23727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不可以加分號(;)</a:t>
            </a:r>
            <a:endParaRPr b="0" i="0" sz="24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回到前⾯的例子</a:t>
            </a:r>
            <a:endParaRPr/>
          </a:p>
        </p:txBody>
      </p:sp>
      <p:pic>
        <p:nvPicPr>
          <p:cNvPr id="232" name="Google Shape;2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5" y="4663080"/>
            <a:ext cx="2232722" cy="19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9"/>
          <p:cNvSpPr/>
          <p:nvPr/>
        </p:nvSpPr>
        <p:spPr>
          <a:xfrm>
            <a:off x="3316119" y="3718188"/>
            <a:ext cx="2278689" cy="1415546"/>
          </a:xfrm>
          <a:prstGeom prst="wedgeEllipseCallout">
            <a:avLst>
              <a:gd fmla="val -62165" name="adj1"/>
              <a:gd fmla="val 45275" name="adj2"/>
            </a:avLst>
          </a:prstGeom>
          <a:solidFill>
            <a:srgbClr val="9966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4" name="Google Shape;23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8304" y="1615554"/>
            <a:ext cx="3381847" cy="170521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9"/>
          <p:cNvSpPr txBox="1"/>
          <p:nvPr/>
        </p:nvSpPr>
        <p:spPr>
          <a:xfrm>
            <a:off x="3517970" y="3953405"/>
            <a:ext cx="207683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因為很重要，所以要說3次怎麼 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辦呢?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9"/>
          <p:cNvSpPr/>
          <p:nvPr/>
        </p:nvSpPr>
        <p:spPr>
          <a:xfrm>
            <a:off x="3644933" y="5625255"/>
            <a:ext cx="1379554" cy="837204"/>
          </a:xfrm>
          <a:prstGeom prst="wedgeEllipseCallout">
            <a:avLst>
              <a:gd fmla="val -92373" name="adj1"/>
              <a:gd fmla="val -75332" name="adj2"/>
            </a:avLst>
          </a:prstGeom>
          <a:solidFill>
            <a:srgbClr val="9966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9"/>
          <p:cNvSpPr txBox="1"/>
          <p:nvPr/>
        </p:nvSpPr>
        <p:spPr>
          <a:xfrm>
            <a:off x="3682261" y="5830556"/>
            <a:ext cx="21841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那10次呢？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3777" y="4139163"/>
            <a:ext cx="3762900" cy="244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22830" y="1516959"/>
            <a:ext cx="3743847" cy="2476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紫蘿蘭色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2016-09-28T07:16:25Z</dcterms:created>
  <dc:creator>bbs</dc:creator>
</cp:coreProperties>
</file>