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3" r:id="rId14"/>
    <p:sldId id="284" r:id="rId15"/>
    <p:sldId id="282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mZZQR5MRc65lJi3E656VV6D9G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5" d="100"/>
          <a:sy n="105" d="100"/>
        </p:scale>
        <p:origin x="8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40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4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4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" name="Google Shape;31;p4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4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4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4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4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4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4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9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0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50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5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5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5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5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5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3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5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5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4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5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4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4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4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7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47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8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8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3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3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3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3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lang="en-US" sz="5400" b="0" i="0" u="none" strike="noStrike" cap="none" dirty="0" err="1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</a:t>
            </a:r>
            <a:r>
              <a:rPr lang="en-US" sz="5400" b="0" i="0" u="none" strike="noStrike" cap="none" dirty="0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zh-TW" altLang="en-US" sz="5400" b="0" i="0" u="none" strike="noStrike" cap="non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六</a:t>
            </a:r>
            <a:r>
              <a:rPr lang="en-US" sz="5400" b="0" i="0" u="none" strike="noStrike" cap="non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) </a:t>
            </a:r>
            <a:endParaRPr sz="5400" b="0" i="0" u="none" strike="noStrike" cap="non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625688" y="3999141"/>
            <a:ext cx="71641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教授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chiang@cse.nsysu.edu.tw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黃翰俞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m103040026@student.nsysu.edu.tw</a:t>
            </a:r>
            <a:endParaRPr lang="en-US" altLang="zh-TW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初始化陣列的例子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12" name="Google Shape;412;p24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初始化陣列時，若只指定較少初始值，則只初始相等數量的元素。</a:t>
            </a:r>
            <a:endParaRPr/>
          </a:p>
        </p:txBody>
      </p:sp>
      <p:pic>
        <p:nvPicPr>
          <p:cNvPr id="413" name="Google Shape;4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6318" y="2712321"/>
            <a:ext cx="4201111" cy="27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7432" y="2627479"/>
            <a:ext cx="1153624" cy="189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陣列不給值，其內容為？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420" name="Google Shape;42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523" y="2124784"/>
            <a:ext cx="4182059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94720" y="2754491"/>
            <a:ext cx="1375383" cy="1154802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5"/>
          <p:cNvSpPr txBox="1"/>
          <p:nvPr/>
        </p:nvSpPr>
        <p:spPr>
          <a:xfrm>
            <a:off x="4343174" y="2161130"/>
            <a:ext cx="50742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不給值就直接印出來，其值為？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4343174" y="4355741"/>
            <a:ext cx="413446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會印出那些記憶體位址內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容的殘值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陣列元素的輸入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429" name="Google Shape;4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493" y="1728251"/>
            <a:ext cx="5510840" cy="3861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8502" y="5272166"/>
            <a:ext cx="2866623" cy="113806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6"/>
          <p:cNvSpPr/>
          <p:nvPr/>
        </p:nvSpPr>
        <p:spPr>
          <a:xfrm>
            <a:off x="3073138" y="3855563"/>
            <a:ext cx="923827" cy="26395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2" name="Google Shape;432;p26"/>
          <p:cNvCxnSpPr/>
          <p:nvPr/>
        </p:nvCxnSpPr>
        <p:spPr>
          <a:xfrm rot="10800000" flipH="1">
            <a:off x="3996965" y="3139126"/>
            <a:ext cx="697583" cy="67873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33" name="Google Shape;433;p26"/>
          <p:cNvSpPr txBox="1"/>
          <p:nvPr/>
        </p:nvSpPr>
        <p:spPr>
          <a:xfrm>
            <a:off x="4448053" y="2259256"/>
            <a:ext cx="74014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為何要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？陣列名稱不就是位址了嗎？</a:t>
            </a:r>
            <a:endParaRPr/>
          </a:p>
        </p:txBody>
      </p:sp>
      <p:sp>
        <p:nvSpPr>
          <p:cNvPr id="434" name="Google Shape;434;p26"/>
          <p:cNvSpPr txBox="1"/>
          <p:nvPr/>
        </p:nvSpPr>
        <p:spPr>
          <a:xfrm>
            <a:off x="5929613" y="4302670"/>
            <a:ext cx="562846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陣列名稱是指向第⼀個元素位址的指標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所以只⽤ num 的話，就是指標，所以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不需要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但 num[i] 不是指標，所以需要加上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指標的章節會更詳細介紹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51" name="Google Shape;451;p28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sz="2800" dirty="0"/>
              <a:t>建立⼀個整數陣列，陣列大小為</a:t>
            </a:r>
            <a:r>
              <a:rPr lang="en-US" altLang="zh-TW" sz="2800" dirty="0"/>
              <a:t>10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altLang="zh-TW" sz="2800" dirty="0" err="1"/>
              <a:t>利用迴圈</a:t>
            </a:r>
            <a:r>
              <a:rPr lang="zh-TW" altLang="en-US" sz="2800" dirty="0"/>
              <a:t>把</a:t>
            </a:r>
            <a:r>
              <a:rPr lang="en-US" altLang="zh-TW" sz="2800" dirty="0"/>
              <a:t>內容設定為</a:t>
            </a:r>
            <a:r>
              <a:rPr lang="en-US" altLang="zh-CN" sz="2800" dirty="0"/>
              <a:t>1~100</a:t>
            </a:r>
            <a:r>
              <a:rPr lang="zh-CN" altLang="en-US" sz="2800" dirty="0"/>
              <a:t>的</a:t>
            </a:r>
            <a:r>
              <a:rPr lang="en-US" altLang="zh-TW" sz="2800" dirty="0" err="1"/>
              <a:t>隨機整數</a:t>
            </a:r>
            <a:endParaRPr lang="en-US" altLang="zh-TW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sz="2800" dirty="0"/>
              <a:t>求其加總與平均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F02DE87-600D-F602-4B89-595D428F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" y="3269488"/>
            <a:ext cx="4930726" cy="142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陣列的應用－找最大值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58" name="Google Shape;458;p29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給⼀串數字:74, 48, 30, 17, 62，怎麼找其最⼤值？</a:t>
            </a:r>
            <a:endParaRPr/>
          </a:p>
        </p:txBody>
      </p:sp>
      <p:pic>
        <p:nvPicPr>
          <p:cNvPr id="459" name="Google Shape;45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653" y="2686638"/>
            <a:ext cx="4630101" cy="3217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9331" y="2199056"/>
            <a:ext cx="5256109" cy="453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超出陣列大小的索引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440" name="Google Shape;44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885" y="1648487"/>
            <a:ext cx="5742546" cy="290466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7"/>
          <p:cNvSpPr/>
          <p:nvPr/>
        </p:nvSpPr>
        <p:spPr>
          <a:xfrm>
            <a:off x="1663830" y="3198379"/>
            <a:ext cx="1046375" cy="298964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42" name="Google Shape;442;p27"/>
          <p:cNvCxnSpPr/>
          <p:nvPr/>
        </p:nvCxnSpPr>
        <p:spPr>
          <a:xfrm>
            <a:off x="2187018" y="3497343"/>
            <a:ext cx="301658" cy="1432876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43" name="Google Shape;443;p27"/>
          <p:cNvSpPr txBox="1"/>
          <p:nvPr/>
        </p:nvSpPr>
        <p:spPr>
          <a:xfrm>
            <a:off x="781885" y="5025689"/>
            <a:ext cx="509947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陣列大⼩3，但是卻給予 num[3] 值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(即給予陣列第四的位置一個值)。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27"/>
          <p:cNvSpPr txBox="1"/>
          <p:nvPr/>
        </p:nvSpPr>
        <p:spPr>
          <a:xfrm>
            <a:off x="6062467" y="4930219"/>
            <a:ext cx="4801314" cy="1200329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會將多餘的資料放在陣列之外的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記憶體，很可能會蓋掉其他資料或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者程式碼，進⽽引起錯誤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45" name="Google Shape;44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357" y="1648487"/>
            <a:ext cx="3233729" cy="484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 dirty="0" err="1">
                <a:solidFill>
                  <a:srgbClr val="996633"/>
                </a:solidFill>
              </a:rPr>
              <a:t>課堂實作</a:t>
            </a:r>
            <a:r>
              <a:rPr lang="en-US" sz="4800" dirty="0">
                <a:solidFill>
                  <a:srgbClr val="996633"/>
                </a:solidFill>
              </a:rPr>
              <a:t>(</a:t>
            </a:r>
            <a:r>
              <a:rPr lang="en-US" sz="4800" dirty="0" err="1">
                <a:solidFill>
                  <a:srgbClr val="996633"/>
                </a:solidFill>
              </a:rPr>
              <a:t>三</a:t>
            </a:r>
            <a:r>
              <a:rPr lang="en-US" sz="4800" dirty="0">
                <a:solidFill>
                  <a:srgbClr val="996633"/>
                </a:solidFill>
              </a:rPr>
              <a:t>)</a:t>
            </a:r>
            <a:br>
              <a:rPr lang="en-US" sz="4800" dirty="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endParaRPr sz="4800" dirty="0">
              <a:solidFill>
                <a:srgbClr val="996633"/>
              </a:solidFill>
            </a:endParaRPr>
          </a:p>
        </p:txBody>
      </p:sp>
      <p:sp>
        <p:nvSpPr>
          <p:cNvPr id="473" name="Google Shape;473;p31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sz="2800" dirty="0"/>
              <a:t>建立⼀個整數陣列，陣列大小為</a:t>
            </a:r>
            <a:r>
              <a:rPr lang="en-US" altLang="zh-TW" sz="2800" dirty="0"/>
              <a:t>10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zh-TW" altLang="en-US" sz="2800" dirty="0"/>
              <a:t>利用迴圈把內容設定為隨機整數</a:t>
            </a:r>
            <a:endParaRPr lang="en-US" altLang="zh-TW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輸出陣列裡面所有元素中的</a:t>
            </a:r>
            <a:r>
              <a:rPr lang="en-US" sz="2800" dirty="0" err="1">
                <a:solidFill>
                  <a:srgbClr val="FF0000"/>
                </a:solidFill>
              </a:rPr>
              <a:t>最小值以及為第幾個數字</a:t>
            </a:r>
            <a:r>
              <a:rPr lang="en-US" sz="2800" dirty="0"/>
              <a:t>。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輸出陣列裡面所有元素中的</a:t>
            </a:r>
            <a:r>
              <a:rPr lang="en-US" sz="2800" dirty="0" err="1">
                <a:solidFill>
                  <a:srgbClr val="FF0000"/>
                </a:solidFill>
              </a:rPr>
              <a:t>最大值以及為第幾個數字</a:t>
            </a:r>
            <a:r>
              <a:rPr lang="en-US" sz="2800" dirty="0"/>
              <a:t>。 </a:t>
            </a:r>
            <a:endParaRPr sz="2800" dirty="0">
              <a:solidFill>
                <a:srgbClr val="FF0000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9571CE7-500D-5205-6403-11C98830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77" y="3988816"/>
            <a:ext cx="5673539" cy="149758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 dirty="0" err="1">
                <a:solidFill>
                  <a:srgbClr val="996633"/>
                </a:solidFill>
              </a:rPr>
              <a:t>課堂實作</a:t>
            </a:r>
            <a:r>
              <a:rPr lang="en-US" sz="4800" dirty="0">
                <a:solidFill>
                  <a:srgbClr val="996633"/>
                </a:solidFill>
              </a:rPr>
              <a:t>(</a:t>
            </a:r>
            <a:r>
              <a:rPr lang="en-US" sz="4800" dirty="0" err="1">
                <a:solidFill>
                  <a:srgbClr val="996633"/>
                </a:solidFill>
              </a:rPr>
              <a:t>四</a:t>
            </a:r>
            <a:r>
              <a:rPr lang="en-US" sz="4800" dirty="0">
                <a:solidFill>
                  <a:srgbClr val="996633"/>
                </a:solidFill>
              </a:rPr>
              <a:t>)</a:t>
            </a:r>
            <a:br>
              <a:rPr lang="en-US" sz="4800" dirty="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endParaRPr sz="4800" dirty="0">
              <a:solidFill>
                <a:srgbClr val="996633"/>
              </a:solidFill>
            </a:endParaRPr>
          </a:p>
        </p:txBody>
      </p:sp>
      <p:sp>
        <p:nvSpPr>
          <p:cNvPr id="480" name="Google Shape;480;p32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使用亂數設定多項式的數值,數值範圍</a:t>
            </a:r>
            <a:r>
              <a:rPr lang="en-US" sz="2800" dirty="0"/>
              <a:t> 0~9 ,</a:t>
            </a:r>
            <a:r>
              <a:rPr lang="en-US" sz="2800" dirty="0" err="1"/>
              <a:t>多項式最高次項為</a:t>
            </a:r>
            <a:r>
              <a:rPr lang="en-US" sz="2800" dirty="0"/>
              <a:t> 9，顯示其微分後的結果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CE4E32B-3F20-420A-9A74-B4BE4C81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529582"/>
            <a:ext cx="12245301" cy="9083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⼆維陣列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87" name="Google Shape;487;p33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⼆維陣列的宣告：</a:t>
            </a:r>
            <a:endParaRPr sz="280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二維陣列宣告的範例：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data[10][5];  /*可存放10列5行個整數*/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score[4][3]; /*可存放4列3行個浮點數*/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1082686" y="2384981"/>
            <a:ext cx="6509676" cy="73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資料型態 陣列名稱[個數];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4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表格與⼆維陣列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00FF"/>
                </a:solidFill>
              </a:rPr>
              <a:t>二維的表格很適合⽤陣列來儲存：</a:t>
            </a:r>
            <a:endParaRPr/>
          </a:p>
        </p:txBody>
      </p:sp>
      <p:pic>
        <p:nvPicPr>
          <p:cNvPr id="495" name="Google Shape;4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903" y="2148551"/>
            <a:ext cx="3975177" cy="259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525" y="4731173"/>
            <a:ext cx="5162972" cy="184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2345" y="5395171"/>
            <a:ext cx="4743515" cy="7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34"/>
          <p:cNvSpPr/>
          <p:nvPr/>
        </p:nvSpPr>
        <p:spPr>
          <a:xfrm>
            <a:off x="5354426" y="3082565"/>
            <a:ext cx="491728" cy="4092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34"/>
          <p:cNvSpPr/>
          <p:nvPr/>
        </p:nvSpPr>
        <p:spPr>
          <a:xfrm>
            <a:off x="5730617" y="5448897"/>
            <a:ext cx="491728" cy="40921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34"/>
          <p:cNvSpPr/>
          <p:nvPr/>
        </p:nvSpPr>
        <p:spPr>
          <a:xfrm>
            <a:off x="1513003" y="5515050"/>
            <a:ext cx="344078" cy="298964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01" name="Google Shape;501;p34"/>
          <p:cNvCxnSpPr/>
          <p:nvPr/>
        </p:nvCxnSpPr>
        <p:spPr>
          <a:xfrm rot="10800000">
            <a:off x="1513003" y="5005633"/>
            <a:ext cx="127780" cy="44326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02" name="Google Shape;502;p34"/>
          <p:cNvSpPr txBox="1"/>
          <p:nvPr/>
        </p:nvSpPr>
        <p:spPr>
          <a:xfrm>
            <a:off x="796738" y="445513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可以不填</a:t>
            </a:r>
            <a:endParaRPr/>
          </a:p>
        </p:txBody>
      </p:sp>
      <p:sp>
        <p:nvSpPr>
          <p:cNvPr id="503" name="Google Shape;503;p34"/>
          <p:cNvSpPr txBox="1"/>
          <p:nvPr/>
        </p:nvSpPr>
        <p:spPr>
          <a:xfrm>
            <a:off x="7104841" y="1824144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業績以二為陣列表示</a:t>
            </a:r>
            <a:endParaRPr/>
          </a:p>
        </p:txBody>
      </p:sp>
      <p:grpSp>
        <p:nvGrpSpPr>
          <p:cNvPr id="504" name="Google Shape;504;p34"/>
          <p:cNvGrpSpPr/>
          <p:nvPr/>
        </p:nvGrpSpPr>
        <p:grpSpPr>
          <a:xfrm>
            <a:off x="988417" y="2330495"/>
            <a:ext cx="4054924" cy="1669016"/>
            <a:chOff x="988417" y="2330495"/>
            <a:chExt cx="4054924" cy="1669016"/>
          </a:xfrm>
        </p:grpSpPr>
        <p:pic>
          <p:nvPicPr>
            <p:cNvPr id="505" name="Google Shape;505;p3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8417" y="2406370"/>
              <a:ext cx="4054924" cy="15931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6" name="Google Shape;506;p34"/>
            <p:cNvSpPr/>
            <p:nvPr/>
          </p:nvSpPr>
          <p:spPr>
            <a:xfrm>
              <a:off x="1212363" y="2330495"/>
              <a:ext cx="3237089" cy="2618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一維陣列</a:t>
            </a: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初始化陣列</a:t>
            </a: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陣列存取</a:t>
            </a: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二維陣列</a:t>
            </a:r>
            <a:endParaRPr sz="2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多維陣列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5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二維陣列元素的存取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12" name="Google Shape;512;p35"/>
          <p:cNvSpPr txBox="1">
            <a:spLocks noGrp="1"/>
          </p:cNvSpPr>
          <p:nvPr>
            <p:ph type="body" idx="1"/>
          </p:nvPr>
        </p:nvSpPr>
        <p:spPr>
          <a:xfrm>
            <a:off x="677333" y="1674707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利用巢狀迴圈依序輸入二維陣列的元素：</a:t>
            </a:r>
            <a:endParaRPr sz="2800"/>
          </a:p>
        </p:txBody>
      </p:sp>
      <p:pic>
        <p:nvPicPr>
          <p:cNvPr id="513" name="Google Shape;513;p35"/>
          <p:cNvPicPr preferRelativeResize="0"/>
          <p:nvPr/>
        </p:nvPicPr>
        <p:blipFill rotWithShape="1">
          <a:blip r:embed="rId3">
            <a:alphaModFix/>
          </a:blip>
          <a:srcRect b="1158"/>
          <a:stretch/>
        </p:blipFill>
        <p:spPr>
          <a:xfrm>
            <a:off x="956914" y="2086959"/>
            <a:ext cx="5696745" cy="4755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2545" y="4596448"/>
            <a:ext cx="3596875" cy="178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二維陣列應用於矩陣的加法運算</a:t>
            </a: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520" name="Google Shape;52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157" y="1636345"/>
            <a:ext cx="4286848" cy="4810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1943" y="5172937"/>
            <a:ext cx="1720131" cy="928871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6"/>
          <p:cNvSpPr/>
          <p:nvPr/>
        </p:nvSpPr>
        <p:spPr>
          <a:xfrm>
            <a:off x="1569563" y="2596061"/>
            <a:ext cx="2993009" cy="411090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3" name="Google Shape;523;p36"/>
          <p:cNvCxnSpPr/>
          <p:nvPr/>
        </p:nvCxnSpPr>
        <p:spPr>
          <a:xfrm rot="10800000" flipH="1">
            <a:off x="4562572" y="2380567"/>
            <a:ext cx="718406" cy="421039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524" name="Google Shape;52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93676" y="1817189"/>
            <a:ext cx="2878543" cy="773897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6"/>
          <p:cNvSpPr/>
          <p:nvPr/>
        </p:nvSpPr>
        <p:spPr>
          <a:xfrm>
            <a:off x="1569563" y="3545828"/>
            <a:ext cx="3568442" cy="950758"/>
          </a:xfrm>
          <a:prstGeom prst="rect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26" name="Google Shape;526;p36"/>
          <p:cNvCxnSpPr>
            <a:stCxn id="525" idx="3"/>
          </p:cNvCxnSpPr>
          <p:nvPr/>
        </p:nvCxnSpPr>
        <p:spPr>
          <a:xfrm rot="10800000" flipH="1">
            <a:off x="5138005" y="3630007"/>
            <a:ext cx="484500" cy="391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527" name="Google Shape;527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93676" y="2722812"/>
            <a:ext cx="6246782" cy="78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 dirty="0" err="1">
                <a:solidFill>
                  <a:srgbClr val="996633"/>
                </a:solidFill>
              </a:rPr>
              <a:t>課堂實作</a:t>
            </a:r>
            <a:r>
              <a:rPr lang="en-US" sz="4800" dirty="0">
                <a:solidFill>
                  <a:srgbClr val="996633"/>
                </a:solidFill>
              </a:rPr>
              <a:t>(</a:t>
            </a:r>
            <a:r>
              <a:rPr lang="en-US" sz="4800" dirty="0" err="1">
                <a:solidFill>
                  <a:srgbClr val="996633"/>
                </a:solidFill>
              </a:rPr>
              <a:t>五</a:t>
            </a:r>
            <a:r>
              <a:rPr lang="en-US" sz="4800" dirty="0">
                <a:solidFill>
                  <a:srgbClr val="996633"/>
                </a:solidFill>
              </a:rPr>
              <a:t>)</a:t>
            </a:r>
            <a:br>
              <a:rPr lang="en-US" sz="4800" dirty="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br>
              <a:rPr lang="en-US" sz="4800" dirty="0">
                <a:solidFill>
                  <a:srgbClr val="996633"/>
                </a:solidFill>
              </a:rPr>
            </a:br>
            <a:endParaRPr sz="4800" dirty="0">
              <a:solidFill>
                <a:srgbClr val="996633"/>
              </a:solidFill>
            </a:endParaRPr>
          </a:p>
        </p:txBody>
      </p:sp>
      <p:sp>
        <p:nvSpPr>
          <p:cNvPr id="533" name="Google Shape;533;p37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10563692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/>
              <a:t>宣告一個2x3之整數陣列，寫⼀程式輸出</a:t>
            </a:r>
            <a:br>
              <a:rPr lang="en-US" sz="2800" dirty="0"/>
            </a:br>
            <a:r>
              <a:rPr lang="en-US" sz="2800" dirty="0" err="1"/>
              <a:t>其轉置後之矩陣</a:t>
            </a:r>
            <a:r>
              <a:rPr lang="en-US" sz="2800" dirty="0"/>
              <a:t>。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初始值請令使用者輸入</a:t>
            </a:r>
            <a:r>
              <a:rPr lang="en-US" sz="2800" dirty="0"/>
              <a:t>。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3DC48AE-1E97-4A3B-056A-9D7EEE6E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494" y="465329"/>
            <a:ext cx="3503676" cy="63926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多維陣列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540" name="Google Shape;540;p38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三維陣列的結構，以2×4×3的陣列為例</a:t>
            </a:r>
            <a:endParaRPr/>
          </a:p>
        </p:txBody>
      </p:sp>
      <p:pic>
        <p:nvPicPr>
          <p:cNvPr id="541" name="Google Shape;54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218" y="2404827"/>
            <a:ext cx="6331042" cy="413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變數可以儲存的東西？</a:t>
            </a:r>
            <a:endParaRPr/>
          </a:p>
        </p:txBody>
      </p:sp>
      <p:pic>
        <p:nvPicPr>
          <p:cNvPr id="339" name="Google Shape;33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572" y="2827203"/>
            <a:ext cx="2500735" cy="393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3421929" y="2012669"/>
            <a:ext cx="2551321" cy="1041616"/>
          </a:xfrm>
          <a:prstGeom prst="wedgeEllipseCallout">
            <a:avLst>
              <a:gd name="adj1" fmla="val -62459"/>
              <a:gd name="adj2" fmla="val 91827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3902697" y="3404694"/>
            <a:ext cx="1875934" cy="1041616"/>
          </a:xfrm>
          <a:prstGeom prst="wedgeEllipseCallout">
            <a:avLst>
              <a:gd name="adj1" fmla="val -80549"/>
              <a:gd name="adj2" fmla="val 8566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3896412" y="4796719"/>
            <a:ext cx="1875934" cy="1041616"/>
          </a:xfrm>
          <a:prstGeom prst="wedgeEllipseCallout">
            <a:avLst>
              <a:gd name="adj1" fmla="val -88087"/>
              <a:gd name="adj2" fmla="val -58405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17"/>
          <p:cNvSpPr txBox="1"/>
          <p:nvPr/>
        </p:nvSpPr>
        <p:spPr>
          <a:xfrm>
            <a:off x="3971853" y="4994361"/>
            <a:ext cx="1800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那⼀個變數可以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存更多東西嗎？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4003302" y="3575635"/>
            <a:ext cx="16914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那如果我要存5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個整數呢？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3532882" y="2196961"/>
            <a:ext cx="249299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之前都是⼀個變數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儲存⼀個值或者字元。</a:t>
            </a:r>
            <a:endParaRPr/>
          </a:p>
        </p:txBody>
      </p:sp>
      <p:pic>
        <p:nvPicPr>
          <p:cNvPr id="346" name="Google Shape;34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2021" y="3413042"/>
            <a:ext cx="1890010" cy="16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12021" y="2204035"/>
            <a:ext cx="2490952" cy="89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7"/>
          <p:cNvSpPr txBox="1"/>
          <p:nvPr/>
        </p:nvSpPr>
        <p:spPr>
          <a:xfrm>
            <a:off x="6299451" y="5708700"/>
            <a:ext cx="915739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可以！使⽤陣列來幫忙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一維陣列</a:t>
            </a:r>
            <a:endParaRPr/>
          </a:p>
        </p:txBody>
      </p:sp>
      <p:sp>
        <p:nvSpPr>
          <p:cNvPr id="354" name="Google Shape;354;p18"/>
          <p:cNvSpPr txBox="1">
            <a:spLocks noGrp="1"/>
          </p:cNvSpPr>
          <p:nvPr>
            <p:ph type="body" idx="1"/>
          </p:nvPr>
        </p:nvSpPr>
        <p:spPr>
          <a:xfrm>
            <a:off x="517077" y="1580440"/>
            <a:ext cx="9984383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陣列是</a:t>
            </a:r>
            <a:r>
              <a:rPr lang="en-US" sz="2800">
                <a:solidFill>
                  <a:srgbClr val="0000FF"/>
                </a:solidFill>
              </a:rPr>
              <a:t>相同型態</a:t>
            </a:r>
            <a:r>
              <a:rPr lang="en-US" sz="2800"/>
              <a:t>之元素所組成的集合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在 C 語言中，陣列使用前必須先宣告：</a:t>
            </a:r>
            <a:endParaRPr sz="2800"/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下⾯是一維陣列宣告的範例：</a:t>
            </a:r>
            <a:endParaRPr/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score[4];  //宣告整數陣列score，可存放4個元素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temp[7]; //宣告浮點數陣列temp，可存放7個元素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name[12]; //宣告字元陣列name，可存放12個元素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10820" algn="l" rtl="0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endParaRPr sz="2600"/>
          </a:p>
        </p:txBody>
      </p:sp>
      <p:sp>
        <p:nvSpPr>
          <p:cNvPr id="355" name="Google Shape;355;p18"/>
          <p:cNvSpPr/>
          <p:nvPr/>
        </p:nvSpPr>
        <p:spPr>
          <a:xfrm>
            <a:off x="988419" y="2846895"/>
            <a:ext cx="6509676" cy="73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資料型態 陣列名稱[個數];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利用陣列的索引值存取</a:t>
            </a:r>
            <a:endParaRPr/>
          </a:p>
        </p:txBody>
      </p:sp>
      <p:sp>
        <p:nvSpPr>
          <p:cNvPr id="361" name="Google Shape;361;p19"/>
          <p:cNvSpPr txBox="1">
            <a:spLocks noGrp="1"/>
          </p:cNvSpPr>
          <p:nvPr>
            <p:ph type="body" idx="1"/>
          </p:nvPr>
        </p:nvSpPr>
        <p:spPr>
          <a:xfrm>
            <a:off x="517077" y="1580440"/>
            <a:ext cx="9984383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陣列中的元素是以</a:t>
            </a:r>
            <a:r>
              <a:rPr lang="en-US" sz="2800">
                <a:solidFill>
                  <a:srgbClr val="FF0000"/>
                </a:solidFill>
              </a:rPr>
              <a:t>索引值</a:t>
            </a:r>
            <a:r>
              <a:rPr lang="en-US" sz="2800"/>
              <a:t>來標⽰存放的位置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陣列索引值的編號必須由0開始</a:t>
            </a:r>
            <a:endParaRPr sz="2800"/>
          </a:p>
        </p:txBody>
      </p:sp>
      <p:pic>
        <p:nvPicPr>
          <p:cNvPr id="362" name="Google Shape;3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646" y="3046433"/>
            <a:ext cx="6973372" cy="2647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一維陣列初值的設定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body" idx="1"/>
          </p:nvPr>
        </p:nvSpPr>
        <p:spPr>
          <a:xfrm>
            <a:off x="517077" y="1580440"/>
            <a:ext cx="9984383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rgbClr val="0000FF"/>
                </a:solidFill>
              </a:rPr>
              <a:t>⼀維陣列初值的設定格式：</a:t>
            </a:r>
            <a:endParaRPr sz="2800">
              <a:solidFill>
                <a:srgbClr val="0000FF"/>
              </a:solidFill>
            </a:endParaRPr>
          </a:p>
          <a:p>
            <a:pPr marL="342900" lvl="0" indent="-20066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endParaRPr sz="2800">
              <a:solidFill>
                <a:srgbClr val="0000FF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初值設定的範例：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score[4]={78,55,92,80};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score[]={60,75,48,92};  /*省略元素的個數*/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data[5]={0};</a:t>
            </a:r>
            <a:endParaRPr sz="26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20"/>
          <p:cNvSpPr/>
          <p:nvPr/>
        </p:nvSpPr>
        <p:spPr>
          <a:xfrm>
            <a:off x="997846" y="2210554"/>
            <a:ext cx="8381824" cy="73145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資料型態 陣列名稱[個數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]={初值1,初值2,…,初值n};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回到一開始的例子</a:t>
            </a:r>
            <a:endParaRPr/>
          </a:p>
        </p:txBody>
      </p:sp>
      <p:pic>
        <p:nvPicPr>
          <p:cNvPr id="375" name="Google Shape;3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572" y="2827203"/>
            <a:ext cx="2500735" cy="393903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1"/>
          <p:cNvSpPr/>
          <p:nvPr/>
        </p:nvSpPr>
        <p:spPr>
          <a:xfrm>
            <a:off x="3214541" y="2141365"/>
            <a:ext cx="1875934" cy="1041616"/>
          </a:xfrm>
          <a:prstGeom prst="wedgeEllipseCallout">
            <a:avLst>
              <a:gd name="adj1" fmla="val -78539"/>
              <a:gd name="adj2" fmla="val 85493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3971853" y="4994361"/>
            <a:ext cx="18004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那⼀個變數可以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存更多東西嗎？</a:t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3315146" y="2312306"/>
            <a:ext cx="16914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那如果我要存5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個整數呢？</a:t>
            </a:r>
            <a:endParaRPr/>
          </a:p>
        </p:txBody>
      </p:sp>
      <p:pic>
        <p:nvPicPr>
          <p:cNvPr id="379" name="Google Shape;3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3598" y="1403735"/>
            <a:ext cx="1890010" cy="1617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5677" y="3373426"/>
            <a:ext cx="5491608" cy="2645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85676" y="6067967"/>
            <a:ext cx="2449761" cy="50251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1"/>
          <p:cNvSpPr/>
          <p:nvPr/>
        </p:nvSpPr>
        <p:spPr>
          <a:xfrm rot="5400000">
            <a:off x="7286946" y="2956998"/>
            <a:ext cx="603315" cy="60659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初始化陣列的例子</a:t>
            </a:r>
            <a:endParaRPr/>
          </a:p>
        </p:txBody>
      </p:sp>
      <p:pic>
        <p:nvPicPr>
          <p:cNvPr id="395" name="Google Shape;3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477" y="1348094"/>
            <a:ext cx="1392873" cy="219398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3"/>
          <p:cNvSpPr/>
          <p:nvPr/>
        </p:nvSpPr>
        <p:spPr>
          <a:xfrm>
            <a:off x="3101419" y="1311875"/>
            <a:ext cx="2265341" cy="1041616"/>
          </a:xfrm>
          <a:prstGeom prst="wedgeEllipseCallout">
            <a:avLst>
              <a:gd name="adj1" fmla="val -78539"/>
              <a:gd name="adj2" fmla="val 85493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7" name="Google Shape;397;p23"/>
          <p:cNvSpPr txBox="1"/>
          <p:nvPr/>
        </p:nvSpPr>
        <p:spPr>
          <a:xfrm>
            <a:off x="3202025" y="1482816"/>
            <a:ext cx="2073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宣告⼀個都是 </a:t>
            </a:r>
            <a:r>
              <a:rPr lang="en-US" sz="18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0</a:t>
            </a:r>
            <a:r>
              <a:rPr lang="en-US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陣列怎麼做？</a:t>
            </a:r>
            <a:endParaRPr/>
          </a:p>
        </p:txBody>
      </p:sp>
      <p:sp>
        <p:nvSpPr>
          <p:cNvPr id="398" name="Google Shape;398;p23"/>
          <p:cNvSpPr/>
          <p:nvPr/>
        </p:nvSpPr>
        <p:spPr>
          <a:xfrm>
            <a:off x="3193152" y="2598933"/>
            <a:ext cx="2264967" cy="1041616"/>
          </a:xfrm>
          <a:prstGeom prst="wedgeEllipseCallout">
            <a:avLst>
              <a:gd name="adj1" fmla="val -80047"/>
              <a:gd name="adj2" fmla="val -19489"/>
            </a:avLst>
          </a:prstGeom>
          <a:solidFill>
            <a:schemeClr val="accent1"/>
          </a:solidFill>
          <a:ln w="19050" cap="rnd" cmpd="sng">
            <a:solidFill>
              <a:srgbClr val="7E6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3293758" y="2769874"/>
            <a:ext cx="207300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宣告⼀個都是 </a:t>
            </a:r>
            <a:r>
              <a:rPr lang="en-US" sz="1800" b="1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sz="18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的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陣列怎麼做？</a:t>
            </a:r>
            <a:endParaRPr/>
          </a:p>
        </p:txBody>
      </p:sp>
      <p:pic>
        <p:nvPicPr>
          <p:cNvPr id="400" name="Google Shape;40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47283" y="3646385"/>
            <a:ext cx="4229690" cy="269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3121" y="3688548"/>
            <a:ext cx="895475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47283" y="785934"/>
            <a:ext cx="4172532" cy="2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83121" y="947988"/>
            <a:ext cx="876422" cy="800212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3"/>
          <p:cNvSpPr/>
          <p:nvPr/>
        </p:nvSpPr>
        <p:spPr>
          <a:xfrm rot="2700000">
            <a:off x="8240234" y="3704836"/>
            <a:ext cx="1143181" cy="1172432"/>
          </a:xfrm>
          <a:prstGeom prst="plus">
            <a:avLst>
              <a:gd name="adj" fmla="val 38496"/>
            </a:avLst>
          </a:prstGeom>
          <a:solidFill>
            <a:srgbClr val="FF0000"/>
          </a:solidFill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5" name="Google Shape;405;p2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5672" y="3542077"/>
            <a:ext cx="4229690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932786" y="3640549"/>
            <a:ext cx="847843" cy="809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88" name="Google Shape;388;p22"/>
          <p:cNvSpPr txBox="1">
            <a:spLocks noGrp="1"/>
          </p:cNvSpPr>
          <p:nvPr>
            <p:ph type="body" idx="1"/>
          </p:nvPr>
        </p:nvSpPr>
        <p:spPr>
          <a:xfrm>
            <a:off x="677332" y="1674708"/>
            <a:ext cx="9143999" cy="5579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/>
              <a:t>建立⼀個整數陣列，陣列大小為</a:t>
            </a:r>
            <a:r>
              <a:rPr lang="en-US" altLang="zh-CN" sz="2800" dirty="0"/>
              <a:t>10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altLang="zh-TW" sz="2800" dirty="0" err="1"/>
              <a:t>利用迴圈</a:t>
            </a:r>
            <a:r>
              <a:rPr lang="zh-TW" altLang="en-US" sz="2800" dirty="0"/>
              <a:t>把</a:t>
            </a:r>
            <a:r>
              <a:rPr lang="en-US" sz="2800" dirty="0"/>
              <a:t>內容設定為</a:t>
            </a:r>
            <a:r>
              <a:rPr lang="en-US" altLang="zh-CN" sz="2800" dirty="0"/>
              <a:t>1~100</a:t>
            </a:r>
            <a:r>
              <a:rPr lang="zh-CN" altLang="en-US" sz="2800" dirty="0"/>
              <a:t>的</a:t>
            </a:r>
            <a:r>
              <a:rPr lang="en-US" sz="2800" dirty="0" err="1"/>
              <a:t>隨機整數</a:t>
            </a:r>
            <a:endParaRPr lang="en-US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 dirty="0" err="1"/>
              <a:t>利用迴圈把陣列內容印出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E4CA37-9D76-5B54-DD85-AB5412E2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75656" y="1674708"/>
            <a:ext cx="4098767" cy="4394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510</Words>
  <Application>Microsoft Macintosh PowerPoint</Application>
  <PresentationFormat>寬螢幕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DFKai-SB</vt:lpstr>
      <vt:lpstr>Noto Sans Symbols</vt:lpstr>
      <vt:lpstr>Arial</vt:lpstr>
      <vt:lpstr>Calibri</vt:lpstr>
      <vt:lpstr>Consolas</vt:lpstr>
      <vt:lpstr>Trebuchet MS</vt:lpstr>
      <vt:lpstr>多面向</vt:lpstr>
      <vt:lpstr>PowerPoint 簡報</vt:lpstr>
      <vt:lpstr>課程大綱 Outline</vt:lpstr>
      <vt:lpstr>變數可以儲存的東西？</vt:lpstr>
      <vt:lpstr>一維陣列</vt:lpstr>
      <vt:lpstr>利用陣列的索引值存取</vt:lpstr>
      <vt:lpstr>一維陣列初值的設定</vt:lpstr>
      <vt:lpstr>回到一開始的例子</vt:lpstr>
      <vt:lpstr>初始化陣列的例子</vt:lpstr>
      <vt:lpstr>課堂實作(一)   </vt:lpstr>
      <vt:lpstr>初始化陣列的例子   </vt:lpstr>
      <vt:lpstr>陣列不給值，其內容為？  </vt:lpstr>
      <vt:lpstr>陣列元素的輸入   </vt:lpstr>
      <vt:lpstr>課堂實作(二)   </vt:lpstr>
      <vt:lpstr>陣列的應用－找最大值   </vt:lpstr>
      <vt:lpstr>超出陣列大小的索引   </vt:lpstr>
      <vt:lpstr>課堂實作(三)   </vt:lpstr>
      <vt:lpstr>課堂實作(四)   </vt:lpstr>
      <vt:lpstr>⼆維陣列   </vt:lpstr>
      <vt:lpstr>表格與⼆維陣列   </vt:lpstr>
      <vt:lpstr>二維陣列元素的存取   </vt:lpstr>
      <vt:lpstr>二維陣列應用於矩陣的加法運算 </vt:lpstr>
      <vt:lpstr>課堂實作(五)   </vt:lpstr>
      <vt:lpstr>多維陣列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翰俞 黃</cp:lastModifiedBy>
  <cp:revision>5</cp:revision>
  <dcterms:created xsi:type="dcterms:W3CDTF">2016-09-28T07:16:25Z</dcterms:created>
  <dcterms:modified xsi:type="dcterms:W3CDTF">2022-10-13T03:39:42Z</dcterms:modified>
</cp:coreProperties>
</file>