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IVCLzycyjdRz+5jSV7Pgx0zI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577" autoAdjust="0"/>
    <p:restoredTop sz="95077" autoAdjust="0"/>
  </p:normalViewPr>
  <p:slideViewPr>
    <p:cSldViewPr snapToGrid="0">
      <p:cViewPr varScale="1">
        <p:scale>
          <a:sx n="54" d="100"/>
          <a:sy n="54" d="100"/>
        </p:scale>
        <p:origin x="65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500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75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72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5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236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28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53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1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CDDC5F-3DE3-4387-A6F4-6BFB47A0145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6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entury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26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78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99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445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18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5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9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75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256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4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80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B8CA1-CCD1-44BF-AF74-4ACA54A38F3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98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0A2F5D-7E97-473D-8854-910A69EE364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375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EDC432-091C-4433-96D7-733EAB4F3D9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78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D12E67-0732-48C8-A5F4-FC65D1A61B7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8976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C6CE2-63FC-4B1B-8B11-A3298DC6324A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54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B8875-11B8-4924-9B5F-7C35293EC0C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7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6F05E7-CA7F-4945-893C-31016D71711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07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707E6-C484-4C86-9451-E8BD6DF8D15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94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AB4CFB-01CF-4153-81AE-57AB767C1C4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BA953F-E1E6-4579-8C7E-FB8703C5D66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7128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D3839-B669-4A79-B36C-EF859F643F5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56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entury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"/>
              <a:buNone/>
              <a:defRPr sz="3600" b="0" i="0" u="none" strike="noStrike" cap="none">
                <a:solidFill>
                  <a:srgbClr val="FFFFFF"/>
                </a:solidFill>
                <a:latin typeface="Century"/>
                <a:ea typeface="Century"/>
                <a:cs typeface="Century"/>
                <a:sym typeface="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DF88C-7023-433F-9C51-A8CC88DB3C7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2022/5/5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21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Chapter9.  Operator Overloading</a:t>
            </a:r>
            <a:r>
              <a:rPr lang="zh-TW" altLang="en-US" sz="4200"/>
              <a:t> </a:t>
            </a:r>
            <a:r>
              <a:rPr lang="en-US" altLang="zh-TW" sz="4200"/>
              <a:t>(2)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2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initialization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Two ways to initialize c-string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Message[20]</a:t>
            </a: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Need not fill the entire array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.</a:t>
            </a: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shortString[] = “abc”;</a:t>
            </a: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omit array size.</a:t>
            </a: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makes size one more than the length of a quoted string.</a:t>
            </a:r>
          </a:p>
          <a:p>
            <a:pPr marL="1371600" marR="0" lvl="2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NOT same as :</a:t>
            </a:r>
          </a:p>
          <a:p>
            <a:pPr marL="1828800" marR="0" lvl="3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shortString[] = {‘a’, ’b’, ’c’};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95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Storage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char s[10];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s contains string: “Hi Mom!”, store as :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382ED3A-6FA9-4E1D-A70B-5AFDF4BB7B2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389101" y="3625248"/>
            <a:ext cx="10010497" cy="71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1111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Output / Input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Output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output with insertion operator,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Can input with extraction operator, &gt;&gt;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Watch the size of the c-string.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Whitespace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is a “delimiter”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Tab, space, and line breaks are “skipped”.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Input reading “stops” at delimiter.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41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</a:t>
            </a:r>
            <a:r>
              <a:rPr lang="en-US" altLang="zh-TW" sz="4200" dirty="0" err="1"/>
              <a:t>cstring</a:t>
            </a:r>
            <a:r>
              <a:rPr lang="en-US" altLang="zh-TW" sz="4200" dirty="0" smtClean="0"/>
              <a:t>&gt;</a:t>
            </a:r>
            <a:r>
              <a:rPr lang="zh-TW" altLang="en-US" sz="4200" dirty="0" smtClean="0"/>
              <a:t> </a:t>
            </a:r>
            <a:r>
              <a:rPr lang="en-US" altLang="zh-TW" sz="4200" dirty="0" smtClean="0"/>
              <a:t>: </a:t>
            </a:r>
            <a:r>
              <a:rPr lang="en-US" altLang="zh-TW" sz="4200" dirty="0"/>
              <a:t>strlen(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String length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Useful to know string length.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null character is not counted in the length.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2" name="圖片 11" descr="一張含有 裝置 的圖片&#10;&#10;描述是以高可信度產生">
            <a:extLst>
              <a:ext uri="{FF2B5EF4-FFF2-40B4-BE49-F238E27FC236}">
                <a16:creationId xmlns:a16="http://schemas.microsoft.com/office/drawing/2014/main" id="{4B374E54-DD6C-4CB6-AFA6-3C41041C5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48" y="3856678"/>
            <a:ext cx="8983489" cy="545635"/>
          </a:xfrm>
          <a:prstGeom prst="rect">
            <a:avLst/>
          </a:prstGeom>
        </p:spPr>
      </p:pic>
      <p:pic>
        <p:nvPicPr>
          <p:cNvPr id="13" name="圖片 12" descr="一張含有 物件, 時鐘 的圖片&#10;&#10;描述是以非常高的可信度產生">
            <a:extLst>
              <a:ext uri="{FF2B5EF4-FFF2-40B4-BE49-F238E27FC236}">
                <a16:creationId xmlns:a16="http://schemas.microsoft.com/office/drawing/2014/main" id="{6AB2EF83-03DA-4EDF-A06D-B591A0AB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47" y="4896261"/>
            <a:ext cx="8983490" cy="598899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79D215B-D4B1-4188-AB2B-748D453E4FE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311192" y="4402313"/>
            <a:ext cx="1" cy="4939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5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</a:t>
            </a:r>
            <a:r>
              <a:rPr lang="en-US" altLang="zh-TW" sz="4200" dirty="0" err="1"/>
              <a:t>cstring</a:t>
            </a:r>
            <a:r>
              <a:rPr lang="en-US" altLang="zh-TW" sz="4200" dirty="0" smtClean="0"/>
              <a:t>&gt;</a:t>
            </a:r>
            <a:r>
              <a:rPr lang="zh-TW" altLang="en-US" sz="4200" dirty="0" smtClean="0"/>
              <a:t> </a:t>
            </a:r>
            <a:r>
              <a:rPr lang="en-US" altLang="zh-TW" sz="4200" dirty="0" smtClean="0"/>
              <a:t>: </a:t>
            </a:r>
            <a:r>
              <a:rPr lang="en-US" altLang="zh-TW" sz="4200" dirty="0"/>
              <a:t>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String concatenate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Be careful!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Incorporate spaces as needed.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07DA09D-0C72-4569-9C6F-8D6D0813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03" y="3885332"/>
            <a:ext cx="8599573" cy="786033"/>
          </a:xfrm>
          <a:prstGeom prst="rect">
            <a:avLst/>
          </a:prstGeom>
        </p:spPr>
      </p:pic>
      <p:pic>
        <p:nvPicPr>
          <p:cNvPr id="16" name="圖片 15" descr="一張含有 時鐘, 物件 的圖片&#10;&#10;描述是以非常高的可信度產生">
            <a:extLst>
              <a:ext uri="{FF2B5EF4-FFF2-40B4-BE49-F238E27FC236}">
                <a16:creationId xmlns:a16="http://schemas.microsoft.com/office/drawing/2014/main" id="{FA3CF006-8BEF-440F-93FC-E372EDA6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03" y="5101363"/>
            <a:ext cx="8599573" cy="573305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606190" y="4671365"/>
            <a:ext cx="0" cy="4299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6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</a:t>
            </a:r>
            <a:r>
              <a:rPr lang="en-US" altLang="zh-TW" sz="4200" dirty="0" err="1"/>
              <a:t>cstring</a:t>
            </a:r>
            <a:r>
              <a:rPr lang="en-US" altLang="zh-TW" sz="4200" dirty="0" smtClean="0"/>
              <a:t>&gt;</a:t>
            </a:r>
            <a:r>
              <a:rPr lang="zh-TW" altLang="en-US" sz="4200" dirty="0" smtClean="0"/>
              <a:t> </a:t>
            </a:r>
            <a:r>
              <a:rPr lang="en-US" altLang="zh-TW" sz="4200" dirty="0" smtClean="0"/>
              <a:t>: </a:t>
            </a:r>
            <a:r>
              <a:rPr lang="en-US" altLang="zh-TW" sz="4200" dirty="0"/>
              <a:t>strcat(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Core Dumped!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B4103-6CF3-4470-94B4-54A0C12FE4B8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6214355" y="4263543"/>
            <a:ext cx="1" cy="3107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 descr="一張含有 室內 的圖片&#10;&#10;描述是以高可信度產生">
            <a:extLst>
              <a:ext uri="{FF2B5EF4-FFF2-40B4-BE49-F238E27FC236}">
                <a16:creationId xmlns:a16="http://schemas.microsoft.com/office/drawing/2014/main" id="{5AFD5B35-23B2-4987-A1BE-0C440C2E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91" y="4574270"/>
            <a:ext cx="7530927" cy="107362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A5A192A-A112-4CD8-8843-D59A9BE5E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98" y="3420561"/>
            <a:ext cx="8330115" cy="8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Library &lt;</a:t>
            </a:r>
            <a:r>
              <a:rPr lang="en-US" altLang="zh-TW" sz="4200" dirty="0" err="1"/>
              <a:t>cstring</a:t>
            </a:r>
            <a:r>
              <a:rPr lang="en-US" altLang="zh-TW" sz="4200" dirty="0" smtClean="0"/>
              <a:t>&gt;</a:t>
            </a:r>
            <a:r>
              <a:rPr lang="zh-TW" altLang="en-US" sz="4200" dirty="0" smtClean="0"/>
              <a:t> </a:t>
            </a:r>
            <a:r>
              <a:rPr lang="en-US" altLang="zh-TW" sz="4200" dirty="0" smtClean="0"/>
              <a:t>: </a:t>
            </a:r>
            <a:r>
              <a:rPr lang="en-US" altLang="zh-TW" sz="4200" dirty="0"/>
              <a:t>strcpy(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String copy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strcpy(Target_string , Src_string)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strncpy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Target_string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Src_string , limit)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4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peek(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Return next char but leaves it there.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peekchar = cin.peek();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圖片 10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2432E4AA-086D-456F-B799-6A404962A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10" y="3388089"/>
            <a:ext cx="4721793" cy="26765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5D3BCEF-1A3D-4E62-A362-80A8E3E7A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9" y="5081218"/>
            <a:ext cx="4226960" cy="51430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F5BF3D-ADCD-4A23-BA4D-460579DF9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9" y="3756647"/>
            <a:ext cx="4226958" cy="59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4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Member Function ignore( 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 input, up to designated character.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cin.ignore(100, ‘!’);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Skips at most 100 characters until ‘!’ 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CFBD432-31B1-480C-B66E-F7693FFB8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90" y="4528923"/>
            <a:ext cx="4656260" cy="667690"/>
          </a:xfrm>
          <a:prstGeom prst="rect">
            <a:avLst/>
          </a:prstGeom>
        </p:spPr>
      </p:pic>
      <p:pic>
        <p:nvPicPr>
          <p:cNvPr id="18" name="圖片 17" descr="一張含有 路面 的圖片&#10;&#10;描述是以高可信度產生">
            <a:extLst>
              <a:ext uri="{FF2B5EF4-FFF2-40B4-BE49-F238E27FC236}">
                <a16:creationId xmlns:a16="http://schemas.microsoft.com/office/drawing/2014/main" id="{79F14835-AE78-4228-BFD8-3A975A64E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3" y="3937099"/>
            <a:ext cx="4463303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Friend </a:t>
            </a:r>
            <a:r>
              <a:rPr lang="en-US" altLang="zh-TW" sz="4200" dirty="0" smtClean="0"/>
              <a:t>Functions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Nonmember Functions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Recall: operator overloads as nonmembers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They access data through accessor and mutator functions.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Very inefficient (overhead of calls)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Friends can directly access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private class data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No overhead, more efficient.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BA97D6A-83DA-457B-82ED-FCBEDD1A2ACF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 flipH="1">
            <a:off x="6092497" y="4901760"/>
            <a:ext cx="1" cy="669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5E787B-6724-4B14-8496-C56FD2577F15}"/>
              </a:ext>
            </a:extLst>
          </p:cNvPr>
          <p:cNvSpPr txBox="1"/>
          <p:nvPr/>
        </p:nvSpPr>
        <p:spPr>
          <a:xfrm>
            <a:off x="1600752" y="5571145"/>
            <a:ext cx="8983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Best to make nonmember operator overloads friends !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0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(1 / 4)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Improves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readability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Like all operator overloads do.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Enables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myObject;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myObject;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Instead of the need for :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‐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myObject.output();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D85C6A4C-17CB-44D1-9986-5FC49096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79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(2 / 4)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956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(declaration)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Money {	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int dollars, cents;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public: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friend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outs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const Money &amp; amount);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friend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istream&amp; ins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Money&amp; amount);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};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8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</a:t>
            </a:r>
            <a:r>
              <a:rPr lang="en-US" altLang="zh-TW" sz="4200" dirty="0" smtClean="0"/>
              <a:t>(3 </a:t>
            </a:r>
            <a:r>
              <a:rPr lang="en-US" altLang="zh-TW" sz="4200" dirty="0"/>
              <a:t>/ 4)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(definition)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ostream&amp; outs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const Money&amp; amount){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amount.dollars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"."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amount.cents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return outs;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											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&amp; operator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(</a:t>
            </a:r>
            <a:r>
              <a:rPr kumimoji="0" lang="en-US" altLang="zh-TW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stream&amp; ins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, Money&amp; amount) {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ins &gt;&gt;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amount.dollars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ins &gt;&gt;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amount.cents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 	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return ins;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F7383F2-BCDE-459F-BB19-96952DA1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51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Overloading &gt;&gt; and &lt;&lt; </a:t>
            </a:r>
            <a:r>
              <a:rPr lang="en-US" altLang="zh-TW" sz="4200" dirty="0" smtClean="0"/>
              <a:t>(4 </a:t>
            </a:r>
            <a:r>
              <a:rPr lang="en-US" altLang="zh-TW" sz="4200" dirty="0"/>
              <a:t>/ 4)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95683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 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(calling)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int main () {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Money yourAmount;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cin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&gt;&gt;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yourAmount;</a:t>
            </a:r>
          </a:p>
          <a:p>
            <a:pPr marL="457200" lvl="1" defTabSz="457200">
              <a:buClrTx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cout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lang="en-US" altLang="zh-TW" sz="2000" kern="1200" dirty="0">
                <a:latin typeface="Calibri"/>
                <a:ea typeface="微軟正黑體"/>
              </a:rPr>
              <a:t>"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Your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amount is </a:t>
            </a:r>
            <a:r>
              <a:rPr lang="en-US" altLang="zh-TW" sz="2000" kern="1200" dirty="0">
                <a:latin typeface="Calibri"/>
                <a:ea typeface="微軟正黑體"/>
              </a:rPr>
              <a:t>"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&lt;&lt;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yourAmount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endl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;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return 0;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2021/5/6</a:t>
            </a:r>
            <a:r>
              <a: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9B87B6-990F-736A-A1A3-67662D7C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93" y="4377588"/>
            <a:ext cx="3153284" cy="11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Chapter10. String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1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Array with base type “char”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One character per indexed variable.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End of string marked with null, “\0” → null character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0DB24D3-5687-31C8-8EE2-94F168EBFFA1}"/>
              </a:ext>
            </a:extLst>
          </p:cNvPr>
          <p:cNvGrpSpPr/>
          <p:nvPr/>
        </p:nvGrpSpPr>
        <p:grpSpPr>
          <a:xfrm>
            <a:off x="4713133" y="4536129"/>
            <a:ext cx="2271774" cy="380659"/>
            <a:chOff x="5747245" y="4718195"/>
            <a:chExt cx="2974322" cy="498378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B4D4CA5-044D-B71D-48AB-4F44C91D99C7}"/>
                </a:ext>
              </a:extLst>
            </p:cNvPr>
            <p:cNvGrpSpPr/>
            <p:nvPr/>
          </p:nvGrpSpPr>
          <p:grpSpPr>
            <a:xfrm>
              <a:off x="5747245" y="4718195"/>
              <a:ext cx="1984440" cy="498378"/>
              <a:chOff x="5747245" y="4718195"/>
              <a:chExt cx="1984440" cy="498378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B5DA6531-69CD-A37B-6E76-D9D2D9E2C89D}"/>
                  </a:ext>
                </a:extLst>
              </p:cNvPr>
              <p:cNvGrpSpPr/>
              <p:nvPr/>
            </p:nvGrpSpPr>
            <p:grpSpPr>
              <a:xfrm>
                <a:off x="5747245" y="4718195"/>
                <a:ext cx="992220" cy="498378"/>
                <a:chOff x="4555012" y="5430910"/>
                <a:chExt cx="992220" cy="49837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A9B75279-ADB6-AA45-FD85-BF19C1FAAF29}"/>
                    </a:ext>
                  </a:extLst>
                </p:cNvPr>
                <p:cNvSpPr/>
                <p:nvPr/>
              </p:nvSpPr>
              <p:spPr>
                <a:xfrm>
                  <a:off x="4555012" y="5433178"/>
                  <a:ext cx="496110" cy="4961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H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30A7BA1E-9842-CC1F-F87A-CF45D5EB4456}"/>
                    </a:ext>
                  </a:extLst>
                </p:cNvPr>
                <p:cNvSpPr/>
                <p:nvPr/>
              </p:nvSpPr>
              <p:spPr>
                <a:xfrm>
                  <a:off x="5051122" y="5430910"/>
                  <a:ext cx="496110" cy="4961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e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</p:grp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A662C164-D49A-439E-3EF2-38EF8A96092D}"/>
                  </a:ext>
                </a:extLst>
              </p:cNvPr>
              <p:cNvGrpSpPr/>
              <p:nvPr/>
            </p:nvGrpSpPr>
            <p:grpSpPr>
              <a:xfrm>
                <a:off x="6739465" y="4718195"/>
                <a:ext cx="992220" cy="498378"/>
                <a:chOff x="4555012" y="5430910"/>
                <a:chExt cx="992220" cy="49837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F5531D1-44B2-05FA-691F-08E262DF0C6A}"/>
                    </a:ext>
                  </a:extLst>
                </p:cNvPr>
                <p:cNvSpPr/>
                <p:nvPr/>
              </p:nvSpPr>
              <p:spPr>
                <a:xfrm>
                  <a:off x="4555012" y="5433178"/>
                  <a:ext cx="496110" cy="4961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l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B62AF72-91B2-B0FF-1081-A1635DE566F2}"/>
                    </a:ext>
                  </a:extLst>
                </p:cNvPr>
                <p:cNvSpPr/>
                <p:nvPr/>
              </p:nvSpPr>
              <p:spPr>
                <a:xfrm>
                  <a:off x="5051122" y="5430910"/>
                  <a:ext cx="496110" cy="4961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l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</p:grp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6B7D0D99-0CB3-51DF-8145-188CEA2DCAB2}"/>
                </a:ext>
              </a:extLst>
            </p:cNvPr>
            <p:cNvGrpSpPr/>
            <p:nvPr/>
          </p:nvGrpSpPr>
          <p:grpSpPr>
            <a:xfrm>
              <a:off x="7729347" y="4718195"/>
              <a:ext cx="992220" cy="498378"/>
              <a:chOff x="4555012" y="5430910"/>
              <a:chExt cx="992220" cy="498378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5A39654-1DA2-BBB7-4165-4F044798A1BB}"/>
                  </a:ext>
                </a:extLst>
              </p:cNvPr>
              <p:cNvSpPr/>
              <p:nvPr/>
            </p:nvSpPr>
            <p:spPr>
              <a:xfrm>
                <a:off x="4555012" y="5433178"/>
                <a:ext cx="496110" cy="496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rPr>
                  <a:t>o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30C12CF-10E1-94CC-E82E-8E0F24DB4AD2}"/>
                  </a:ext>
                </a:extLst>
              </p:cNvPr>
              <p:cNvSpPr/>
              <p:nvPr/>
            </p:nvSpPr>
            <p:spPr>
              <a:xfrm>
                <a:off x="5051122" y="5430910"/>
                <a:ext cx="496110" cy="496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rPr>
                  <a:t>\0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p:grp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D27C05-9E8A-ED59-B249-6F885DDF59D8}"/>
              </a:ext>
            </a:extLst>
          </p:cNvPr>
          <p:cNvSpPr txBox="1"/>
          <p:nvPr/>
        </p:nvSpPr>
        <p:spPr>
          <a:xfrm>
            <a:off x="3192956" y="4536501"/>
            <a:ext cx="140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Hello   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anose="05000000000000000000" pitchFamily="2" charset="2"/>
              </a:rPr>
              <a:t>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FE58753-4B47-585A-C1AD-0C7357644057}"/>
              </a:ext>
            </a:extLst>
          </p:cNvPr>
          <p:cNvGrpSpPr/>
          <p:nvPr/>
        </p:nvGrpSpPr>
        <p:grpSpPr>
          <a:xfrm>
            <a:off x="4714027" y="4136036"/>
            <a:ext cx="2271774" cy="380659"/>
            <a:chOff x="5747245" y="4718195"/>
            <a:chExt cx="2974322" cy="498378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C19EDE20-D369-9E02-C68D-7E4DA0F91D74}"/>
                </a:ext>
              </a:extLst>
            </p:cNvPr>
            <p:cNvGrpSpPr/>
            <p:nvPr/>
          </p:nvGrpSpPr>
          <p:grpSpPr>
            <a:xfrm>
              <a:off x="5747245" y="4718195"/>
              <a:ext cx="1984440" cy="498378"/>
              <a:chOff x="5747245" y="4718195"/>
              <a:chExt cx="1984440" cy="498378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8647A561-8AD9-B4D2-A00C-5004AE31F445}"/>
                  </a:ext>
                </a:extLst>
              </p:cNvPr>
              <p:cNvGrpSpPr/>
              <p:nvPr/>
            </p:nvGrpSpPr>
            <p:grpSpPr>
              <a:xfrm>
                <a:off x="5747245" y="4718195"/>
                <a:ext cx="992220" cy="498378"/>
                <a:chOff x="4555012" y="5430910"/>
                <a:chExt cx="992220" cy="498378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C53D666-4FD9-C558-5A24-C52F246D7081}"/>
                    </a:ext>
                  </a:extLst>
                </p:cNvPr>
                <p:cNvSpPr/>
                <p:nvPr/>
              </p:nvSpPr>
              <p:spPr>
                <a:xfrm>
                  <a:off x="4555012" y="5433178"/>
                  <a:ext cx="496110" cy="496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0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3A94D674-94ED-FC35-0C5A-D3DD9B15A237}"/>
                    </a:ext>
                  </a:extLst>
                </p:cNvPr>
                <p:cNvSpPr/>
                <p:nvPr/>
              </p:nvSpPr>
              <p:spPr>
                <a:xfrm>
                  <a:off x="5051122" y="5430910"/>
                  <a:ext cx="496110" cy="496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1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DD60C780-08AB-DB06-5AF6-57D249D4B263}"/>
                  </a:ext>
                </a:extLst>
              </p:cNvPr>
              <p:cNvGrpSpPr/>
              <p:nvPr/>
            </p:nvGrpSpPr>
            <p:grpSpPr>
              <a:xfrm>
                <a:off x="6739465" y="4718195"/>
                <a:ext cx="992220" cy="498378"/>
                <a:chOff x="4555012" y="5430910"/>
                <a:chExt cx="992220" cy="498378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CFA75CA7-8157-A5B7-B0F1-F1270088C359}"/>
                    </a:ext>
                  </a:extLst>
                </p:cNvPr>
                <p:cNvSpPr/>
                <p:nvPr/>
              </p:nvSpPr>
              <p:spPr>
                <a:xfrm>
                  <a:off x="4555012" y="5433178"/>
                  <a:ext cx="496110" cy="496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2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6EECC5A2-7905-FE81-F7EA-E203AE62B9C6}"/>
                    </a:ext>
                  </a:extLst>
                </p:cNvPr>
                <p:cNvSpPr/>
                <p:nvPr/>
              </p:nvSpPr>
              <p:spPr>
                <a:xfrm>
                  <a:off x="5051122" y="5430910"/>
                  <a:ext cx="496110" cy="49611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微軟正黑體"/>
                      <a:cs typeface="+mn-cs"/>
                    </a:rPr>
                    <a:t>3</a:t>
                  </a:r>
                  <a:endParaRPr kumimoji="0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endParaRPr>
                </a:p>
              </p:txBody>
            </p:sp>
          </p:grp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A163089F-F177-E3EB-1D73-C2B2E25F8B63}"/>
                </a:ext>
              </a:extLst>
            </p:cNvPr>
            <p:cNvGrpSpPr/>
            <p:nvPr/>
          </p:nvGrpSpPr>
          <p:grpSpPr>
            <a:xfrm>
              <a:off x="7729347" y="4718195"/>
              <a:ext cx="992220" cy="498378"/>
              <a:chOff x="4555012" y="5430910"/>
              <a:chExt cx="992220" cy="498378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FEC3AFE-36EC-E0AD-E088-E072DF675BE1}"/>
                  </a:ext>
                </a:extLst>
              </p:cNvPr>
              <p:cNvSpPr/>
              <p:nvPr/>
            </p:nvSpPr>
            <p:spPr>
              <a:xfrm>
                <a:off x="4555012" y="5433178"/>
                <a:ext cx="496110" cy="49611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rPr>
                  <a:t>4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96DB1CF-822A-E6ED-964C-1C46452E654D}"/>
                  </a:ext>
                </a:extLst>
              </p:cNvPr>
              <p:cNvSpPr/>
              <p:nvPr/>
            </p:nvSpPr>
            <p:spPr>
              <a:xfrm>
                <a:off x="5051122" y="5430910"/>
                <a:ext cx="496110" cy="49611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微軟正黑體"/>
                    <a:cs typeface="+mn-cs"/>
                  </a:rPr>
                  <a:t>5</a:t>
                </a:r>
                <a:endParaRPr kumimoji="0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微軟正黑體"/>
                  <a:cs typeface="+mn-cs"/>
                </a:endParaRPr>
              </a:p>
            </p:txBody>
          </p:sp>
        </p:grp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A209C44-0F05-CC55-0644-B97F3B8C7569}"/>
              </a:ext>
            </a:extLst>
          </p:cNvPr>
          <p:cNvSpPr txBox="1"/>
          <p:nvPr/>
        </p:nvSpPr>
        <p:spPr>
          <a:xfrm>
            <a:off x="4085521" y="4156222"/>
            <a:ext cx="140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index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3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 - String Variable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Typically “partially - filled” array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 large enough to hold a max-size string.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Indicate end with null.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only difference from a standard array 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contain null character.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Example. (char s[10])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Declares a c-string variable to hold up to 9 characters.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last: null character “\0”.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2021/5/13</a:t>
            </a: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39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2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566</Words>
  <Application>Microsoft Office PowerPoint</Application>
  <PresentationFormat>寬螢幕</PresentationFormat>
  <Paragraphs>168</Paragraphs>
  <Slides>18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Noto Sans Symbols</vt:lpstr>
      <vt:lpstr>Arial</vt:lpstr>
      <vt:lpstr>Calibri</vt:lpstr>
      <vt:lpstr>Century</vt:lpstr>
      <vt:lpstr>Wingdings</vt:lpstr>
      <vt:lpstr>Wingdings 2</vt:lpstr>
      <vt:lpstr>微軟正黑體</vt:lpstr>
      <vt:lpstr>新細明體</vt:lpstr>
      <vt:lpstr>框架</vt:lpstr>
      <vt:lpstr>1_框架</vt:lpstr>
      <vt:lpstr>2_框架</vt:lpstr>
      <vt:lpstr>C程式設計實驗(二) </vt:lpstr>
      <vt:lpstr>Friend Functions</vt:lpstr>
      <vt:lpstr>Overloading &gt;&gt; and &lt;&lt; (1 / 4)</vt:lpstr>
      <vt:lpstr>Overloading &gt;&gt; and &lt;&lt; (2 / 4)</vt:lpstr>
      <vt:lpstr>Overloading &gt;&gt; and &lt;&lt; (3 / 4)</vt:lpstr>
      <vt:lpstr>Overloading &gt;&gt; and &lt;&lt; (4 / 4)</vt:lpstr>
      <vt:lpstr>C程式設計實驗(二) </vt:lpstr>
      <vt:lpstr>C - String</vt:lpstr>
      <vt:lpstr>C - String Variable</vt:lpstr>
      <vt:lpstr>C - String initialization</vt:lpstr>
      <vt:lpstr>C - String Storage</vt:lpstr>
      <vt:lpstr>C - String Output / Input</vt:lpstr>
      <vt:lpstr>Library &lt;cstring&gt; : strlen( )</vt:lpstr>
      <vt:lpstr>Library &lt;cstring&gt; : strcat( )</vt:lpstr>
      <vt:lpstr>Library &lt;cstring&gt; : strcat( )</vt:lpstr>
      <vt:lpstr>Library &lt;cstring&gt; : strcpy( )</vt:lpstr>
      <vt:lpstr>Member Function peek( )</vt:lpstr>
      <vt:lpstr>Member Function ignore(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賴彥潔</cp:lastModifiedBy>
  <cp:revision>19</cp:revision>
  <dcterms:created xsi:type="dcterms:W3CDTF">2019-03-22T17:18:14Z</dcterms:created>
  <dcterms:modified xsi:type="dcterms:W3CDTF">2022-05-04T23:26:23Z</dcterms:modified>
</cp:coreProperties>
</file>