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7"/>
  </p:notesMasterIdLst>
  <p:sldIdLst>
    <p:sldId id="256" r:id="rId3"/>
    <p:sldId id="276" r:id="rId4"/>
    <p:sldId id="257" r:id="rId5"/>
    <p:sldId id="290" r:id="rId6"/>
    <p:sldId id="292" r:id="rId7"/>
    <p:sldId id="293" r:id="rId8"/>
    <p:sldId id="281" r:id="rId9"/>
    <p:sldId id="294" r:id="rId10"/>
    <p:sldId id="258" r:id="rId11"/>
    <p:sldId id="260" r:id="rId12"/>
    <p:sldId id="261" r:id="rId13"/>
    <p:sldId id="29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29" autoAdjust="0"/>
  </p:normalViewPr>
  <p:slideViewPr>
    <p:cSldViewPr snapToGrid="0">
      <p:cViewPr varScale="1">
        <p:scale>
          <a:sx n="52" d="100"/>
          <a:sy n="52" d="100"/>
        </p:scale>
        <p:origin x="11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689E7-FBF7-4CC3-ACCE-2E25669285BF}" type="datetimeFigureOut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DDC5F-3DE3-4387-A6F4-6BFB47A01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指標 </a:t>
            </a:r>
            <a:r>
              <a:rPr lang="en-US" altLang="zh-TW" dirty="0"/>
              <a:t>pointer</a:t>
            </a:r>
            <a:r>
              <a:rPr lang="zh-TW" altLang="en-US" dirty="0"/>
              <a:t>是用來儲存變數的記憶體位置，它也是屬於一種變數型態。</a:t>
            </a:r>
            <a:endParaRPr lang="en-US" altLang="zh-TW" dirty="0"/>
          </a:p>
          <a:p>
            <a:r>
              <a:rPr lang="zh-TW" altLang="en-US" dirty="0"/>
              <a:t>透過指標變數就可以直接存取該指標變數所指定的位置。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80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宣告指標變數使用星號運算子來表示 </a:t>
            </a:r>
            <a:r>
              <a:rPr lang="en-US" altLang="zh-TW" dirty="0"/>
              <a:t>type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為該位址儲存值的型態，則</a:t>
            </a:r>
            <a:r>
              <a:rPr lang="en-US" altLang="zh-TW" dirty="0" err="1"/>
              <a:t>ptr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可儲存變數的位址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初始化指標的方式為分配一個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nullptr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值或是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，這邊的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並不代表數值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另外我們也可以分配一個非指標變量的位置，像是先宣告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，接著會使用到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的符號變數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的位置指定給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所儲存的值就會和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取出的值相同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在一開始宣告指標的時候是不能直接提供數值給他，這是不合法的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59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宣告兩個整數型態的指標變數</a:t>
            </a:r>
            <a:r>
              <a:rPr lang="en-US" altLang="zh-TW" dirty="0"/>
              <a:t>p1</a:t>
            </a:r>
            <a:r>
              <a:rPr lang="zh-TW" altLang="en-US" dirty="0"/>
              <a:t>和</a:t>
            </a:r>
            <a:r>
              <a:rPr lang="en-US" altLang="zh-TW" dirty="0"/>
              <a:t>p2</a:t>
            </a:r>
          </a:p>
          <a:p>
            <a:r>
              <a:rPr lang="zh-TW" altLang="en-US" dirty="0"/>
              <a:t>此時我們要將兩個指標變數指向同一位置的指定運算</a:t>
            </a:r>
            <a:r>
              <a:rPr lang="en-US" altLang="zh-TW" dirty="0"/>
              <a:t>(=)</a:t>
            </a:r>
            <a:r>
              <a:rPr lang="zh-TW" altLang="en-US" dirty="0"/>
              <a:t>有兩種情況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一開始</a:t>
            </a:r>
            <a:r>
              <a:rPr lang="en-US" altLang="zh-TW" dirty="0"/>
              <a:t>p1</a:t>
            </a:r>
            <a:r>
              <a:rPr lang="zh-TW" altLang="en-US" dirty="0"/>
              <a:t>和</a:t>
            </a:r>
            <a:r>
              <a:rPr lang="en-US" altLang="zh-TW" dirty="0"/>
              <a:t>p2</a:t>
            </a:r>
            <a:r>
              <a:rPr lang="zh-TW" altLang="en-US" dirty="0"/>
              <a:t>都是分別指向不同位置，第一種將</a:t>
            </a:r>
            <a:r>
              <a:rPr lang="en-US" altLang="zh-TW" dirty="0"/>
              <a:t>p1 = p2</a:t>
            </a:r>
            <a:r>
              <a:rPr lang="zh-TW" altLang="en-US" dirty="0"/>
              <a:t>的做法是指說</a:t>
            </a:r>
            <a:r>
              <a:rPr lang="en-US" altLang="zh-TW" dirty="0"/>
              <a:t>P1</a:t>
            </a:r>
            <a:r>
              <a:rPr lang="zh-TW" altLang="en-US" dirty="0"/>
              <a:t>指向</a:t>
            </a:r>
            <a:r>
              <a:rPr lang="en-US" altLang="zh-TW" dirty="0"/>
              <a:t>P2</a:t>
            </a:r>
            <a:r>
              <a:rPr lang="zh-TW" altLang="en-US" dirty="0"/>
              <a:t>的位置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第二種*</a:t>
            </a:r>
            <a:r>
              <a:rPr lang="en-US" altLang="zh-TW" dirty="0"/>
              <a:t>P1 = *P2</a:t>
            </a:r>
            <a:r>
              <a:rPr lang="zh-TW" altLang="en-US" dirty="0"/>
              <a:t>的情況則是</a:t>
            </a:r>
            <a:r>
              <a:rPr lang="en-US" altLang="zh-TW" dirty="0"/>
              <a:t>P1</a:t>
            </a:r>
            <a:r>
              <a:rPr lang="zh-TW" altLang="en-US" dirty="0"/>
              <a:t>指標變數的值更改為</a:t>
            </a:r>
            <a:r>
              <a:rPr lang="en-US" altLang="zh-TW" dirty="0"/>
              <a:t>P2</a:t>
            </a:r>
            <a:r>
              <a:rPr lang="zh-TW" altLang="en-US" dirty="0"/>
              <a:t>指標變數的數值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18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27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P1</a:t>
            </a:r>
            <a:r>
              <a:rPr lang="zh-TW" altLang="en-US" dirty="0"/>
              <a:t>在</a:t>
            </a:r>
            <a:r>
              <a:rPr lang="en-US" altLang="zh-TW" dirty="0"/>
              <a:t>delete</a:t>
            </a:r>
            <a:r>
              <a:rPr lang="zh-TW" altLang="en-US" dirty="0"/>
              <a:t>之後還在，因為只是原本指到的</a:t>
            </a:r>
            <a:r>
              <a:rPr lang="en-US" altLang="zh-TW" dirty="0"/>
              <a:t>variable</a:t>
            </a:r>
            <a:r>
              <a:rPr lang="zh-TW" altLang="en-US" dirty="0"/>
              <a:t>被刪除掉，也就是原本用</a:t>
            </a:r>
            <a:r>
              <a:rPr lang="en-US" altLang="zh-TW" dirty="0"/>
              <a:t>\new int</a:t>
            </a:r>
            <a:r>
              <a:rPr lang="zh-TW" altLang="en-US" dirty="0"/>
              <a:t>建出來的空間被釋放了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78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動態配置記憶體是指當程式在執行過程時，才提出配置記憶體的要求，主要的目的是讓記憶體運用更加的彈性。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我們可以分別使用</a:t>
            </a:r>
            <a:r>
              <a:rPr lang="en-US" altLang="zh-TW" dirty="0"/>
              <a:t>new</a:t>
            </a:r>
            <a:r>
              <a:rPr lang="zh-TW" altLang="en-US" dirty="0"/>
              <a:t>和</a:t>
            </a:r>
            <a:r>
              <a:rPr lang="en-US" altLang="zh-TW" dirty="0"/>
              <a:t>delete</a:t>
            </a:r>
            <a:r>
              <a:rPr lang="zh-TW" altLang="en-US" dirty="0"/>
              <a:t>來配置或是釋放記憶體空間，資料型態範圍除了一般</a:t>
            </a:r>
            <a:r>
              <a:rPr lang="en-US" altLang="zh-TW" dirty="0"/>
              <a:t>C++</a:t>
            </a:r>
            <a:r>
              <a:rPr lang="zh-TW" altLang="en-US" dirty="0"/>
              <a:t>的基本型態外還可以使用</a:t>
            </a:r>
            <a:r>
              <a:rPr lang="en-US" altLang="zh-TW" dirty="0"/>
              <a:t>structure</a:t>
            </a:r>
            <a:r>
              <a:rPr lang="zh-TW" altLang="en-US" dirty="0"/>
              <a:t>來自訂資料型態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首先在配置的宣告會是資料型態的指標變數 </a:t>
            </a:r>
            <a:r>
              <a:rPr lang="en-US" altLang="zh-TW" dirty="0"/>
              <a:t>= new</a:t>
            </a:r>
            <a:r>
              <a:rPr lang="zh-TW" altLang="en-US" dirty="0"/>
              <a:t>運算子 資料型態</a:t>
            </a:r>
            <a:r>
              <a:rPr lang="en-US" altLang="zh-TW" dirty="0"/>
              <a:t>()</a:t>
            </a:r>
            <a:r>
              <a:rPr lang="zh-TW" altLang="en-US" dirty="0"/>
              <a:t>中為初始值</a:t>
            </a:r>
            <a:endParaRPr lang="en-US" altLang="zh-TW" dirty="0"/>
          </a:p>
          <a:p>
            <a:r>
              <a:rPr lang="zh-TW" altLang="en-US" dirty="0"/>
              <a:t>右方舉例 動態配置</a:t>
            </a:r>
            <a:r>
              <a:rPr lang="en-US" altLang="zh-TW" dirty="0" err="1"/>
              <a:t>int</a:t>
            </a:r>
            <a:r>
              <a:rPr lang="zh-TW" altLang="en-US" dirty="0"/>
              <a:t>資料型態，*</a:t>
            </a:r>
            <a:r>
              <a:rPr lang="en-US" altLang="zh-TW" dirty="0" err="1"/>
              <a:t>ptr</a:t>
            </a:r>
            <a:r>
              <a:rPr lang="zh-TW" altLang="en-US" dirty="0"/>
              <a:t>為</a:t>
            </a:r>
            <a:r>
              <a:rPr lang="en-US" altLang="zh-TW" dirty="0"/>
              <a:t>45</a:t>
            </a:r>
            <a:r>
              <a:rPr lang="zh-TW" altLang="en-US" dirty="0"/>
              <a:t>，且更詳細一點的操作就會像是右方的步驟</a:t>
            </a:r>
            <a:endParaRPr lang="en-US" altLang="zh-TW" dirty="0"/>
          </a:p>
          <a:p>
            <a:r>
              <a:rPr lang="zh-TW" altLang="en-US" dirty="0"/>
              <a:t>若是不想是先指定初始值的話 </a:t>
            </a:r>
            <a:r>
              <a:rPr lang="en-US" altLang="zh-TW" dirty="0"/>
              <a:t>()</a:t>
            </a:r>
            <a:r>
              <a:rPr lang="zh-TW" altLang="en-US" dirty="0"/>
              <a:t>是可以省略的</a:t>
            </a:r>
            <a:endParaRPr lang="en-US" altLang="zh-TW" dirty="0"/>
          </a:p>
          <a:p>
            <a:r>
              <a:rPr lang="zh-TW" altLang="en-US" dirty="0"/>
              <a:t>那如果是要進行</a:t>
            </a:r>
            <a:r>
              <a:rPr lang="en-US" altLang="zh-TW" dirty="0"/>
              <a:t>Dynamic array</a:t>
            </a:r>
            <a:r>
              <a:rPr lang="zh-TW" altLang="en-US" dirty="0"/>
              <a:t>的話就是使用中括號來表示，裡面的數字就是要分配多少元素個數給他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那最後要將分配的記憶體使放就是使用</a:t>
            </a:r>
            <a:r>
              <a:rPr lang="en-US" altLang="zh-TW" dirty="0"/>
              <a:t>delete </a:t>
            </a:r>
            <a:r>
              <a:rPr lang="zh-TW" altLang="en-US" dirty="0"/>
              <a:t>後方在加上你所宣告的指標</a:t>
            </a:r>
            <a:endParaRPr lang="en-US" altLang="zh-TW" dirty="0"/>
          </a:p>
          <a:p>
            <a:r>
              <a:rPr lang="zh-TW" altLang="en-US" dirty="0"/>
              <a:t>是放完記憶體之後建議可以將</a:t>
            </a:r>
            <a:r>
              <a:rPr lang="en-US" altLang="zh-TW" dirty="0"/>
              <a:t>ptr</a:t>
            </a:r>
            <a:r>
              <a:rPr lang="zh-TW" altLang="en-US" dirty="0"/>
              <a:t>指標去指向</a:t>
            </a:r>
            <a:r>
              <a:rPr lang="en-US" altLang="zh-TW" dirty="0"/>
              <a:t>NULL</a:t>
            </a:r>
            <a:r>
              <a:rPr lang="zh-TW" altLang="en-US" dirty="0"/>
              <a:t>，使用這個是因為可能你程式碼寫到最後忘記這個已經被釋放掉了，可能你後續使用到就會出錯</a:t>
            </a:r>
            <a:r>
              <a:rPr lang="en-US" altLang="zh-TW" dirty="0"/>
              <a:t>!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412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452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基本上</a:t>
            </a:r>
            <a:r>
              <a:rPr lang="en-US" altLang="zh-TW" dirty="0"/>
              <a:t>compiler</a:t>
            </a:r>
            <a:r>
              <a:rPr lang="zh-TW" altLang="en-US" dirty="0"/>
              <a:t>會自動對</a:t>
            </a:r>
            <a:r>
              <a:rPr lang="en-US" altLang="zh-TW" dirty="0"/>
              <a:t>class</a:t>
            </a:r>
            <a:r>
              <a:rPr lang="zh-TW" altLang="en-US" dirty="0"/>
              <a:t>內的</a:t>
            </a:r>
            <a:r>
              <a:rPr lang="en-US" altLang="zh-TW" dirty="0"/>
              <a:t>member variable</a:t>
            </a:r>
            <a:r>
              <a:rPr lang="zh-TW" altLang="en-US" dirty="0"/>
              <a:t>前面加上</a:t>
            </a:r>
            <a:r>
              <a:rPr lang="en-US" altLang="zh-TW" dirty="0"/>
              <a:t>this-&gt;</a:t>
            </a:r>
            <a:r>
              <a:rPr lang="zh-TW" altLang="en-US" dirty="0"/>
              <a:t>，表示其是當前呼叫的</a:t>
            </a:r>
            <a:r>
              <a:rPr lang="en-US" altLang="zh-TW" dirty="0"/>
              <a:t>class</a:t>
            </a:r>
            <a:r>
              <a:rPr lang="zh-TW" altLang="en-US" dirty="0"/>
              <a:t>底下的變數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DDC5F-3DE3-4387-A6F4-6BFB47A0145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434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7842-C176-416B-A1BC-97FF9E0D64C6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92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05BC-6FA3-4A18-909C-749340941635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9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EEA3-4132-45B5-AC61-2FC264D0354B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7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94421-8F06-418A-9877-D1E30900A4C4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2023/5/4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976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21E418-BA55-4DD4-BE8C-57D75D5A238B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2023/5/4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431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437416-2D9D-41C3-9A54-13C654AA6D40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2023/5/4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27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75B1B2-84FD-4412-8D87-BC615DF4E6D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2023/5/4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12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E12579-F3E5-446E-A812-61CEA769068C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2023/5/4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489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99E30B-6536-4583-8D48-DF37BB8FAFD1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2023/5/4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424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D56B70-4904-4871-998A-FB7036A19A7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2023/5/4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895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509E5-9CAD-4BF3-AF58-97AC6BA57DAC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2023/5/4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65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525F-A661-4C50-99BB-B3207EFF143E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91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B0FEF-F107-4BF7-8154-75A1BFE92D8D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2023/5/4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507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D4B1C4-40D8-4725-9707-7AC98D890A4B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2023/5/4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171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DE9C5C-4514-4EDA-A2A6-2864A0148C8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2023/5/4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20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F172-A473-4FD5-87A1-68D343B0D27B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ADD5-B841-4CB5-AF14-71C15A2D6F5E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10E0-D77A-4190-8621-1F3CFD982F0E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37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44FD1-5AC1-443E-9E77-4035C5EFF87B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02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1E1F-80DA-40A3-88D9-7A4B87835E2E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CB28-7DE7-4C9C-9AB3-6E11E0EA591D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10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74A4-0EF9-4228-8E6A-1BC43671980A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BF1EFF-41FA-45A7-A8D8-2CF06A08E686}" type="datetime1">
              <a:rPr lang="zh-TW" altLang="en-US" smtClean="0"/>
              <a:t>2023/5/4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211AE6-9F81-4B9D-8CB2-11FCA6831D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24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5CBA62-DFB3-4452-B213-36D2E7EA4559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2023/5/4</a:t>
            </a:fld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7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6AF5CE9-D60D-4D6B-B2B5-6119F6F32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altLang="zh-TW" sz="6000" dirty="0"/>
              <a:t>C</a:t>
            </a:r>
            <a:r>
              <a:rPr lang="zh-TW" altLang="en-US" sz="6000" dirty="0"/>
              <a:t>程式設計實驗</a:t>
            </a:r>
            <a:r>
              <a:rPr lang="en-US" altLang="zh-TW" sz="6000" dirty="0"/>
              <a:t>(</a:t>
            </a:r>
            <a:r>
              <a:rPr lang="zh-TW" altLang="en-US" sz="6000" dirty="0"/>
              <a:t>二</a:t>
            </a:r>
            <a:r>
              <a:rPr lang="en-US" altLang="zh-TW" sz="6000" dirty="0"/>
              <a:t>)</a:t>
            </a:r>
            <a:br>
              <a:rPr lang="en-US" altLang="zh-TW" sz="6000" dirty="0"/>
            </a:br>
            <a:endParaRPr lang="zh-TW" altLang="en-US" sz="5800" dirty="0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82EC1-C91F-41F0-8C20-12297290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8442440" cy="768116"/>
          </a:xfrm>
        </p:spPr>
        <p:txBody>
          <a:bodyPr anchor="t">
            <a:normAutofit/>
          </a:bodyPr>
          <a:lstStyle/>
          <a:p>
            <a:r>
              <a:rPr lang="en-US" altLang="zh-TW" sz="4200" dirty="0"/>
              <a:t>Chapter10.  Pointer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2F39C-5EB1-49E5-8E9B-02205E7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4A6C-ACB0-4F0F-86F2-9B7F5726A857}" type="datetime1">
              <a:rPr lang="zh-TW" altLang="en-US" smtClean="0"/>
              <a:t>2023/5/4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C6CB67-356F-4068-AACF-510957BE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07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The this Pointer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D85C6A4C-17CB-44D1-9986-5FC49096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F1CBE-B280-4997-8363-DC87CE13CAD0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2023/5/4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Member function definitions might need to refer to calling object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軟正黑體"/>
              <a:cs typeface="Times New Roman" panose="02020603050405020304" pitchFamily="18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The 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this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 pointer points to the calling object.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TW" kern="0" dirty="0">
              <a:solidFill>
                <a:srgbClr val="000000"/>
              </a:solidFill>
              <a:latin typeface="Times New Roman" panose="02020603050405020304" pitchFamily="18" charset="0"/>
              <a:ea typeface="微軟正黑體"/>
              <a:cs typeface="Times New Roman" panose="02020603050405020304" pitchFamily="18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	class test{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		</a:t>
            </a:r>
            <a:r>
              <a:rPr lang="en-US" altLang="zh-TW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func</a:t>
            </a: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(int a){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			</a:t>
            </a:r>
            <a:r>
              <a:rPr lang="en-US" altLang="zh-TW" i="1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this -&gt; </a:t>
            </a: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a = a;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		}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	public: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		int a;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0DA718E-A724-69E7-FCBF-09C5D817CC66}"/>
              </a:ext>
            </a:extLst>
          </p:cNvPr>
          <p:cNvSpPr txBox="1"/>
          <p:nvPr/>
        </p:nvSpPr>
        <p:spPr>
          <a:xfrm>
            <a:off x="7416801" y="3515360"/>
            <a:ext cx="3688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arrow operator(-&gt;):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the actions of a dereferencing operator(*) and a dot operator(.)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-&gt; a == (*this).a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9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97FCC607-C087-453E-8CA5-3F4082C2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A35F14-3BBD-4C34-B6BA-9E33A725F725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2023/5/4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Shallow and Deep Copies</a:t>
            </a:r>
            <a:endParaRPr lang="zh-TW" altLang="en-US" sz="4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Shallow copy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Assignment copies only member variable contents over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Default assignment and copy constructors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Deep copy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Pointers, dynamic memory involved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Must dereference pointer variables to “get to” data for copying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Write your own assignment overload and copy constructor in this case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80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97FCC607-C087-453E-8CA5-3F4082C2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A99827-C083-4D1A-A4B3-911DE1155C2D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2023/5/4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Copy Constructors</a:t>
            </a:r>
            <a:endParaRPr lang="zh-TW" altLang="en-US" sz="4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2" y="2531880"/>
            <a:ext cx="105991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Automatically called when 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Class object declared and initialized to other object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When function returns class type object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When argument of class type is “plugged in” as actual argument to call-by-value parameter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Require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s “temporary copy” of object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Copy constructor creates it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Default copy constructor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Like default “ = ”, performs member-wise copy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Pointers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Arial"/>
                <a:sym typeface="Wingdings" pitchFamily="2" charset="2"/>
              </a:rPr>
              <a:t> write own copy constructors !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9EAC281-F05B-E78D-5690-195C34FBB600}"/>
              </a:ext>
            </a:extLst>
          </p:cNvPr>
          <p:cNvSpPr txBox="1"/>
          <p:nvPr/>
        </p:nvSpPr>
        <p:spPr>
          <a:xfrm>
            <a:off x="7911727" y="3971879"/>
            <a:ext cx="4396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class test{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	</a:t>
            </a:r>
            <a:r>
              <a:rPr lang="en-US" altLang="zh-TW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test(const test&amp; obj);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TW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	</a:t>
            </a: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…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};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lang="en-US" altLang="zh-TW" kern="0" dirty="0">
              <a:solidFill>
                <a:srgbClr val="000000"/>
              </a:solidFill>
              <a:latin typeface="Times New Roman" panose="02020603050405020304" pitchFamily="18" charset="0"/>
              <a:ea typeface="微軟正黑體"/>
              <a:cs typeface="Times New Roman" panose="02020603050405020304" pitchFamily="18" charset="0"/>
              <a:sym typeface="Arial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test t1;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/>
                <a:cs typeface="Times New Roman" panose="02020603050405020304" pitchFamily="18" charset="0"/>
                <a:sym typeface="Arial"/>
              </a:rPr>
              <a:t>test t2(t1); //copy members from t1 to t2</a:t>
            </a:r>
          </a:p>
        </p:txBody>
      </p:sp>
    </p:spTree>
    <p:extLst>
      <p:ext uri="{BB962C8B-B14F-4D97-AF65-F5344CB8AC3E}">
        <p14:creationId xmlns:p14="http://schemas.microsoft.com/office/powerpoint/2010/main" val="12353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1F7383F2-BCDE-459F-BB19-96952DA1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E241F-A0F6-4D79-BD52-682BC6C43E20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2023/5/4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Destructor Need</a:t>
            </a:r>
            <a:endParaRPr lang="zh-TW" altLang="en-US" sz="4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Dynamically-allocated variables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Do not go away until “deleted”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If pointers are only private member data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They dynamically allocate “real” data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 panose="020F0502020204030204" pitchFamily="34" charset="0"/>
              <a:buChar char="-"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In constructor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Must have means to “deallocate” when object is destroyed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Answer : destructor! </a:t>
            </a:r>
          </a:p>
        </p:txBody>
      </p:sp>
    </p:spTree>
    <p:extLst>
      <p:ext uri="{BB962C8B-B14F-4D97-AF65-F5344CB8AC3E}">
        <p14:creationId xmlns:p14="http://schemas.microsoft.com/office/powerpoint/2010/main" val="155751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97FCC607-C087-453E-8CA5-3F4082C2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54AB49-BA67-4638-AF96-5C9D31DAB5D0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2023/5/4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Destructors</a:t>
            </a:r>
            <a:endParaRPr lang="zh-TW" altLang="en-US" sz="4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3" y="2531880"/>
            <a:ext cx="89834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Opposite of constructor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Automatically called when object is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out-of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-scope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Default version only removes ordinary variables, not dynamic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 variables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Defined like constructor, just add ~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	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MyClass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 :: ~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MyClass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(){	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	        // perform delete clean-up duties	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	}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99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Pointers Variables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798333" y="2605411"/>
            <a:ext cx="8983489" cy="322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definition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is a variable that stores the memory address of an object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type of variable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store pointer in variable.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“&amp;”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addressof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“*”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dereferencing operator</a:t>
            </a: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26C333B7-2CDD-4F73-A682-50D2154B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EA84CA3E-BCF8-4160-826D-A4BE89727A71}" type="datetime1">
              <a:rPr lang="zh-TW" altLang="en-US" smtClean="0"/>
              <a:t>2023/5/4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865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Declaring Pointers Variables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1AE6-9F81-4B9D-8CB2-11FCA6831DD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6A35D832-47E8-4168-B560-5A61F6E5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56097466-6532-48D9-AF83-5F04324E5833}" type="datetime1">
              <a:rPr lang="zh-TW" altLang="en-US" smtClean="0"/>
              <a:t>2023/5/4</a:t>
            </a:fld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50384" y="2738507"/>
            <a:ext cx="760520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:   </a:t>
            </a:r>
            <a:r>
              <a:rPr lang="en-US" altLang="zh-TW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*</a:t>
            </a:r>
            <a:r>
              <a:rPr lang="en-US" altLang="zh-TW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lang="en-US" altLang="zh-TW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*p, float *n, double *s, char *c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Initialize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*p = NULL; 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it can be assigned a value of null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0</a:t>
            </a:r>
          </a:p>
          <a:p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5;</a:t>
            </a:r>
          </a:p>
          <a:p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 = &amp;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assign pointer to address of object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= *p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illegal instruction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*p=10;</a:t>
            </a:r>
          </a:p>
        </p:txBody>
      </p:sp>
    </p:spTree>
    <p:extLst>
      <p:ext uri="{BB962C8B-B14F-4D97-AF65-F5344CB8AC3E}">
        <p14:creationId xmlns:p14="http://schemas.microsoft.com/office/powerpoint/2010/main" val="18251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Pointer Assignments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279018" y="2541915"/>
            <a:ext cx="101094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*p1, *p2;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= p2;	//Assigns one pointer to another.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*p1 = *p2; 	//Assigns “value pointed to” by p1. to “value pointed to” by p2.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pic>
        <p:nvPicPr>
          <p:cNvPr id="11" name="Picture 5" descr="C:\WINDOWS\Desktop\Oh_type\sacitch_C++_ppt\gif\savitchc10d01.gif">
            <a:extLst>
              <a:ext uri="{FF2B5EF4-FFF2-40B4-BE49-F238E27FC236}">
                <a16:creationId xmlns:a16="http://schemas.microsoft.com/office/drawing/2014/main" id="{4E79D17D-D777-4776-9AA8-27C0C83B1A0A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45" t="62191" r="8408" b="7155"/>
          <a:stretch/>
        </p:blipFill>
        <p:spPr bwMode="auto">
          <a:xfrm>
            <a:off x="2222811" y="5001148"/>
            <a:ext cx="4749487" cy="103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D1107825-C39B-4880-B9F3-4C825E7E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4815F9AC-8589-43BF-8725-34E21A2DEBDF}" type="datetime1">
              <a:rPr lang="zh-TW" altLang="en-US" smtClean="0"/>
              <a:t>2023/5/4</a:t>
            </a:fld>
            <a:endParaRPr lang="zh-TW" altLang="en-US" dirty="0"/>
          </a:p>
        </p:txBody>
      </p:sp>
      <p:pic>
        <p:nvPicPr>
          <p:cNvPr id="13" name="Picture 5" descr="C:\WINDOWS\Desktop\Oh_type\sacitch_C++_ppt\gif\savitchc10d01.gif">
            <a:extLst>
              <a:ext uri="{FF2B5EF4-FFF2-40B4-BE49-F238E27FC236}">
                <a16:creationId xmlns:a16="http://schemas.microsoft.com/office/drawing/2014/main" id="{4E79D17D-D777-4776-9AA8-27C0C83B1A0A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45" t="16321" r="8408" b="50651"/>
          <a:stretch/>
        </p:blipFill>
        <p:spPr bwMode="auto">
          <a:xfrm>
            <a:off x="2222812" y="3329350"/>
            <a:ext cx="4749487" cy="111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647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The new </a:t>
            </a:r>
            <a:r>
              <a:rPr lang="en-US" altLang="zh-TW" sz="4000" dirty="0"/>
              <a:t>Operator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279018" y="2541915"/>
            <a:ext cx="1010941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operator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create variables that have no identifiers to serve as their names.</a:t>
            </a:r>
          </a:p>
          <a:p>
            <a:pPr marL="720725"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*p1;</a:t>
            </a:r>
          </a:p>
          <a:p>
            <a:pPr marL="720725"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= new int;</a:t>
            </a:r>
          </a:p>
          <a:p>
            <a:pPr marL="720725"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*p1 = 42;		//p1 = new int(42)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that are created using the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are called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variables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they are created and destroyed while the program is running.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D1107825-C39B-4880-B9F3-4C825E7E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6B3AB691-E4ED-4584-9D06-41054F5D681B}" type="datetime1">
              <a:rPr lang="zh-TW" altLang="en-US" smtClean="0"/>
              <a:t>2023/5/4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544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The delete </a:t>
            </a:r>
            <a:r>
              <a:rPr lang="en-US" altLang="zh-TW" sz="4000" dirty="0"/>
              <a:t>Operator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279018" y="2541915"/>
            <a:ext cx="1010941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eliminates a dynamic variable and returns the memory that the dynamic variables occupied to the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freestore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20725"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*p1;</a:t>
            </a:r>
          </a:p>
          <a:p>
            <a:pPr marL="720725"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= new int;</a:t>
            </a:r>
          </a:p>
          <a:p>
            <a:pPr marL="720725"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*p1 = 42;</a:t>
            </a:r>
          </a:p>
          <a:p>
            <a:pPr marL="720725"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725"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p1;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2" name="日期版面配置區 3">
            <a:extLst>
              <a:ext uri="{FF2B5EF4-FFF2-40B4-BE49-F238E27FC236}">
                <a16:creationId xmlns:a16="http://schemas.microsoft.com/office/drawing/2014/main" id="{D1107825-C39B-4880-B9F3-4C825E7E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6B3AB691-E4ED-4584-9D06-41054F5D681B}" type="datetime1">
              <a:rPr lang="zh-TW" altLang="en-US" smtClean="0"/>
              <a:t>2023/5/4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52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Dynamic </a:t>
            </a:r>
            <a:r>
              <a:rPr lang="en-US" altLang="zh-TW" b="1" dirty="0"/>
              <a:t>Array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F6FFBD46-1BA0-48C6-8446-33A9B581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E5CC2CB2-E6E0-46AF-A302-379D000C41CB}" type="datetime1">
              <a:rPr lang="zh-TW" altLang="en-US" smtClean="0"/>
              <a:t>2023/5/4</a:t>
            </a:fld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79018" y="2558719"/>
            <a:ext cx="1088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array variables are actually pointer variables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634064" y="3060989"/>
            <a:ext cx="9511456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= {0,1,2,3,4,5,6,7,8,9};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*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for(int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=0;i&lt;10;i++)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 []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//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loss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*</a:t>
            </a:r>
            <a:r>
              <a:rPr lang="en-US" altLang="zh-TW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TW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int [10];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=0;i&lt;10;i++)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=0;i&lt;10;i++)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[] </a:t>
            </a:r>
            <a:r>
              <a:rPr lang="en-US" altLang="zh-TW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TW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//delete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[] ILLEGAL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1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Multidimensional Dynamic </a:t>
            </a:r>
            <a:r>
              <a:rPr lang="en-US" altLang="zh-TW" b="1" dirty="0"/>
              <a:t>Array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F6FFBD46-1BA0-48C6-8446-33A9B581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E5CC2CB2-E6E0-46AF-A302-379D000C41CB}" type="datetime1">
              <a:rPr lang="zh-TW" altLang="en-US" smtClean="0"/>
              <a:t>2023/5/4</a:t>
            </a:fld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503077" y="2738507"/>
            <a:ext cx="7092283" cy="17543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int*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IntArrayPtr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;					//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IntArrayPtr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int*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IntArrayPtr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 = new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IntArrayPtr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[5];		// =&gt;int* *mat = new int*[5]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=0;i&lt;5;i++)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mat[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new int [5];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B7B4482-BD90-EE3F-ED90-B2CBEF44E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61542"/>
              </p:ext>
            </p:extLst>
          </p:nvPr>
        </p:nvGraphicFramePr>
        <p:xfrm>
          <a:off x="7650480" y="3986043"/>
          <a:ext cx="365760" cy="210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148642390"/>
                    </a:ext>
                  </a:extLst>
                </a:gridCol>
              </a:tblGrid>
              <a:tr h="42077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7719749"/>
                  </a:ext>
                </a:extLst>
              </a:tr>
              <a:tr h="42077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8679199"/>
                  </a:ext>
                </a:extLst>
              </a:tr>
              <a:tr h="42077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290455"/>
                  </a:ext>
                </a:extLst>
              </a:tr>
              <a:tr h="42077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5960475"/>
                  </a:ext>
                </a:extLst>
              </a:tr>
              <a:tr h="42077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728802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34C917D-1E57-C9BC-DB14-ED87A5C39E2A}"/>
              </a:ext>
            </a:extLst>
          </p:cNvPr>
          <p:cNvSpPr txBox="1"/>
          <p:nvPr/>
        </p:nvSpPr>
        <p:spPr>
          <a:xfrm>
            <a:off x="6059685" y="494562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B44DB2-9E81-182A-83B7-24F02BC618EC}"/>
              </a:ext>
            </a:extLst>
          </p:cNvPr>
          <p:cNvSpPr txBox="1"/>
          <p:nvPr/>
        </p:nvSpPr>
        <p:spPr>
          <a:xfrm>
            <a:off x="7114540" y="3657621"/>
            <a:ext cx="1623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IntArrayPtr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87F8755D-DC07-4DC3-1818-B378CA5D20D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590600" y="3842287"/>
            <a:ext cx="523940" cy="128800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55A655B4-25A4-4098-3066-20663CB93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38446"/>
              </p:ext>
            </p:extLst>
          </p:nvPr>
        </p:nvGraphicFramePr>
        <p:xfrm>
          <a:off x="9398000" y="4026953"/>
          <a:ext cx="27549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96">
                  <a:extLst>
                    <a:ext uri="{9D8B030D-6E8A-4147-A177-3AD203B41FA5}">
                      <a16:colId xmlns:a16="http://schemas.microsoft.com/office/drawing/2014/main" val="2765594971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2421702429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700741678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444786351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4188703620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2624276555"/>
                    </a:ext>
                  </a:extLst>
                </a:gridCol>
              </a:tblGrid>
              <a:tr h="219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int[5]</a:t>
                      </a:r>
                      <a:endParaRPr lang="zh-TW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867353"/>
                  </a:ext>
                </a:extLst>
              </a:tr>
            </a:tbl>
          </a:graphicData>
        </a:graphic>
      </p:graphicFrame>
      <p:graphicFrame>
        <p:nvGraphicFramePr>
          <p:cNvPr id="15" name="表格 13">
            <a:extLst>
              <a:ext uri="{FF2B5EF4-FFF2-40B4-BE49-F238E27FC236}">
                <a16:creationId xmlns:a16="http://schemas.microsoft.com/office/drawing/2014/main" id="{320866F7-F8D0-DC57-48B8-95F5A6E73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15340"/>
              </p:ext>
            </p:extLst>
          </p:nvPr>
        </p:nvGraphicFramePr>
        <p:xfrm>
          <a:off x="9398000" y="4455786"/>
          <a:ext cx="27549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96">
                  <a:extLst>
                    <a:ext uri="{9D8B030D-6E8A-4147-A177-3AD203B41FA5}">
                      <a16:colId xmlns:a16="http://schemas.microsoft.com/office/drawing/2014/main" val="2765594971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2421702429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700741678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444786351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4188703620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2624276555"/>
                    </a:ext>
                  </a:extLst>
                </a:gridCol>
              </a:tblGrid>
              <a:tr h="219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int[5]</a:t>
                      </a:r>
                      <a:endParaRPr lang="zh-TW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867353"/>
                  </a:ext>
                </a:extLst>
              </a:tr>
            </a:tbl>
          </a:graphicData>
        </a:graphic>
      </p:graphicFrame>
      <p:graphicFrame>
        <p:nvGraphicFramePr>
          <p:cNvPr id="16" name="表格 13">
            <a:extLst>
              <a:ext uri="{FF2B5EF4-FFF2-40B4-BE49-F238E27FC236}">
                <a16:creationId xmlns:a16="http://schemas.microsoft.com/office/drawing/2014/main" id="{E0B7B68D-2D03-76CE-13DA-2E4235287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87714"/>
              </p:ext>
            </p:extLst>
          </p:nvPr>
        </p:nvGraphicFramePr>
        <p:xfrm>
          <a:off x="9398000" y="4886121"/>
          <a:ext cx="27549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96">
                  <a:extLst>
                    <a:ext uri="{9D8B030D-6E8A-4147-A177-3AD203B41FA5}">
                      <a16:colId xmlns:a16="http://schemas.microsoft.com/office/drawing/2014/main" val="2765594971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2421702429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700741678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444786351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4188703620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2624276555"/>
                    </a:ext>
                  </a:extLst>
                </a:gridCol>
              </a:tblGrid>
              <a:tr h="219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int[5]</a:t>
                      </a:r>
                      <a:endParaRPr lang="zh-TW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867353"/>
                  </a:ext>
                </a:extLst>
              </a:tr>
            </a:tbl>
          </a:graphicData>
        </a:graphic>
      </p:graphicFrame>
      <p:graphicFrame>
        <p:nvGraphicFramePr>
          <p:cNvPr id="17" name="表格 13">
            <a:extLst>
              <a:ext uri="{FF2B5EF4-FFF2-40B4-BE49-F238E27FC236}">
                <a16:creationId xmlns:a16="http://schemas.microsoft.com/office/drawing/2014/main" id="{1B2C41A6-AAD6-FB04-CE90-9E149220A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00993"/>
              </p:ext>
            </p:extLst>
          </p:nvPr>
        </p:nvGraphicFramePr>
        <p:xfrm>
          <a:off x="9398000" y="5314954"/>
          <a:ext cx="27549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96">
                  <a:extLst>
                    <a:ext uri="{9D8B030D-6E8A-4147-A177-3AD203B41FA5}">
                      <a16:colId xmlns:a16="http://schemas.microsoft.com/office/drawing/2014/main" val="2765594971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2421702429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700741678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444786351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4188703620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2624276555"/>
                    </a:ext>
                  </a:extLst>
                </a:gridCol>
              </a:tblGrid>
              <a:tr h="219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int[5]</a:t>
                      </a:r>
                      <a:endParaRPr lang="zh-TW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867353"/>
                  </a:ext>
                </a:extLst>
              </a:tr>
            </a:tbl>
          </a:graphicData>
        </a:graphic>
      </p:graphicFrame>
      <p:graphicFrame>
        <p:nvGraphicFramePr>
          <p:cNvPr id="18" name="表格 13">
            <a:extLst>
              <a:ext uri="{FF2B5EF4-FFF2-40B4-BE49-F238E27FC236}">
                <a16:creationId xmlns:a16="http://schemas.microsoft.com/office/drawing/2014/main" id="{F1393A60-E6E5-FC96-DDE5-2CE539596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07762"/>
              </p:ext>
            </p:extLst>
          </p:nvPr>
        </p:nvGraphicFramePr>
        <p:xfrm>
          <a:off x="9398000" y="5742310"/>
          <a:ext cx="275499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996">
                  <a:extLst>
                    <a:ext uri="{9D8B030D-6E8A-4147-A177-3AD203B41FA5}">
                      <a16:colId xmlns:a16="http://schemas.microsoft.com/office/drawing/2014/main" val="2765594971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2421702429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700741678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444786351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4188703620"/>
                    </a:ext>
                  </a:extLst>
                </a:gridCol>
                <a:gridCol w="422400">
                  <a:extLst>
                    <a:ext uri="{9D8B030D-6E8A-4147-A177-3AD203B41FA5}">
                      <a16:colId xmlns:a16="http://schemas.microsoft.com/office/drawing/2014/main" val="2624276555"/>
                    </a:ext>
                  </a:extLst>
                </a:gridCol>
              </a:tblGrid>
              <a:tr h="219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int[5]</a:t>
                      </a:r>
                      <a:endParaRPr lang="zh-TW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867353"/>
                  </a:ext>
                </a:extLst>
              </a:tr>
            </a:tbl>
          </a:graphicData>
        </a:graphic>
      </p:graphicFrame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770F72A-1D7C-B6C2-8F31-EE2F808FE8A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158480" y="4209833"/>
            <a:ext cx="1239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24909D8-9BB5-A1B5-FE8A-A2EAAC0F2FE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158480" y="4638666"/>
            <a:ext cx="1239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32A160F-E43C-A586-3949-56CC8F40912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158480" y="5069001"/>
            <a:ext cx="1239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1A273C1-2234-3F5B-0A2B-FE6FCAAF023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168640" y="5497834"/>
            <a:ext cx="12293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4B52CF2-492C-B0A4-3B43-CFAFA0E05A2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158480" y="5925190"/>
            <a:ext cx="12395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8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AAE29F-8194-4779-9E27-22642C3F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altLang="zh-TW" sz="4200" dirty="0"/>
              <a:t>Learning Objectives</a:t>
            </a:r>
            <a:endParaRPr lang="zh-TW" altLang="en-US" sz="4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微軟正黑體"/>
              <a:cs typeface="+mn-cs"/>
              <a:sym typeface="Arial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89FCF2C-437D-4064-B87F-7CAF7E967679}"/>
              </a:ext>
            </a:extLst>
          </p:cNvPr>
          <p:cNvSpPr txBox="1"/>
          <p:nvPr/>
        </p:nvSpPr>
        <p:spPr>
          <a:xfrm>
            <a:off x="1600754" y="2526526"/>
            <a:ext cx="89834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Class, Pointers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The this pointer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Destructors, copy constructors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Separate Compilation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Encapsulation reviewed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Header and implementation files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Namespaces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Using directives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Creating a Namespace</a:t>
            </a:r>
          </a:p>
        </p:txBody>
      </p:sp>
      <p:sp>
        <p:nvSpPr>
          <p:cNvPr id="28" name="投影片編號版面配置區 27">
            <a:extLst>
              <a:ext uri="{FF2B5EF4-FFF2-40B4-BE49-F238E27FC236}">
                <a16:creationId xmlns:a16="http://schemas.microsoft.com/office/drawing/2014/main" id="{EC431E15-CA90-46C9-B577-B52921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11AE6-9F81-4B9D-8CB2-11FCA6831DD6}" type="slidenum">
              <a:rPr kumimoji="0" lang="zh-TW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  <p:sp>
        <p:nvSpPr>
          <p:cNvPr id="13" name="日期版面配置區 3">
            <a:extLst>
              <a:ext uri="{FF2B5EF4-FFF2-40B4-BE49-F238E27FC236}">
                <a16:creationId xmlns:a16="http://schemas.microsoft.com/office/drawing/2014/main" id="{98DF6CFC-ACDC-4AFD-B300-78F9D205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454A08-173E-46ED-A813-19650B7D60FE}" type="datetime1">
              <a:rPr kumimoji="0" lang="zh-TW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微軟正黑體"/>
                <a:cs typeface="Arial"/>
                <a:sym typeface="Arial"/>
              </a:rPr>
              <a:t>2023/5/4</a:t>
            </a:fld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微軟正黑體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086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1_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自訂 1">
      <a:majorFont>
        <a:latin typeface="Century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1371</Words>
  <Application>Microsoft Office PowerPoint</Application>
  <PresentationFormat>寬螢幕</PresentationFormat>
  <Paragraphs>212</Paragraphs>
  <Slides>14</Slides>
  <Notes>8</Notes>
  <HiddenSlides>6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</vt:lpstr>
      <vt:lpstr>Times New Roman</vt:lpstr>
      <vt:lpstr>Wingdings</vt:lpstr>
      <vt:lpstr>Wingdings 2</vt:lpstr>
      <vt:lpstr>框架</vt:lpstr>
      <vt:lpstr>1_框架</vt:lpstr>
      <vt:lpstr>C程式設計實驗(二) </vt:lpstr>
      <vt:lpstr>Pointers Variables</vt:lpstr>
      <vt:lpstr>Declaring Pointers Variables</vt:lpstr>
      <vt:lpstr>Pointer Assignments</vt:lpstr>
      <vt:lpstr>The new Operator</vt:lpstr>
      <vt:lpstr>The delete Operator</vt:lpstr>
      <vt:lpstr>Dynamic Array</vt:lpstr>
      <vt:lpstr>Multidimensional Dynamic Array</vt:lpstr>
      <vt:lpstr>Learning Objectives</vt:lpstr>
      <vt:lpstr>The this Pointer</vt:lpstr>
      <vt:lpstr>Shallow and Deep Copies</vt:lpstr>
      <vt:lpstr>Copy Constructors</vt:lpstr>
      <vt:lpstr>Destructor Need</vt:lpstr>
      <vt:lpstr>Destructors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C程式設計實驗(二) </dc:title>
  <dc:creator>J.H. Chang</dc:creator>
  <cp:lastModifiedBy>M113040058</cp:lastModifiedBy>
  <cp:revision>91</cp:revision>
  <dcterms:created xsi:type="dcterms:W3CDTF">2019-03-22T17:18:14Z</dcterms:created>
  <dcterms:modified xsi:type="dcterms:W3CDTF">2023-05-04T04:02:26Z</dcterms:modified>
</cp:coreProperties>
</file>