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76" r:id="rId3"/>
    <p:sldId id="257" r:id="rId4"/>
    <p:sldId id="281" r:id="rId5"/>
    <p:sldId id="291" r:id="rId6"/>
    <p:sldId id="308" r:id="rId7"/>
    <p:sldId id="307" r:id="rId8"/>
    <p:sldId id="296" r:id="rId9"/>
    <p:sldId id="301" r:id="rId10"/>
    <p:sldId id="302" r:id="rId11"/>
    <p:sldId id="299" r:id="rId12"/>
    <p:sldId id="303" r:id="rId13"/>
    <p:sldId id="304" r:id="rId14"/>
    <p:sldId id="305" r:id="rId15"/>
    <p:sldId id="30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53" autoAdjust="0"/>
  </p:normalViewPr>
  <p:slideViewPr>
    <p:cSldViewPr snapToGrid="0">
      <p:cViewPr varScale="1">
        <p:scale>
          <a:sx n="114" d="100"/>
          <a:sy n="114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689E7-FBF7-4CC3-ACCE-2E25669285BF}" type="datetimeFigureOut">
              <a:rPr lang="zh-TW" altLang="en-US" smtClean="0"/>
              <a:t>2023/5/25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DDC5F-3DE3-4387-A6F4-6BFB47A01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11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5225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098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0921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2432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624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375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287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068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891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8CA1-CCD1-44BF-AF74-4ACA54A38F31}" type="datetime1">
              <a:rPr lang="zh-TW" altLang="en-US" smtClean="0"/>
              <a:t>2023/5/25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92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953F-E1E6-4579-8C7E-FB8703C5D661}" type="datetime1">
              <a:rPr lang="zh-TW" altLang="en-US" smtClean="0"/>
              <a:t>2023/5/25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39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3839-B669-4A79-B36C-EF859F643F55}" type="datetime1">
              <a:rPr lang="zh-TW" altLang="en-US" smtClean="0"/>
              <a:t>2023/5/25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2F5D-7E97-473D-8854-910A69EE3644}" type="datetime1">
              <a:rPr lang="zh-TW" altLang="en-US" smtClean="0"/>
              <a:t>2023/5/25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39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C432-091C-4433-96D7-733EAB4F3D93}" type="datetime1">
              <a:rPr lang="zh-TW" altLang="en-US" smtClean="0"/>
              <a:t>2023/5/25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31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2E67-0732-48C8-A5F4-FC65D1A61B7E}" type="datetime1">
              <a:rPr lang="zh-TW" altLang="en-US" smtClean="0"/>
              <a:t>2023/5/25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9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6CE2-63FC-4B1B-8B11-A3298DC6324A}" type="datetime1">
              <a:rPr lang="zh-TW" altLang="en-US" smtClean="0"/>
              <a:t>2023/5/25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37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8875-11B8-4924-9B5F-7C35293EC0C9}" type="datetime1">
              <a:rPr lang="zh-TW" altLang="en-US" smtClean="0"/>
              <a:t>2023/5/25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02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05E7-CA7F-4945-893C-31016D717115}" type="datetime1">
              <a:rPr lang="zh-TW" altLang="en-US" smtClean="0"/>
              <a:t>2023/5/25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7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7E6-C484-4C86-9451-E8BD6DF8D153}" type="datetime1">
              <a:rPr lang="zh-TW" altLang="en-US" smtClean="0"/>
              <a:t>2023/5/25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10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4CFB-01CF-4153-81AE-57AB767C1C4C}" type="datetime1">
              <a:rPr lang="zh-TW" altLang="en-US" smtClean="0"/>
              <a:t>2023/5/25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17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6DF88C-7023-433F-9C51-A8CC88DB3C79}" type="datetime1">
              <a:rPr lang="zh-TW" altLang="en-US" smtClean="0"/>
              <a:t>2023/5/25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24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6AF5CE9-D60D-4D6B-B2B5-6119F6F32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altLang="zh-TW" sz="6000" dirty="0"/>
              <a:t>C</a:t>
            </a:r>
            <a:r>
              <a:rPr lang="zh-TW" altLang="en-US" sz="6000" dirty="0"/>
              <a:t>程式設計實驗</a:t>
            </a:r>
            <a:r>
              <a:rPr lang="en-US" altLang="zh-TW" sz="6000" dirty="0"/>
              <a:t>(</a:t>
            </a:r>
            <a:r>
              <a:rPr lang="zh-TW" altLang="en-US" sz="6000" dirty="0"/>
              <a:t>二</a:t>
            </a:r>
            <a:r>
              <a:rPr lang="en-US" altLang="zh-TW" sz="6000" dirty="0"/>
              <a:t>)</a:t>
            </a:r>
            <a:br>
              <a:rPr lang="en-US" altLang="zh-TW" sz="6000" dirty="0"/>
            </a:br>
            <a:endParaRPr lang="zh-TW" altLang="en-US" sz="5800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B82EC1-C91F-41F0-8C20-122972902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8442440" cy="768116"/>
          </a:xfrm>
        </p:spPr>
        <p:txBody>
          <a:bodyPr anchor="t">
            <a:normAutofit/>
          </a:bodyPr>
          <a:lstStyle/>
          <a:p>
            <a:r>
              <a:rPr lang="en-US" altLang="zh-TW" sz="4200" dirty="0"/>
              <a:t>Chapter14. </a:t>
            </a:r>
            <a:r>
              <a:rPr lang="en-US" altLang="zh-TW" sz="4400" dirty="0"/>
              <a:t>Inheritance</a:t>
            </a:r>
            <a:endParaRPr lang="zh-TW" altLang="en-US" sz="4200" dirty="0">
              <a:solidFill>
                <a:schemeClr val="accent1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42F39C-5EB1-49E5-8E9B-02205E76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2021/6/10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C6CB67-356F-4068-AACF-510957BE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074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Constructor: No Base Class Call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34309" y="2531880"/>
            <a:ext cx="8983489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</a:rPr>
              <a:t>Derived class constructor should always invoke one of the base class’s constructors</a:t>
            </a:r>
          </a:p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</a:rPr>
              <a:t>If you don’t:</a:t>
            </a:r>
          </a:p>
          <a:p>
            <a:pPr marL="800100" lvl="1" indent="-342900" defTabSz="914400" fontAlgn="base">
              <a:spcBef>
                <a:spcPct val="20000"/>
              </a:spcBef>
              <a:spcAft>
                <a:spcPct val="0"/>
              </a:spcAft>
              <a:buClrTx/>
              <a:buFont typeface="Calibri" panose="020F0502020204030204" pitchFamily="34" charset="0"/>
              <a:buChar char="‐"/>
            </a:pPr>
            <a:r>
              <a:rPr lang="en-US" altLang="zh-TW" sz="2000" dirty="0">
                <a:solidFill>
                  <a:srgbClr val="FF0000"/>
                </a:solidFill>
              </a:rPr>
              <a:t>Default base class constructor automatically called</a:t>
            </a:r>
            <a:endParaRPr lang="zh-TW" altLang="en-US" sz="1600" dirty="0"/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2021/6/10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1925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Pitfall: Base Class Private Data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34309" y="2531880"/>
            <a:ext cx="9413780" cy="222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</a:rPr>
              <a:t>Derived class “inherits” private member</a:t>
            </a:r>
            <a:r>
              <a:rPr lang="zh-TW" altLang="en-US" sz="2400" dirty="0">
                <a:solidFill>
                  <a:prstClr val="black"/>
                </a:solidFill>
              </a:rPr>
              <a:t> </a:t>
            </a:r>
            <a:r>
              <a:rPr lang="en-US" altLang="zh-TW" sz="2400" dirty="0">
                <a:solidFill>
                  <a:prstClr val="black"/>
                </a:solidFill>
              </a:rPr>
              <a:t>variables</a:t>
            </a:r>
          </a:p>
          <a:p>
            <a:pPr marL="800100" lvl="1" indent="-342900" defTabSz="914400" fontAlgn="base">
              <a:spcBef>
                <a:spcPct val="20000"/>
              </a:spcBef>
              <a:spcAft>
                <a:spcPct val="0"/>
              </a:spcAft>
              <a:buClrTx/>
              <a:buFont typeface="Calibri" panose="020F0502020204030204" pitchFamily="34" charset="0"/>
              <a:buChar char="‐"/>
            </a:pPr>
            <a:r>
              <a:rPr lang="en-US" altLang="zh-TW" sz="2000" dirty="0">
                <a:solidFill>
                  <a:prstClr val="black"/>
                </a:solidFill>
              </a:rPr>
              <a:t>But still cannot directly access them</a:t>
            </a:r>
          </a:p>
          <a:p>
            <a:pPr marL="800100" lvl="1" indent="-342900" defTabSz="914400" fontAlgn="base">
              <a:spcBef>
                <a:spcPct val="20000"/>
              </a:spcBef>
              <a:spcAft>
                <a:spcPct val="0"/>
              </a:spcAft>
              <a:buClrTx/>
              <a:buFont typeface="Calibri" panose="020F0502020204030204" pitchFamily="34" charset="0"/>
              <a:buChar char="‐"/>
            </a:pPr>
            <a:r>
              <a:rPr lang="en-US" altLang="zh-TW" sz="2000" dirty="0">
                <a:solidFill>
                  <a:prstClr val="black"/>
                </a:solidFill>
              </a:rPr>
              <a:t>Not even through derived class member functions!</a:t>
            </a:r>
          </a:p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</a:rPr>
              <a:t>Private member variables can ONLY be accessed "by name" in member functions </a:t>
            </a:r>
            <a:r>
              <a:rPr lang="en-US" altLang="zh-TW" sz="2400" dirty="0">
                <a:solidFill>
                  <a:prstClr val="black"/>
                </a:solidFill>
              </a:rPr>
              <a:t>of the class they’re defined in</a:t>
            </a:r>
          </a:p>
          <a:p>
            <a:endParaRPr lang="zh-TW" altLang="en-US" sz="1400" dirty="0"/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2021/6/10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8172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Example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2021/6/10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FC8E795-C17C-4CA6-8F59-7EC3F5874C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3"/>
          <a:stretch/>
        </p:blipFill>
        <p:spPr>
          <a:xfrm>
            <a:off x="2727881" y="1901251"/>
            <a:ext cx="2240989" cy="493498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FD936E3B-D431-44BC-9F8E-5DAD6D0F0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203" y="4214949"/>
            <a:ext cx="4865970" cy="53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6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The protected: 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34309" y="2565436"/>
            <a:ext cx="8983489" cy="3003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</a:rPr>
              <a:t>New classification of class members</a:t>
            </a:r>
          </a:p>
          <a:p>
            <a:pPr marL="342900" lvl="0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</a:rPr>
              <a:t>Allows access "by the name" in the derived class</a:t>
            </a:r>
          </a:p>
          <a:p>
            <a:pPr marL="800100" lvl="1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Calibri" panose="020F0502020204030204" pitchFamily="34" charset="0"/>
              <a:buChar char="‐"/>
            </a:pPr>
            <a:r>
              <a:rPr lang="en-US" altLang="zh-TW" sz="2000" dirty="0">
                <a:solidFill>
                  <a:prstClr val="black"/>
                </a:solidFill>
              </a:rPr>
              <a:t>But nowhere else</a:t>
            </a:r>
          </a:p>
          <a:p>
            <a:pPr marL="800100" lvl="1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Calibri" panose="020F0502020204030204" pitchFamily="34" charset="0"/>
              <a:buChar char="‐"/>
            </a:pPr>
            <a:r>
              <a:rPr lang="en-US" altLang="zh-TW" sz="2000" dirty="0">
                <a:solidFill>
                  <a:prstClr val="black"/>
                </a:solidFill>
              </a:rPr>
              <a:t>Still no access "by the name” in other classes</a:t>
            </a:r>
          </a:p>
          <a:p>
            <a:pPr marL="342900" lvl="0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</a:rPr>
              <a:t>In class it’s defined </a:t>
            </a:r>
            <a:r>
              <a:rPr lang="en-US" altLang="zh-TW" sz="2400" dirty="0">
                <a:solidFill>
                  <a:prstClr val="black"/>
                </a:solidFill>
                <a:sym typeface="Wingdings" pitchFamily="2" charset="2"/>
              </a:rPr>
              <a:t></a:t>
            </a:r>
            <a:r>
              <a:rPr lang="en-US" altLang="zh-TW" sz="2400" dirty="0">
                <a:solidFill>
                  <a:prstClr val="black"/>
                </a:solidFill>
              </a:rPr>
              <a:t> acts like private</a:t>
            </a:r>
          </a:p>
          <a:p>
            <a:pPr marL="342900" lvl="0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</a:rPr>
              <a:t>Considered “protected” in the derived class</a:t>
            </a:r>
          </a:p>
          <a:p>
            <a:pPr marL="800100" lvl="1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Calibri" panose="020F0502020204030204" pitchFamily="34" charset="0"/>
              <a:buChar char="‐"/>
            </a:pPr>
            <a:r>
              <a:rPr lang="en-US" altLang="zh-TW" sz="2000" dirty="0">
                <a:solidFill>
                  <a:prstClr val="black"/>
                </a:solidFill>
              </a:rPr>
              <a:t>To allow future derivations</a:t>
            </a:r>
          </a:p>
          <a:p>
            <a:endParaRPr lang="zh-TW" altLang="en-US" sz="1600" dirty="0"/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2021/6/10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1073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Example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2021/6/10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0D9A5DC-61D0-46F5-88D3-313880045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693" y="2274225"/>
            <a:ext cx="3232579" cy="444725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4CAEE29-380F-4AD0-91FF-D64DB1482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777" y="4241874"/>
            <a:ext cx="3887413" cy="51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80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lang="zh-TW" altLang="en-US" b="1" dirty="0">
              <a:solidFill>
                <a:srgbClr val="008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Inheritance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 algn="ctr">
              <a:defRPr/>
            </a:pPr>
            <a:endParaRPr lang="zh-TW" altLang="en-US" b="1" dirty="0">
              <a:solidFill>
                <a:srgbClr val="008000"/>
              </a:solidFill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2021/6/10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827941"/>
              </p:ext>
            </p:extLst>
          </p:nvPr>
        </p:nvGraphicFramePr>
        <p:xfrm>
          <a:off x="2110877" y="2807209"/>
          <a:ext cx="8128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Access specifier</a:t>
                      </a:r>
                    </a:p>
                    <a:p>
                      <a:r>
                        <a:rPr lang="en-US" altLang="zh-TW" dirty="0"/>
                        <a:t>In base class</a:t>
                      </a:r>
                      <a:endParaRPr lang="zh-TW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                                Type of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inheritance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rgbClr val="008000"/>
                          </a:solidFill>
                        </a:rPr>
                        <a:t>public</a:t>
                      </a:r>
                      <a:endParaRPr lang="zh-TW" altLang="en-US" sz="24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protected</a:t>
                      </a:r>
                      <a:endParaRPr kumimoji="0" lang="zh-TW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endParaRPr kumimoji="0" lang="zh-TW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dirty="0">
                          <a:solidFill>
                            <a:srgbClr val="008000"/>
                          </a:solidFill>
                        </a:rPr>
                        <a:t>public</a:t>
                      </a:r>
                      <a:endParaRPr lang="zh-TW" altLang="en-US" sz="24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>
                          <a:solidFill>
                            <a:schemeClr val="tx1"/>
                          </a:solidFill>
                        </a:rPr>
                        <a:t>public</a:t>
                      </a:r>
                      <a:endParaRPr lang="zh-TW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protected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protected</a:t>
                      </a:r>
                      <a:endParaRPr kumimoji="0" lang="zh-TW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protected</a:t>
                      </a:r>
                      <a:endParaRPr lang="zh-TW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protected</a:t>
                      </a:r>
                      <a:endParaRPr lang="zh-TW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endParaRPr kumimoji="0" lang="zh-TW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/>
                        <a:t>inaccessible</a:t>
                      </a:r>
                      <a:endParaRPr lang="zh-TW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/>
                        <a:t>inaccessible</a:t>
                      </a:r>
                      <a:endParaRPr lang="zh-TW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/>
                        <a:t>inaccessible</a:t>
                      </a:r>
                      <a:endParaRPr lang="zh-TW" altLang="en-US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44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Inheritance Basics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2021/6/10</a:t>
            </a:r>
            <a:endParaRPr lang="zh-TW" altLang="en-US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2F51A28-C8A3-C795-2F1F-7D3FD3046B96}"/>
              </a:ext>
            </a:extLst>
          </p:cNvPr>
          <p:cNvSpPr txBox="1"/>
          <p:nvPr/>
        </p:nvSpPr>
        <p:spPr>
          <a:xfrm>
            <a:off x="1638952" y="2526526"/>
            <a:ext cx="8243795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New class inherited from another class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Base class</a:t>
            </a:r>
          </a:p>
          <a:p>
            <a:pPr marL="800100" lvl="1" indent="-342900">
              <a:spcBef>
                <a:spcPts val="600"/>
              </a:spcBef>
              <a:buFont typeface="Calibri" panose="020F0502020204030204" pitchFamily="34" charset="0"/>
              <a:buChar char="‐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微軟正黑體"/>
                <a:cs typeface="+mn-cs"/>
              </a:rPr>
              <a:t>"General" class from which others derive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Derived class</a:t>
            </a:r>
          </a:p>
          <a:p>
            <a:pPr marL="800100" lvl="1" indent="-342900">
              <a:spcBef>
                <a:spcPts val="600"/>
              </a:spcBef>
              <a:buFont typeface="Calibri" panose="020F0502020204030204" pitchFamily="34" charset="0"/>
              <a:buChar char="‐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微軟正黑體"/>
                <a:cs typeface="+mn-cs"/>
              </a:rPr>
              <a:t>New class</a:t>
            </a:r>
          </a:p>
          <a:p>
            <a:pPr marL="800100" lvl="1" indent="-342900">
              <a:spcBef>
                <a:spcPts val="600"/>
              </a:spcBef>
              <a:buFont typeface="Calibri" panose="020F0502020204030204" pitchFamily="34" charset="0"/>
              <a:buChar char="‐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微軟正黑體"/>
                <a:cs typeface="+mn-cs"/>
              </a:rPr>
              <a:t>Automatically has base class’s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member variables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微軟正黑體"/>
                <a:cs typeface="+mn-cs"/>
              </a:rPr>
              <a:t> &amp; </a:t>
            </a:r>
            <a:r>
              <a:rPr lang="en-US" altLang="zh-TW" sz="2000" dirty="0">
                <a:solidFill>
                  <a:srgbClr val="FF0000"/>
                </a:solidFill>
                <a:latin typeface="Calibri"/>
                <a:ea typeface="微軟正黑體"/>
              </a:rPr>
              <a:t>m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ember functions</a:t>
            </a:r>
          </a:p>
          <a:p>
            <a:pPr marL="800100" lvl="1" indent="-342900">
              <a:spcBef>
                <a:spcPts val="600"/>
              </a:spcBef>
              <a:buFont typeface="Calibri" panose="020F0502020204030204" pitchFamily="34" charset="0"/>
              <a:buChar char="‐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微軟正黑體"/>
                <a:cs typeface="+mn-cs"/>
              </a:rPr>
              <a:t>Can add additional member functions and variables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65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Derived Classes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40171" y="2526526"/>
            <a:ext cx="8983489" cy="301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</a:rPr>
              <a:t>Example: Class of "</a:t>
            </a:r>
            <a:r>
              <a:rPr lang="en-US" altLang="zh-TW" sz="2400" dirty="0">
                <a:solidFill>
                  <a:srgbClr val="FF0000"/>
                </a:solidFill>
              </a:rPr>
              <a:t>Employees</a:t>
            </a:r>
            <a:r>
              <a:rPr lang="en-US" altLang="zh-TW" sz="2400" dirty="0">
                <a:solidFill>
                  <a:prstClr val="black"/>
                </a:solidFill>
              </a:rPr>
              <a:t>"</a:t>
            </a:r>
          </a:p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</a:rPr>
              <a:t>Composed of:</a:t>
            </a:r>
          </a:p>
          <a:p>
            <a:pPr marL="800100" lvl="1" indent="-342900" defTabSz="914400" fontAlgn="base">
              <a:spcBef>
                <a:spcPct val="20000"/>
              </a:spcBef>
              <a:spcAft>
                <a:spcPct val="0"/>
              </a:spcAft>
              <a:buClrTx/>
              <a:buFont typeface="Calibri" panose="020F0502020204030204" pitchFamily="34" charset="0"/>
              <a:buChar char="‐"/>
            </a:pPr>
            <a:r>
              <a:rPr lang="en-US" altLang="zh-TW" sz="2000" dirty="0">
                <a:solidFill>
                  <a:srgbClr val="FF0000"/>
                </a:solidFill>
              </a:rPr>
              <a:t>Salaried employees</a:t>
            </a:r>
          </a:p>
          <a:p>
            <a:pPr marL="800100" lvl="1" indent="-342900" defTabSz="914400" fontAlgn="base">
              <a:spcBef>
                <a:spcPct val="20000"/>
              </a:spcBef>
              <a:spcAft>
                <a:spcPct val="0"/>
              </a:spcAft>
              <a:buClrTx/>
              <a:buFont typeface="Calibri" panose="020F0502020204030204" pitchFamily="34" charset="0"/>
              <a:buChar char="‐"/>
            </a:pPr>
            <a:r>
              <a:rPr lang="en-US" altLang="zh-TW" sz="2000" dirty="0">
                <a:solidFill>
                  <a:srgbClr val="FF0000"/>
                </a:solidFill>
              </a:rPr>
              <a:t>Hourly employees</a:t>
            </a:r>
          </a:p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</a:rPr>
              <a:t>Each is a "</a:t>
            </a:r>
            <a:r>
              <a:rPr lang="en-US" altLang="zh-TW" sz="2400" dirty="0">
                <a:solidFill>
                  <a:srgbClr val="FF0000"/>
                </a:solidFill>
              </a:rPr>
              <a:t>subset</a:t>
            </a:r>
            <a:r>
              <a:rPr lang="en-US" altLang="zh-TW" sz="2400" dirty="0">
                <a:solidFill>
                  <a:prstClr val="black"/>
                </a:solidFill>
              </a:rPr>
              <a:t>" of employees</a:t>
            </a:r>
          </a:p>
          <a:p>
            <a:pPr marL="800100" lvl="1" indent="-342900" defTabSz="914400" fontAlgn="base">
              <a:spcBef>
                <a:spcPct val="20000"/>
              </a:spcBef>
              <a:spcAft>
                <a:spcPct val="0"/>
              </a:spcAft>
              <a:buClrTx/>
              <a:buFont typeface="Calibri" panose="020F0502020204030204" pitchFamily="34" charset="0"/>
              <a:buChar char="‐"/>
            </a:pPr>
            <a:r>
              <a:rPr lang="en-US" altLang="zh-TW" sz="2000" dirty="0">
                <a:solidFill>
                  <a:prstClr val="black"/>
                </a:solidFill>
              </a:rPr>
              <a:t>Another might be those paid fixed wages each</a:t>
            </a:r>
            <a:br>
              <a:rPr lang="en-US" altLang="zh-TW" sz="2000" dirty="0">
                <a:solidFill>
                  <a:prstClr val="black"/>
                </a:solidFill>
              </a:rPr>
            </a:br>
            <a:r>
              <a:rPr lang="en-US" altLang="zh-TW" sz="2000" dirty="0">
                <a:solidFill>
                  <a:prstClr val="black"/>
                </a:solidFill>
              </a:rPr>
              <a:t>month or week</a:t>
            </a:r>
          </a:p>
          <a:p>
            <a:endParaRPr lang="zh-TW" altLang="en-US" sz="1600" dirty="0"/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2021/6/10</a:t>
            </a:r>
            <a:endParaRPr lang="zh-TW" altLang="en-US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538340B-DCA6-44E4-AA8E-01E7AB16998B}"/>
              </a:ext>
            </a:extLst>
          </p:cNvPr>
          <p:cNvSpPr/>
          <p:nvPr/>
        </p:nvSpPr>
        <p:spPr>
          <a:xfrm>
            <a:off x="8915578" y="2556090"/>
            <a:ext cx="1993152" cy="761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Employees</a:t>
            </a:r>
            <a:endParaRPr lang="zh-TW" altLang="en-US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A32488C6-16AC-4274-B7E1-4DAF71FF7188}"/>
              </a:ext>
            </a:extLst>
          </p:cNvPr>
          <p:cNvCxnSpPr/>
          <p:nvPr/>
        </p:nvCxnSpPr>
        <p:spPr>
          <a:xfrm flipH="1">
            <a:off x="8846526" y="3429000"/>
            <a:ext cx="484742" cy="605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23464550-935C-461F-BDE6-62BCE8D2A81B}"/>
              </a:ext>
            </a:extLst>
          </p:cNvPr>
          <p:cNvCxnSpPr>
            <a:cxnSpLocks/>
          </p:cNvCxnSpPr>
          <p:nvPr/>
        </p:nvCxnSpPr>
        <p:spPr>
          <a:xfrm>
            <a:off x="10454284" y="3434076"/>
            <a:ext cx="451692" cy="63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A2AE3F15-9DF4-4470-AD10-3CB1ED478290}"/>
              </a:ext>
            </a:extLst>
          </p:cNvPr>
          <p:cNvSpPr/>
          <p:nvPr/>
        </p:nvSpPr>
        <p:spPr>
          <a:xfrm>
            <a:off x="7359661" y="4214755"/>
            <a:ext cx="1993152" cy="761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Salaried Employees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1AE9433-FF5A-4493-A117-CDA385EE2533}"/>
              </a:ext>
            </a:extLst>
          </p:cNvPr>
          <p:cNvSpPr/>
          <p:nvPr/>
        </p:nvSpPr>
        <p:spPr>
          <a:xfrm>
            <a:off x="10153189" y="4234105"/>
            <a:ext cx="1993152" cy="761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Hourly Employees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6350B6E-E6D1-4A36-9DBC-9A2F2A677048}"/>
              </a:ext>
            </a:extLst>
          </p:cNvPr>
          <p:cNvSpPr txBox="1"/>
          <p:nvPr/>
        </p:nvSpPr>
        <p:spPr>
          <a:xfrm>
            <a:off x="7996556" y="2775213"/>
            <a:ext cx="91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Base</a:t>
            </a:r>
            <a:endParaRPr lang="zh-TW" altLang="en-US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1005098-62BF-4A97-90EE-525D79E79416}"/>
              </a:ext>
            </a:extLst>
          </p:cNvPr>
          <p:cNvSpPr txBox="1"/>
          <p:nvPr/>
        </p:nvSpPr>
        <p:spPr>
          <a:xfrm>
            <a:off x="9323330" y="5010366"/>
            <a:ext cx="117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Derived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8251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bg1"/>
                </a:solidFill>
              </a:rPr>
              <a:t>Employee class</a:t>
            </a:r>
            <a:endParaRPr lang="zh-TW" altLang="en-US" sz="4200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2021/6/10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9497602-6116-4C29-A785-D18F4B74A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754" y="2526526"/>
            <a:ext cx="7057902" cy="399423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440F047-416D-49F8-B133-AABDD49DD531}"/>
              </a:ext>
            </a:extLst>
          </p:cNvPr>
          <p:cNvSpPr/>
          <p:nvPr/>
        </p:nvSpPr>
        <p:spPr>
          <a:xfrm>
            <a:off x="1838939" y="4936611"/>
            <a:ext cx="3290766" cy="2287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1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 err="1">
                <a:solidFill>
                  <a:schemeClr val="bg1"/>
                </a:solidFill>
              </a:rPr>
              <a:t>HourlyEmployee</a:t>
            </a:r>
            <a:r>
              <a:rPr lang="en-US" altLang="zh-TW" sz="4400" dirty="0">
                <a:solidFill>
                  <a:schemeClr val="bg1"/>
                </a:solidFill>
              </a:rPr>
              <a:t> class</a:t>
            </a:r>
            <a:endParaRPr lang="zh-TW" altLang="en-US" sz="4200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2021/6/10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1600754" y="2467022"/>
            <a:ext cx="6700098" cy="4097593"/>
            <a:chOff x="1507652" y="1158471"/>
            <a:chExt cx="8148967" cy="5293282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4152800C-E931-4B05-98C7-64AADEFF8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7652" y="1496523"/>
              <a:ext cx="8148967" cy="4955230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D3F8408A-4B22-4D51-83CD-CB99EE21B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7327" y="4625188"/>
              <a:ext cx="2839255" cy="320886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CB3726E-7FEC-4D9A-A5B6-9F8ECC215C64}"/>
                </a:ext>
              </a:extLst>
            </p:cNvPr>
            <p:cNvSpPr/>
            <p:nvPr/>
          </p:nvSpPr>
          <p:spPr>
            <a:xfrm>
              <a:off x="4858438" y="1527803"/>
              <a:ext cx="969485" cy="3781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軟正黑體"/>
                <a:cs typeface="+mn-cs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6AD75239-4E41-4E60-8A1A-A94ABD1CFBE9}"/>
                </a:ext>
              </a:extLst>
            </p:cNvPr>
            <p:cNvSpPr txBox="1"/>
            <p:nvPr/>
          </p:nvSpPr>
          <p:spPr>
            <a:xfrm>
              <a:off x="2396280" y="1180811"/>
              <a:ext cx="1949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微軟正黑體"/>
                  <a:cs typeface="+mn-cs"/>
                </a:rPr>
                <a:t>Derived class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8E496946-4841-4566-BC51-3F1411789A68}"/>
                </a:ext>
              </a:extLst>
            </p:cNvPr>
            <p:cNvSpPr txBox="1"/>
            <p:nvPr/>
          </p:nvSpPr>
          <p:spPr>
            <a:xfrm>
              <a:off x="5827923" y="1158471"/>
              <a:ext cx="1949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微軟正黑體"/>
                  <a:cs typeface="+mn-cs"/>
                </a:rPr>
                <a:t>Base class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6787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34309" y="2557047"/>
            <a:ext cx="8492481" cy="3374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</a:rPr>
              <a:t>The</a:t>
            </a:r>
            <a:r>
              <a:rPr lang="en-US" altLang="zh-TW" sz="2400" dirty="0">
                <a:solidFill>
                  <a:prstClr val="black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base class’s definition isn’t "lost"</a:t>
            </a:r>
          </a:p>
          <a:p>
            <a:pPr marL="342900" lvl="0" indent="-342900" defTabSz="914400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</a:rPr>
              <a:t>Can specify its use: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dirty="0">
                <a:solidFill>
                  <a:prstClr val="black"/>
                </a:solidFill>
              </a:rPr>
              <a:t>Employee  </a:t>
            </a:r>
            <a:r>
              <a:rPr lang="en-US" altLang="zh-TW" dirty="0" err="1">
                <a:solidFill>
                  <a:prstClr val="black"/>
                </a:solidFill>
              </a:rPr>
              <a:t>JaneE</a:t>
            </a:r>
            <a:r>
              <a:rPr lang="en-US" altLang="zh-TW" dirty="0">
                <a:solidFill>
                  <a:prstClr val="black"/>
                </a:solidFill>
              </a:rPr>
              <a:t>;</a:t>
            </a:r>
            <a:br>
              <a:rPr lang="en-US" altLang="zh-TW" dirty="0">
                <a:solidFill>
                  <a:prstClr val="black"/>
                </a:solidFill>
              </a:rPr>
            </a:br>
            <a:r>
              <a:rPr lang="en-US" altLang="zh-TW" dirty="0" err="1">
                <a:solidFill>
                  <a:prstClr val="black"/>
                </a:solidFill>
              </a:rPr>
              <a:t>HourlyEmployee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SallyH</a:t>
            </a:r>
            <a:r>
              <a:rPr lang="en-US" altLang="zh-TW" dirty="0">
                <a:solidFill>
                  <a:prstClr val="black"/>
                </a:solidFill>
              </a:rPr>
              <a:t>;</a:t>
            </a:r>
            <a:br>
              <a:rPr lang="en-US" altLang="zh-TW" dirty="0">
                <a:solidFill>
                  <a:prstClr val="black"/>
                </a:solidFill>
              </a:rPr>
            </a:br>
            <a:r>
              <a:rPr lang="en-US" altLang="zh-TW" dirty="0" err="1">
                <a:solidFill>
                  <a:prstClr val="black"/>
                </a:solidFill>
              </a:rPr>
              <a:t>JaneE.printCheck</a:t>
            </a:r>
            <a:r>
              <a:rPr lang="en-US" altLang="zh-TW" dirty="0">
                <a:solidFill>
                  <a:prstClr val="black"/>
                </a:solidFill>
              </a:rPr>
              <a:t>();  </a:t>
            </a:r>
            <a:r>
              <a:rPr lang="en-US" altLang="zh-TW" dirty="0">
                <a:solidFill>
                  <a:prstClr val="black"/>
                </a:solidFill>
                <a:sym typeface="Wingdings" pitchFamily="2" charset="2"/>
              </a:rPr>
              <a:t></a:t>
            </a:r>
            <a:r>
              <a:rPr lang="en-US" altLang="zh-TW" dirty="0">
                <a:solidFill>
                  <a:prstClr val="black"/>
                </a:solidFill>
              </a:rPr>
              <a:t> calls Employee’s</a:t>
            </a:r>
            <a:r>
              <a:rPr lang="zh-TW" altLang="en-US" dirty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printCheck</a:t>
            </a:r>
            <a:r>
              <a:rPr lang="en-US" altLang="zh-TW" dirty="0">
                <a:solidFill>
                  <a:prstClr val="black"/>
                </a:solidFill>
              </a:rPr>
              <a:t> function</a:t>
            </a:r>
            <a:br>
              <a:rPr lang="en-US" altLang="zh-TW" dirty="0">
                <a:solidFill>
                  <a:prstClr val="black"/>
                </a:solidFill>
              </a:rPr>
            </a:br>
            <a:r>
              <a:rPr lang="en-US" altLang="zh-TW" dirty="0" err="1">
                <a:solidFill>
                  <a:prstClr val="black"/>
                </a:solidFill>
              </a:rPr>
              <a:t>SallyH.printCheck</a:t>
            </a:r>
            <a:r>
              <a:rPr lang="en-US" altLang="zh-TW" dirty="0">
                <a:solidFill>
                  <a:prstClr val="black"/>
                </a:solidFill>
              </a:rPr>
              <a:t>();  </a:t>
            </a:r>
            <a:r>
              <a:rPr lang="en-US" altLang="zh-TW" dirty="0">
                <a:solidFill>
                  <a:prstClr val="black"/>
                </a:solidFill>
                <a:sym typeface="Wingdings" pitchFamily="2" charset="2"/>
              </a:rPr>
              <a:t></a:t>
            </a:r>
            <a:r>
              <a:rPr lang="en-US" altLang="zh-TW" dirty="0">
                <a:solidFill>
                  <a:prstClr val="black"/>
                </a:solidFill>
              </a:rPr>
              <a:t> calls </a:t>
            </a:r>
            <a:r>
              <a:rPr lang="en-US" altLang="zh-TW" dirty="0" err="1">
                <a:solidFill>
                  <a:prstClr val="black"/>
                </a:solidFill>
              </a:rPr>
              <a:t>HourlyEmployee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printCheck</a:t>
            </a:r>
            <a:r>
              <a:rPr lang="en-US" altLang="zh-TW" dirty="0">
                <a:solidFill>
                  <a:prstClr val="black"/>
                </a:solidFill>
              </a:rPr>
              <a:t> function</a:t>
            </a:r>
            <a:br>
              <a:rPr lang="en-US" altLang="zh-TW" dirty="0">
                <a:solidFill>
                  <a:prstClr val="black"/>
                </a:solidFill>
              </a:rPr>
            </a:br>
            <a:r>
              <a:rPr lang="en-US" altLang="zh-TW" dirty="0" err="1">
                <a:solidFill>
                  <a:srgbClr val="FF0000"/>
                </a:solidFill>
              </a:rPr>
              <a:t>SallyH.Employee</a:t>
            </a:r>
            <a:r>
              <a:rPr lang="en-US" altLang="zh-TW" dirty="0">
                <a:solidFill>
                  <a:srgbClr val="FF0000"/>
                </a:solidFill>
              </a:rPr>
              <a:t>::</a:t>
            </a:r>
            <a:r>
              <a:rPr lang="en-US" altLang="zh-TW" dirty="0" err="1">
                <a:solidFill>
                  <a:srgbClr val="FF0000"/>
                </a:solidFill>
              </a:rPr>
              <a:t>printCheck</a:t>
            </a:r>
            <a:r>
              <a:rPr lang="en-US" altLang="zh-TW" dirty="0">
                <a:solidFill>
                  <a:srgbClr val="FF0000"/>
                </a:solidFill>
              </a:rPr>
              <a:t>();  </a:t>
            </a:r>
            <a:r>
              <a:rPr lang="en-US" altLang="zh-TW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altLang="zh-TW" dirty="0">
                <a:solidFill>
                  <a:srgbClr val="FF0000"/>
                </a:solidFill>
              </a:rPr>
              <a:t> Calls Employee’s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printCheck</a:t>
            </a:r>
            <a:r>
              <a:rPr lang="en-US" altLang="zh-TW" dirty="0">
                <a:solidFill>
                  <a:srgbClr val="FF0000"/>
                </a:solidFill>
              </a:rPr>
              <a:t> function!</a:t>
            </a:r>
          </a:p>
          <a:p>
            <a:pPr marL="342900" lvl="0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</a:rPr>
              <a:t>Not typical here, but useful sometimes</a:t>
            </a:r>
          </a:p>
          <a:p>
            <a:endParaRPr lang="zh-TW" altLang="en-US" dirty="0"/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2021/6/10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C8B675F-45B3-EBA2-59AE-9ECF7193B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Redefining</a:t>
            </a:r>
            <a:endParaRPr lang="zh-TW" altLang="en-US" sz="4200" dirty="0"/>
          </a:p>
        </p:txBody>
      </p:sp>
    </p:spTree>
    <p:extLst>
      <p:ext uri="{BB962C8B-B14F-4D97-AF65-F5344CB8AC3E}">
        <p14:creationId xmlns:p14="http://schemas.microsoft.com/office/powerpoint/2010/main" val="191664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Redefining vs. Overloading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34309" y="2565436"/>
            <a:ext cx="898348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</a:rPr>
              <a:t>Redefining</a:t>
            </a:r>
            <a:r>
              <a:rPr lang="en-US" altLang="zh-TW" sz="2400" dirty="0">
                <a:solidFill>
                  <a:prstClr val="black"/>
                </a:solidFill>
              </a:rPr>
              <a:t> in a derived class:</a:t>
            </a:r>
          </a:p>
          <a:p>
            <a:pPr marL="800100" lvl="1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Calibri" panose="020F0502020204030204" pitchFamily="34" charset="0"/>
              <a:buChar char="‐"/>
            </a:pPr>
            <a:r>
              <a:rPr lang="en-US" altLang="zh-TW" sz="2000" dirty="0">
                <a:solidFill>
                  <a:srgbClr val="FF0000"/>
                </a:solidFill>
              </a:rPr>
              <a:t>SAME parameter </a:t>
            </a:r>
            <a:r>
              <a:rPr lang="en-US" altLang="zh-TW" sz="2000" dirty="0">
                <a:solidFill>
                  <a:prstClr val="black"/>
                </a:solidFill>
              </a:rPr>
              <a:t>list</a:t>
            </a:r>
          </a:p>
          <a:p>
            <a:pPr marL="800100" lvl="1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Calibri" panose="020F0502020204030204" pitchFamily="34" charset="0"/>
              <a:buChar char="‐"/>
            </a:pPr>
            <a:r>
              <a:rPr lang="en-US" altLang="zh-TW" sz="2000" dirty="0">
                <a:solidFill>
                  <a:prstClr val="black"/>
                </a:solidFill>
              </a:rPr>
              <a:t>Essentially "re-writes" the same function</a:t>
            </a:r>
          </a:p>
          <a:p>
            <a:pPr marL="342900" lvl="0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</a:rPr>
              <a:t>Overloading</a:t>
            </a:r>
            <a:r>
              <a:rPr lang="en-US" altLang="zh-TW" sz="2400" dirty="0">
                <a:solidFill>
                  <a:prstClr val="black"/>
                </a:solidFill>
              </a:rPr>
              <a:t>:</a:t>
            </a:r>
          </a:p>
          <a:p>
            <a:pPr marL="800100" lvl="1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Calibri" panose="020F0502020204030204" pitchFamily="34" charset="0"/>
              <a:buChar char="‐"/>
            </a:pPr>
            <a:r>
              <a:rPr lang="en-US" altLang="zh-TW" sz="2000" dirty="0">
                <a:solidFill>
                  <a:srgbClr val="FF0000"/>
                </a:solidFill>
              </a:rPr>
              <a:t>Different parameter </a:t>
            </a:r>
            <a:r>
              <a:rPr lang="en-US" altLang="zh-TW" sz="2000" dirty="0">
                <a:solidFill>
                  <a:prstClr val="black"/>
                </a:solidFill>
              </a:rPr>
              <a:t>list</a:t>
            </a:r>
          </a:p>
          <a:p>
            <a:pPr marL="800100" lvl="1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Calibri" panose="020F0502020204030204" pitchFamily="34" charset="0"/>
              <a:buChar char="‐"/>
            </a:pPr>
            <a:r>
              <a:rPr lang="en-US" altLang="zh-TW" sz="2000" dirty="0">
                <a:solidFill>
                  <a:prstClr val="black"/>
                </a:solidFill>
              </a:rPr>
              <a:t>Defined a "new" function that takes different parameters</a:t>
            </a:r>
          </a:p>
          <a:p>
            <a:pPr marL="800100" lvl="1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Calibri" panose="020F0502020204030204" pitchFamily="34" charset="0"/>
              <a:buChar char="‐"/>
            </a:pPr>
            <a:r>
              <a:rPr lang="en-US" altLang="zh-TW" sz="2000" dirty="0">
                <a:solidFill>
                  <a:prstClr val="black"/>
                </a:solidFill>
              </a:rPr>
              <a:t>Overloaded functions must have different signatures</a:t>
            </a:r>
          </a:p>
          <a:p>
            <a:endParaRPr lang="zh-TW" altLang="en-US" sz="1600" dirty="0"/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2021/6/10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3747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Constructors in Derived Classes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34309" y="2565436"/>
            <a:ext cx="8983489" cy="2151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</a:rPr>
              <a:t>Base class constructors are NOT inherited </a:t>
            </a:r>
            <a:r>
              <a:rPr lang="en-US" altLang="zh-TW" sz="2400" dirty="0">
                <a:solidFill>
                  <a:prstClr val="black"/>
                </a:solidFill>
              </a:rPr>
              <a:t>in derived classes!</a:t>
            </a:r>
          </a:p>
          <a:p>
            <a:pPr marL="800100" lvl="1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Calibri" panose="020F0502020204030204" pitchFamily="34" charset="0"/>
              <a:buChar char="‐"/>
            </a:pPr>
            <a:r>
              <a:rPr lang="en-US" altLang="zh-TW" sz="2000" dirty="0">
                <a:solidFill>
                  <a:prstClr val="black"/>
                </a:solidFill>
              </a:rPr>
              <a:t>But they can be invoked within the derived class constructor</a:t>
            </a:r>
          </a:p>
          <a:p>
            <a:pPr lvl="2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•"/>
            </a:pPr>
            <a:r>
              <a:rPr lang="en-US" altLang="zh-TW" dirty="0">
                <a:solidFill>
                  <a:prstClr val="black"/>
                </a:solidFill>
              </a:rPr>
              <a:t>Which is all we need!</a:t>
            </a:r>
          </a:p>
          <a:p>
            <a:pPr marL="342900" lvl="0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</a:rPr>
              <a:t>Base class constructor must initialize all base class member variables</a:t>
            </a:r>
          </a:p>
          <a:p>
            <a:pPr marL="800100" lvl="1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Calibri" panose="020F0502020204030204" pitchFamily="34" charset="0"/>
              <a:buChar char="‐"/>
            </a:pPr>
            <a:r>
              <a:rPr lang="en-US" altLang="zh-TW" sz="2000" dirty="0">
                <a:solidFill>
                  <a:prstClr val="black"/>
                </a:solidFill>
              </a:rPr>
              <a:t>Those inherited by the derived class</a:t>
            </a:r>
          </a:p>
          <a:p>
            <a:pPr marL="800100" lvl="1" indent="-3429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Calibri" panose="020F0502020204030204" pitchFamily="34" charset="0"/>
              <a:buChar char="‐"/>
            </a:pPr>
            <a:r>
              <a:rPr lang="en-US" altLang="zh-TW" sz="2000" dirty="0">
                <a:solidFill>
                  <a:prstClr val="black"/>
                </a:solidFill>
              </a:rPr>
              <a:t>So derived class constructor simply calls it</a:t>
            </a:r>
            <a:endParaRPr lang="zh-TW" altLang="en-US" sz="1600" dirty="0"/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2021/6/10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2219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 fontScale="90000"/>
          </a:bodyPr>
          <a:lstStyle/>
          <a:p>
            <a:r>
              <a:rPr lang="en-US" altLang="zh-TW" sz="4400" dirty="0"/>
              <a:t>Derived Class Constructor Example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34309" y="2473157"/>
            <a:ext cx="1039965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400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prstClr val="black"/>
                </a:solidFill>
              </a:rPr>
              <a:t>Consider syntax for </a:t>
            </a:r>
            <a:r>
              <a:rPr lang="en-US" altLang="zh-TW" sz="2400" dirty="0" err="1">
                <a:solidFill>
                  <a:prstClr val="black"/>
                </a:solidFill>
              </a:rPr>
              <a:t>HourlyEmployee</a:t>
            </a:r>
            <a:r>
              <a:rPr lang="en-US" altLang="zh-TW" sz="2400" dirty="0">
                <a:solidFill>
                  <a:prstClr val="black"/>
                </a:solidFill>
              </a:rPr>
              <a:t> constructor: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000" dirty="0" err="1">
                <a:solidFill>
                  <a:srgbClr val="FF0000"/>
                </a:solidFill>
              </a:rPr>
              <a:t>HourlyEmployee</a:t>
            </a:r>
            <a:r>
              <a:rPr lang="en-US" altLang="zh-TW" sz="2000" dirty="0">
                <a:solidFill>
                  <a:prstClr val="black"/>
                </a:solidFill>
              </a:rPr>
              <a:t>::</a:t>
            </a:r>
            <a:r>
              <a:rPr lang="en-US" altLang="zh-TW" sz="2000" dirty="0" err="1">
                <a:solidFill>
                  <a:prstClr val="black"/>
                </a:solidFill>
              </a:rPr>
              <a:t>HourlyEmployee</a:t>
            </a:r>
            <a:r>
              <a:rPr lang="en-US" altLang="zh-TW" sz="2000" dirty="0">
                <a:solidFill>
                  <a:prstClr val="black"/>
                </a:solidFill>
              </a:rPr>
              <a:t>(string </a:t>
            </a:r>
            <a:r>
              <a:rPr lang="en-US" altLang="zh-TW" sz="2000" dirty="0" err="1">
                <a:solidFill>
                  <a:prstClr val="black"/>
                </a:solidFill>
              </a:rPr>
              <a:t>theName</a:t>
            </a:r>
            <a:r>
              <a:rPr lang="en-US" altLang="zh-TW" sz="2000" dirty="0">
                <a:solidFill>
                  <a:prstClr val="black"/>
                </a:solidFill>
              </a:rPr>
              <a:t>, string </a:t>
            </a:r>
            <a:r>
              <a:rPr lang="en-US" altLang="zh-TW" sz="2000" dirty="0" err="1">
                <a:solidFill>
                  <a:prstClr val="black"/>
                </a:solidFill>
              </a:rPr>
              <a:t>theNumber</a:t>
            </a:r>
            <a:r>
              <a:rPr lang="en-US" altLang="zh-TW" sz="2000" dirty="0">
                <a:solidFill>
                  <a:prstClr val="black"/>
                </a:solidFill>
              </a:rPr>
              <a:t>, </a:t>
            </a:r>
          </a:p>
          <a:p>
            <a:pPr lvl="0" defTabSz="914400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altLang="zh-TW" sz="2000" dirty="0">
                <a:solidFill>
                  <a:prstClr val="black"/>
                </a:solidFill>
              </a:rPr>
              <a:t>				double </a:t>
            </a:r>
            <a:r>
              <a:rPr lang="en-US" altLang="zh-TW" sz="2000" dirty="0" err="1">
                <a:solidFill>
                  <a:prstClr val="black"/>
                </a:solidFill>
              </a:rPr>
              <a:t>theWageRate</a:t>
            </a:r>
            <a:r>
              <a:rPr lang="en-US" altLang="zh-TW" sz="2000" dirty="0">
                <a:solidFill>
                  <a:prstClr val="black"/>
                </a:solidFill>
              </a:rPr>
              <a:t>,</a:t>
            </a:r>
            <a:r>
              <a:rPr lang="zh-TW" altLang="en-US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>
                <a:solidFill>
                  <a:prstClr val="black"/>
                </a:solidFill>
              </a:rPr>
              <a:t>double </a:t>
            </a:r>
            <a:r>
              <a:rPr lang="en-US" altLang="zh-TW" sz="2000" dirty="0" err="1">
                <a:solidFill>
                  <a:prstClr val="black"/>
                </a:solidFill>
              </a:rPr>
              <a:t>theHours</a:t>
            </a:r>
            <a:r>
              <a:rPr lang="en-US" altLang="zh-TW" sz="2000" dirty="0">
                <a:solidFill>
                  <a:prstClr val="black"/>
                </a:solidFill>
              </a:rPr>
              <a:t>)</a:t>
            </a:r>
            <a:br>
              <a:rPr lang="en-US" altLang="zh-TW" sz="2000" dirty="0">
                <a:solidFill>
                  <a:prstClr val="black"/>
                </a:solidFill>
              </a:rPr>
            </a:br>
            <a:r>
              <a:rPr lang="en-US" altLang="zh-TW" sz="2000" dirty="0">
                <a:solidFill>
                  <a:prstClr val="black"/>
                </a:solidFill>
              </a:rPr>
              <a:t>			: </a:t>
            </a:r>
            <a:r>
              <a:rPr lang="en-US" altLang="zh-TW" sz="2000" dirty="0">
                <a:solidFill>
                  <a:srgbClr val="FF0000"/>
                </a:solidFill>
              </a:rPr>
              <a:t>Employee(</a:t>
            </a:r>
            <a:r>
              <a:rPr lang="en-US" altLang="zh-TW" sz="2000" dirty="0" err="1">
                <a:solidFill>
                  <a:srgbClr val="FF0000"/>
                </a:solidFill>
              </a:rPr>
              <a:t>theName</a:t>
            </a:r>
            <a:r>
              <a:rPr lang="en-US" altLang="zh-TW" sz="2000" dirty="0">
                <a:solidFill>
                  <a:srgbClr val="FF0000"/>
                </a:solidFill>
              </a:rPr>
              <a:t>, </a:t>
            </a:r>
            <a:r>
              <a:rPr lang="en-US" altLang="zh-TW" sz="2000" dirty="0" err="1">
                <a:solidFill>
                  <a:srgbClr val="FF0000"/>
                </a:solidFill>
              </a:rPr>
              <a:t>theNumber</a:t>
            </a:r>
            <a:r>
              <a:rPr lang="en-US" altLang="zh-TW" sz="2000" dirty="0">
                <a:solidFill>
                  <a:srgbClr val="FF0000"/>
                </a:solidFill>
              </a:rPr>
              <a:t>), </a:t>
            </a:r>
          </a:p>
          <a:p>
            <a:pPr lvl="0" defTabSz="914400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altLang="zh-TW" sz="2000" dirty="0">
                <a:solidFill>
                  <a:srgbClr val="FF0000"/>
                </a:solidFill>
              </a:rPr>
              <a:t>				</a:t>
            </a:r>
            <a:r>
              <a:rPr lang="en-US" altLang="zh-TW" sz="2000" dirty="0" err="1">
                <a:solidFill>
                  <a:prstClr val="black"/>
                </a:solidFill>
              </a:rPr>
              <a:t>wageRate</a:t>
            </a:r>
            <a:r>
              <a:rPr lang="en-US" altLang="zh-TW" sz="2000" dirty="0">
                <a:solidFill>
                  <a:prstClr val="black"/>
                </a:solidFill>
              </a:rPr>
              <a:t>(</a:t>
            </a:r>
            <a:r>
              <a:rPr lang="en-US" altLang="zh-TW" sz="2000" dirty="0" err="1">
                <a:solidFill>
                  <a:prstClr val="black"/>
                </a:solidFill>
              </a:rPr>
              <a:t>theWageRate</a:t>
            </a:r>
            <a:r>
              <a:rPr lang="en-US" altLang="zh-TW" sz="2000" dirty="0">
                <a:solidFill>
                  <a:prstClr val="black"/>
                </a:solidFill>
              </a:rPr>
              <a:t>), hours(</a:t>
            </a:r>
            <a:r>
              <a:rPr lang="en-US" altLang="zh-TW" sz="2000" dirty="0" err="1">
                <a:solidFill>
                  <a:prstClr val="black"/>
                </a:solidFill>
              </a:rPr>
              <a:t>theHours</a:t>
            </a:r>
            <a:r>
              <a:rPr lang="en-US" altLang="zh-TW" sz="2000" dirty="0">
                <a:solidFill>
                  <a:prstClr val="black"/>
                </a:solidFill>
              </a:rPr>
              <a:t>){</a:t>
            </a:r>
            <a:br>
              <a:rPr lang="en-US" altLang="zh-TW" sz="2000" dirty="0">
                <a:solidFill>
                  <a:prstClr val="black"/>
                </a:solidFill>
              </a:rPr>
            </a:br>
            <a:r>
              <a:rPr lang="en-US" altLang="zh-TW" sz="2000" dirty="0">
                <a:solidFill>
                  <a:prstClr val="black"/>
                </a:solidFill>
              </a:rPr>
              <a:t>	//Deliberately empty</a:t>
            </a:r>
            <a:br>
              <a:rPr lang="en-US" altLang="zh-TW" sz="2000" dirty="0">
                <a:solidFill>
                  <a:prstClr val="black"/>
                </a:solidFill>
              </a:rPr>
            </a:br>
            <a:r>
              <a:rPr lang="en-US" altLang="zh-TW" sz="2000" dirty="0">
                <a:solidFill>
                  <a:prstClr val="black"/>
                </a:solidFill>
              </a:rPr>
              <a:t>    }</a:t>
            </a:r>
          </a:p>
          <a:p>
            <a:endParaRPr lang="zh-TW" altLang="en-US" sz="2400" dirty="0"/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2021/6/10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438660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自訂 1">
      <a:majorFont>
        <a:latin typeface="Century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512</Words>
  <Application>Microsoft Office PowerPoint</Application>
  <PresentationFormat>寬螢幕</PresentationFormat>
  <Paragraphs>126</Paragraphs>
  <Slides>15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</vt:lpstr>
      <vt:lpstr>Wingdings 2</vt:lpstr>
      <vt:lpstr>框架</vt:lpstr>
      <vt:lpstr>C程式設計實驗(二) </vt:lpstr>
      <vt:lpstr>Inheritance Basics</vt:lpstr>
      <vt:lpstr>Derived Classes</vt:lpstr>
      <vt:lpstr>Employee class</vt:lpstr>
      <vt:lpstr>HourlyEmployee class</vt:lpstr>
      <vt:lpstr>Redefining</vt:lpstr>
      <vt:lpstr>Redefining vs. Overloading</vt:lpstr>
      <vt:lpstr>Constructors in Derived Classes</vt:lpstr>
      <vt:lpstr>Derived Class Constructor Example</vt:lpstr>
      <vt:lpstr>Constructor: No Base Class Call</vt:lpstr>
      <vt:lpstr>Pitfall: Base Class Private Data</vt:lpstr>
      <vt:lpstr>Example</vt:lpstr>
      <vt:lpstr>The protected: </vt:lpstr>
      <vt:lpstr>Example</vt:lpstr>
      <vt:lpstr>Inheritance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C程式設計實驗(二) </dc:title>
  <dc:creator>J.H. Chang</dc:creator>
  <cp:lastModifiedBy>M103040016</cp:lastModifiedBy>
  <cp:revision>136</cp:revision>
  <dcterms:created xsi:type="dcterms:W3CDTF">2019-03-22T17:18:14Z</dcterms:created>
  <dcterms:modified xsi:type="dcterms:W3CDTF">2023-05-25T04:59:26Z</dcterms:modified>
</cp:coreProperties>
</file>