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4" r:id="rId3"/>
    <p:sldId id="268" r:id="rId4"/>
    <p:sldId id="265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6-1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structure 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基礎練習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C17CA8A-C1EA-4E21-A217-64877D5D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653" y="2828364"/>
            <a:ext cx="3684027" cy="13338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F7C3EA1-3B06-42A4-AAFD-81A54948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653" y="4288364"/>
            <a:ext cx="3684027" cy="1308464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9F38504-0D2B-45BE-A229-1A7089C45D78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9984577" cy="481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輸入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筆練習題分數，若有分數 ≤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則練習尚未完成，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cout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，反之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cout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1</a:t>
            </a:r>
          </a:p>
          <a:p>
            <a:pPr lvl="1">
              <a:lnSpc>
                <a:spcPct val="100000"/>
              </a:lnSpc>
              <a:buFont typeface="Calibri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須使用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struct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存放分數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如右圖範例，需要先輸出初始狀態，才能輸入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Structure 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定義：</a:t>
            </a:r>
            <a:endParaRPr lang="en-US" altLang="zh-TW" sz="24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struct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Grade{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//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1: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用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array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存放各練習題分數</a:t>
            </a:r>
            <a:endParaRPr lang="en-US" altLang="zh-TW" sz="20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//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2: 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紀錄是否完成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(0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為未完成，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為完成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007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CA63550-6687-4DF5-807C-58517C753E43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9984577" cy="481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巢狀結構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(Nested Structure)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是在宣告的結構中擁有其他結構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輸入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個座標，構成兩個向量，並計算是否垂直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(vertical)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A, B, C, D 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皆為二維座標點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(x, y)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AB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兩點構成向量，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CD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兩點構成另一向量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rgbClr val="BD582C"/>
                </a:solidFill>
                <a:ea typeface="微軟正黑體" panose="020B0604030504040204" pitchFamily="34" charset="-120"/>
              </a:rPr>
              <a:t>*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 向量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1(x1, y1)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，向量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2(x2, y2)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，若垂直則 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x1x2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+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y1y2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=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0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6-2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：巢狀結構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F44867-1AC1-4F58-A8C1-55D0DD105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8" b="52753"/>
          <a:stretch/>
        </p:blipFill>
        <p:spPr>
          <a:xfrm>
            <a:off x="9615705" y="1912845"/>
            <a:ext cx="1629093" cy="206849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3945D0E-B242-4FDB-AF72-B23C9EA56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22"/>
          <a:stretch/>
        </p:blipFill>
        <p:spPr>
          <a:xfrm>
            <a:off x="9615705" y="4085514"/>
            <a:ext cx="1629093" cy="206849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D72B031-2DF0-5931-2C13-1925C62B7F9B}"/>
              </a:ext>
            </a:extLst>
          </p:cNvPr>
          <p:cNvSpPr txBox="1"/>
          <p:nvPr/>
        </p:nvSpPr>
        <p:spPr>
          <a:xfrm>
            <a:off x="1097280" y="3346850"/>
            <a:ext cx="5412577" cy="19389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struct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Point{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endParaRPr lang="en-US" altLang="zh-TW" sz="20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   …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ea typeface="微軟正黑體" panose="020B0604030504040204" pitchFamily="34" charset="-120"/>
              </a:rPr>
              <a:t>}; </a:t>
            </a:r>
            <a:endParaRPr lang="en-US" altLang="zh-TW" sz="20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000" dirty="0">
              <a:ea typeface="微軟正黑體" panose="020B0604030504040204" pitchFamily="34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0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struct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Line{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endParaRPr lang="en-US" altLang="zh-TW" sz="20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   Point p1;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   Point p2;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   …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ea typeface="微軟正黑體" panose="020B0604030504040204" pitchFamily="34" charset="-120"/>
              </a:rPr>
              <a:t>}; 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9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D87773A-911C-4EF2-8A37-C133F23DDCAF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4376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承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6-1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，改寫成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class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之後，計算平均分數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最高分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最低分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算平均、最高分、最低分皆不可呼叫任何函式庫內之函式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en-US" altLang="zh-TW" sz="2000" b="1" dirty="0">
                <a:solidFill>
                  <a:srgbClr val="000000"/>
                </a:solidFill>
                <a:ea typeface="微軟正黑體" panose="020B0604030504040204" pitchFamily="34" charset="-120"/>
              </a:rPr>
              <a:t>member variable</a:t>
            </a:r>
            <a:r>
              <a:rPr lang="zh-TW" altLang="en-US" sz="2000" b="1" dirty="0">
                <a:solidFill>
                  <a:srgbClr val="000000"/>
                </a:solidFill>
                <a:ea typeface="微軟正黑體" panose="020B0604030504040204" pitchFamily="34" charset="-120"/>
              </a:rPr>
              <a:t> 須設為 </a:t>
            </a:r>
            <a:r>
              <a:rPr lang="en-US" altLang="zh-TW" sz="2000" b="1" dirty="0">
                <a:solidFill>
                  <a:srgbClr val="000000"/>
                </a:solidFill>
                <a:ea typeface="微軟正黑體" panose="020B0604030504040204" pitchFamily="34" charset="-120"/>
              </a:rPr>
              <a:t>private</a:t>
            </a:r>
            <a:r>
              <a:rPr lang="zh-TW" altLang="en-US" sz="2000" b="1" dirty="0">
                <a:solidFill>
                  <a:srgbClr val="000000"/>
                </a:solidFill>
                <a:ea typeface="微軟正黑體" panose="020B0604030504040204" pitchFamily="34" charset="-120"/>
              </a:rPr>
              <a:t>，</a:t>
            </a:r>
            <a:r>
              <a:rPr lang="en-US" altLang="zh-TW" sz="2000" b="1" dirty="0">
                <a:solidFill>
                  <a:srgbClr val="000000"/>
                </a:solidFill>
                <a:ea typeface="微軟正黑體" panose="020B0604030504040204" pitchFamily="34" charset="-120"/>
              </a:rPr>
              <a:t>member function</a:t>
            </a:r>
            <a:r>
              <a:rPr lang="zh-TW" altLang="en-US" sz="2000" b="1" dirty="0">
                <a:solidFill>
                  <a:srgbClr val="000000"/>
                </a:solidFill>
                <a:ea typeface="微軟正黑體" panose="020B0604030504040204" pitchFamily="34" charset="-120"/>
              </a:rPr>
              <a:t> 須設為 </a:t>
            </a:r>
            <a:r>
              <a:rPr lang="en-US" altLang="zh-TW" sz="2000" b="1" dirty="0">
                <a:solidFill>
                  <a:srgbClr val="000000"/>
                </a:solidFill>
                <a:ea typeface="微軟正黑體" panose="020B0604030504040204" pitchFamily="34" charset="-120"/>
              </a:rPr>
              <a:t>public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定義：</a:t>
            </a:r>
            <a:endParaRPr lang="en-US" altLang="zh-TW" sz="24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class Grade(){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public: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//</a:t>
            </a:r>
            <a:r>
              <a:rPr lang="en-US" altLang="zh-TW" sz="2000" b="1" dirty="0">
                <a:solidFill>
                  <a:srgbClr val="00B050"/>
                </a:solidFill>
                <a:ea typeface="微軟正黑體" panose="020B0604030504040204" pitchFamily="34" charset="-120"/>
              </a:rPr>
              <a:t>Mutators: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void </a:t>
            </a:r>
            <a:r>
              <a:rPr lang="en-US" altLang="zh-TW" sz="2000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setScore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(int index, int score);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   //</a:t>
            </a:r>
            <a:r>
              <a:rPr lang="en-US" altLang="zh-TW"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Accessors: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int </a:t>
            </a:r>
            <a:r>
              <a:rPr lang="en-US" altLang="zh-TW" sz="2000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getScore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(int index);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private: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   //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承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6-1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的變數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、變數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2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6-3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基礎練習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75CB4B-3302-4906-BDC1-1E645B72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01" y="3539358"/>
            <a:ext cx="5031580" cy="132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78214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6-4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：薪水計算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86FFC6-8069-4FD8-BF8C-7445E0C2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/>
          <a:stretch/>
        </p:blipFill>
        <p:spPr>
          <a:xfrm>
            <a:off x="6809727" y="3197727"/>
            <a:ext cx="5325995" cy="284054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A75EAD0-13A0-4076-9841-61556B21C649}"/>
              </a:ext>
            </a:extLst>
          </p:cNvPr>
          <p:cNvSpPr txBox="1"/>
          <p:nvPr/>
        </p:nvSpPr>
        <p:spPr>
          <a:xfrm>
            <a:off x="8081865" y="5117720"/>
            <a:ext cx="411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 x 7 + 1.33 x 1 + 1.33 x 2 + 1.66 x 3</a:t>
            </a:r>
          </a:p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||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250892B-62F6-4701-B5F3-0B7DFC98B983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9984577" cy="28405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輸入一週每日工時，並計算薪水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每日前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8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個小時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含第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8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小時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，時薪為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140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元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之後第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9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個小時及第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個小時薪水多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0.33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倍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超過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小時後，時薪水多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0.66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倍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須使用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class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en-US" altLang="zh-TW" sz="2000" b="1" dirty="0">
                <a:solidFill>
                  <a:srgbClr val="000000"/>
                </a:solidFill>
                <a:ea typeface="微軟正黑體" panose="020B0604030504040204" pitchFamily="34" charset="-120"/>
              </a:rPr>
              <a:t>member variable</a:t>
            </a:r>
            <a:r>
              <a:rPr lang="zh-TW" altLang="en-US" sz="2000" b="1" dirty="0">
                <a:solidFill>
                  <a:srgbClr val="000000"/>
                </a:solidFill>
                <a:ea typeface="微軟正黑體" panose="020B0604030504040204" pitchFamily="34" charset="-120"/>
              </a:rPr>
              <a:t> 須設為 </a:t>
            </a:r>
            <a:r>
              <a:rPr lang="en-US" altLang="zh-TW" sz="2000" b="1" dirty="0">
                <a:solidFill>
                  <a:srgbClr val="000000"/>
                </a:solidFill>
                <a:ea typeface="微軟正黑體" panose="020B0604030504040204" pitchFamily="34" charset="-120"/>
              </a:rPr>
              <a:t>private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b="1" dirty="0">
                <a:solidFill>
                  <a:srgbClr val="000000"/>
                </a:solidFill>
                <a:ea typeface="微軟正黑體" panose="020B0604030504040204" pitchFamily="34" charset="-120"/>
              </a:rPr>
              <a:t>須定義</a:t>
            </a:r>
            <a:r>
              <a:rPr lang="en-US" altLang="zh-TW" sz="2000" b="1" dirty="0">
                <a:solidFill>
                  <a:srgbClr val="000000"/>
                </a:solidFill>
                <a:ea typeface="微軟正黑體" panose="020B0604030504040204" pitchFamily="34" charset="-120"/>
              </a:rPr>
              <a:t>Constructor</a:t>
            </a:r>
            <a:r>
              <a:rPr lang="zh-TW" altLang="en-US" sz="2000" b="1" dirty="0">
                <a:solidFill>
                  <a:srgbClr val="000000"/>
                </a:solidFill>
                <a:ea typeface="微軟正黑體" panose="020B0604030504040204" pitchFamily="34" charset="-120"/>
              </a:rPr>
              <a:t>並使用</a:t>
            </a:r>
            <a:endParaRPr lang="en-US" altLang="zh-TW" sz="2000" b="1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27B7D24-D3C8-AB7F-76DD-86A886F2EE12}"/>
              </a:ext>
            </a:extLst>
          </p:cNvPr>
          <p:cNvGrpSpPr/>
          <p:nvPr/>
        </p:nvGrpSpPr>
        <p:grpSpPr>
          <a:xfrm>
            <a:off x="6423275" y="2038420"/>
            <a:ext cx="5712447" cy="966620"/>
            <a:chOff x="1097280" y="5240831"/>
            <a:chExt cx="5712447" cy="96662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F6C120E1-6990-455F-8A5C-201B904C4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5530736"/>
              <a:ext cx="5712447" cy="676715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3349944-EE31-4A30-B81A-C3CBDAF1C944}"/>
                </a:ext>
              </a:extLst>
            </p:cNvPr>
            <p:cNvSpPr txBox="1"/>
            <p:nvPr/>
          </p:nvSpPr>
          <p:spPr>
            <a:xfrm>
              <a:off x="1977653" y="5240831"/>
              <a:ext cx="40931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~ 8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     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 ~ 10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 ~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433C41A0-4F3E-CB02-EEDE-00ECAD3BD8AD}"/>
              </a:ext>
            </a:extLst>
          </p:cNvPr>
          <p:cNvSpPr txBox="1"/>
          <p:nvPr/>
        </p:nvSpPr>
        <p:spPr>
          <a:xfrm>
            <a:off x="1097280" y="4640794"/>
            <a:ext cx="5112706" cy="19389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int main(){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   Salary </a:t>
            </a:r>
            <a:r>
              <a:rPr lang="en-US" altLang="zh-TW" sz="2000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sa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>
                <a:ea typeface="微軟正黑體" panose="020B0604030504040204" pitchFamily="34" charset="-120"/>
              </a:rPr>
              <a:t>sa.calculate</a:t>
            </a:r>
            <a:r>
              <a:rPr lang="en-US" altLang="zh-TW" sz="2000" dirty="0">
                <a:ea typeface="微軟正黑體" panose="020B0604030504040204" pitchFamily="34" charset="-120"/>
              </a:rPr>
              <a:t>();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sa.</a:t>
            </a:r>
            <a:r>
              <a:rPr lang="en-US" altLang="zh-TW" sz="2000" dirty="0" err="1">
                <a:ea typeface="微軟正黑體" panose="020B0604030504040204" pitchFamily="34" charset="-120"/>
              </a:rPr>
              <a:t>show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();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}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endParaRPr lang="en-US" altLang="zh-TW" sz="2000" dirty="0"/>
          </a:p>
          <a:p>
            <a:pPr algn="r"/>
            <a:r>
              <a:rPr lang="en-US" altLang="zh-TW" sz="2000" dirty="0"/>
              <a:t>//</a:t>
            </a:r>
            <a:r>
              <a:rPr lang="zh-TW" altLang="en-US" sz="2000" dirty="0"/>
              <a:t>宣告</a:t>
            </a:r>
            <a:r>
              <a:rPr lang="en-US" altLang="zh-TW" sz="2000" dirty="0"/>
              <a:t>class Salary</a:t>
            </a:r>
            <a:r>
              <a:rPr lang="zh-TW" altLang="en-US" sz="2000" dirty="0"/>
              <a:t>物件</a:t>
            </a:r>
            <a:endParaRPr lang="en-US" altLang="zh-TW" sz="2000" dirty="0"/>
          </a:p>
          <a:p>
            <a:pPr algn="r"/>
            <a:r>
              <a:rPr lang="en-US" altLang="zh-TW" sz="2000" dirty="0"/>
              <a:t>//</a:t>
            </a:r>
            <a:r>
              <a:rPr lang="zh-TW" altLang="en-US" sz="2000" dirty="0"/>
              <a:t>計算薪水函式</a:t>
            </a:r>
            <a:endParaRPr lang="en-US" altLang="zh-TW" sz="2000" dirty="0"/>
          </a:p>
          <a:p>
            <a:pPr algn="r"/>
            <a:r>
              <a:rPr lang="en-US" altLang="zh-TW" sz="2000" dirty="0"/>
              <a:t>//</a:t>
            </a:r>
            <a:r>
              <a:rPr lang="zh-TW" altLang="en-US" sz="2000" dirty="0"/>
              <a:t>輸出計算結果</a:t>
            </a:r>
          </a:p>
        </p:txBody>
      </p:sp>
      <p:sp>
        <p:nvSpPr>
          <p:cNvPr id="6" name="左大括弧 5">
            <a:extLst>
              <a:ext uri="{FF2B5EF4-FFF2-40B4-BE49-F238E27FC236}">
                <a16:creationId xmlns:a16="http://schemas.microsoft.com/office/drawing/2014/main" id="{D9AC2C08-A370-21C7-D57E-2959B636FA0F}"/>
              </a:ext>
            </a:extLst>
          </p:cNvPr>
          <p:cNvSpPr/>
          <p:nvPr/>
        </p:nvSpPr>
        <p:spPr>
          <a:xfrm>
            <a:off x="6216242" y="3197727"/>
            <a:ext cx="593485" cy="2504768"/>
          </a:xfrm>
          <a:prstGeom prst="leftBrace">
            <a:avLst>
              <a:gd name="adj1" fmla="val 36603"/>
              <a:gd name="adj2" fmla="val 778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左大括弧 18">
            <a:extLst>
              <a:ext uri="{FF2B5EF4-FFF2-40B4-BE49-F238E27FC236}">
                <a16:creationId xmlns:a16="http://schemas.microsoft.com/office/drawing/2014/main" id="{FA0535D8-B7AD-378D-266D-BBDC324D084D}"/>
              </a:ext>
            </a:extLst>
          </p:cNvPr>
          <p:cNvSpPr/>
          <p:nvPr/>
        </p:nvSpPr>
        <p:spPr>
          <a:xfrm>
            <a:off x="6213114" y="5702495"/>
            <a:ext cx="593485" cy="288638"/>
          </a:xfrm>
          <a:prstGeom prst="leftBrace">
            <a:avLst>
              <a:gd name="adj1" fmla="val 36603"/>
              <a:gd name="adj2" fmla="val 284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07156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2723</TotalTime>
  <Words>440</Words>
  <Application>Microsoft Office PowerPoint</Application>
  <PresentationFormat>寬螢幕</PresentationFormat>
  <Paragraphs>63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回顧</vt:lpstr>
      <vt:lpstr>C 程式設計實習課練習題</vt:lpstr>
      <vt:lpstr>課堂練習6-1：structure 基礎練習</vt:lpstr>
      <vt:lpstr>課堂練習6-2：巢狀結構</vt:lpstr>
      <vt:lpstr>課堂練習6-3：class 基礎練習</vt:lpstr>
      <vt:lpstr>課堂練習6-4：薪水計算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M113040058</cp:lastModifiedBy>
  <cp:revision>151</cp:revision>
  <dcterms:created xsi:type="dcterms:W3CDTF">2017-02-23T02:57:53Z</dcterms:created>
  <dcterms:modified xsi:type="dcterms:W3CDTF">2023-03-30T04:48:36Z</dcterms:modified>
</cp:coreProperties>
</file>