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93" r:id="rId3"/>
    <p:sldId id="298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3" autoAdjust="0"/>
    <p:restoredTop sz="85806" autoAdjust="0"/>
  </p:normalViewPr>
  <p:slideViewPr>
    <p:cSldViewPr snapToGrid="0">
      <p:cViewPr varScale="1">
        <p:scale>
          <a:sx n="97" d="100"/>
          <a:sy n="9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1.namespace</a:t>
            </a:r>
            <a:r>
              <a:rPr lang="zh-TW" altLang="en-US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是</a:t>
            </a:r>
            <a:r>
              <a:rPr lang="en-US" altLang="zh-TW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C++</a:t>
            </a:r>
            <a:r>
              <a:rPr lang="zh-TW" altLang="en-US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避免大家使用同樣的名稱為類別、物件命名的一種機制。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打個比方：在現實生活中，我們可能會在同一班就遇到同名同姓的人， 但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中不允許同一班中有同名同姓的情況發生，因為當有同名同姓的人出現時，電腦會無法判斷現在是在叫誰。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但是如果就是有同名同姓的人呢？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就會將他們區分為不同班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</a:t>
            </a:r>
            <a:r>
              <a:rPr lang="en-US" altLang="zh-TW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namespace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這樣一來編譯器就不會弄錯，造成編譯錯誤；因此 “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就是說這位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同學是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這一班的。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3.</a:t>
            </a:r>
            <a:r>
              <a:rPr lang="zh-TW" altLang="en-US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標準函式庫，是放在</a:t>
            </a:r>
            <a:r>
              <a:rPr lang="en-US" altLang="zh-TW" sz="1200" b="0" i="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std</a:t>
            </a:r>
            <a:r>
              <a:rPr lang="zh-TW" altLang="en-US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這個</a:t>
            </a:r>
            <a:r>
              <a:rPr lang="en-US" altLang="zh-TW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namespace</a:t>
            </a:r>
            <a:r>
              <a:rPr lang="zh-TW" altLang="en-US" sz="1200" b="0" i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中的。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62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22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56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TW"/>
              <a:t>2022/2/24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Chapter1.  C++ Basics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2022/2/24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Branch – if - else if - else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Result</a:t>
            </a: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3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2657" y="3429000"/>
            <a:ext cx="2622018" cy="91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71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Branch – switch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/>
              <a:t>Syntax</a:t>
            </a:r>
          </a:p>
          <a:p>
            <a:pPr lvl="0">
              <a:buSzPts val="3480"/>
            </a:pPr>
            <a:r>
              <a:rPr lang="en-US" altLang="zh-TW" sz="2000" dirty="0"/>
              <a:t>	switch(</a:t>
            </a:r>
            <a:r>
              <a:rPr lang="zh-TW" altLang="en-US" sz="2000" dirty="0"/>
              <a:t>變數名稱</a:t>
            </a:r>
            <a:r>
              <a:rPr lang="en-US" altLang="zh-TW" sz="2000" dirty="0"/>
              <a:t>){	</a:t>
            </a:r>
          </a:p>
          <a:p>
            <a:pPr lvl="0">
              <a:buSzPts val="3480"/>
            </a:pPr>
            <a:r>
              <a:rPr lang="en-US" altLang="zh-TW" sz="2000" dirty="0"/>
              <a:t>		case </a:t>
            </a:r>
            <a:r>
              <a:rPr lang="zh-TW" altLang="en-US" sz="2000" dirty="0"/>
              <a:t>符合的數字或是字元</a:t>
            </a:r>
            <a:r>
              <a:rPr lang="en-US" altLang="zh-TW" sz="2000" dirty="0"/>
              <a:t>:</a:t>
            </a:r>
          </a:p>
          <a:p>
            <a:pPr lvl="0">
              <a:buSzPts val="3480"/>
            </a:pPr>
            <a:r>
              <a:rPr lang="en-US" altLang="zh-TW" sz="2000" dirty="0"/>
              <a:t>		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1;</a:t>
            </a:r>
          </a:p>
          <a:p>
            <a:pPr lvl="0">
              <a:buSzPts val="3480"/>
            </a:pPr>
            <a:r>
              <a:rPr lang="en-US" altLang="zh-TW" sz="2000" dirty="0"/>
              <a:t>			break;</a:t>
            </a:r>
          </a:p>
          <a:p>
            <a:pPr lvl="0">
              <a:buSzPts val="3480"/>
            </a:pPr>
            <a:r>
              <a:rPr lang="en-US" altLang="zh-TW" sz="2000" dirty="0"/>
              <a:t>		……</a:t>
            </a:r>
          </a:p>
          <a:p>
            <a:pPr lvl="0">
              <a:buSzPts val="3480"/>
            </a:pPr>
            <a:r>
              <a:rPr lang="en-US" altLang="zh-TW" sz="2000" dirty="0"/>
              <a:t>		case </a:t>
            </a:r>
            <a:r>
              <a:rPr lang="zh-TW" altLang="en-US" sz="2000" dirty="0"/>
              <a:t>符合的數字或是字元</a:t>
            </a:r>
            <a:r>
              <a:rPr lang="en-US" altLang="zh-TW" sz="2000" dirty="0"/>
              <a:t>:</a:t>
            </a:r>
          </a:p>
          <a:p>
            <a:pPr lvl="0">
              <a:buSzPts val="3480"/>
            </a:pPr>
            <a:r>
              <a:rPr lang="en-US" altLang="zh-TW" sz="2000" dirty="0"/>
              <a:t>		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n;</a:t>
            </a:r>
          </a:p>
          <a:p>
            <a:pPr lvl="0">
              <a:buSzPts val="3480"/>
            </a:pPr>
            <a:r>
              <a:rPr lang="en-US" altLang="zh-TW" sz="2000" dirty="0"/>
              <a:t>			break;</a:t>
            </a:r>
          </a:p>
          <a:p>
            <a:pPr lvl="0">
              <a:buSzPts val="3480"/>
            </a:pPr>
            <a:r>
              <a:rPr lang="en-US" altLang="zh-TW" sz="2000" dirty="0"/>
              <a:t>		default:</a:t>
            </a:r>
          </a:p>
          <a:p>
            <a:pPr lvl="0">
              <a:buSzPts val="3480"/>
            </a:pPr>
            <a:r>
              <a:rPr lang="en-US" altLang="zh-TW" sz="2000" dirty="0"/>
              <a:t>		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n+1;	 		</a:t>
            </a:r>
          </a:p>
          <a:p>
            <a:pPr lvl="0">
              <a:buSzPts val="3480"/>
            </a:pPr>
            <a:r>
              <a:rPr lang="en-US" altLang="zh-TW" sz="2000" dirty="0"/>
              <a:t>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434986" y="1323748"/>
            <a:ext cx="4270981" cy="5308173"/>
            <a:chOff x="6434986" y="1302847"/>
            <a:chExt cx="4270981" cy="530817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/>
            <a:srcRect r="1535" b="29099"/>
            <a:stretch/>
          </p:blipFill>
          <p:spPr>
            <a:xfrm>
              <a:off x="6434986" y="1302847"/>
              <a:ext cx="4270958" cy="4002741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/>
            <a:srcRect t="73354" r="1535" b="3014"/>
            <a:stretch/>
          </p:blipFill>
          <p:spPr>
            <a:xfrm>
              <a:off x="6435009" y="5276893"/>
              <a:ext cx="4270958" cy="1334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87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Branch – switch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83" y="3481947"/>
            <a:ext cx="485842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6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while loop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while(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){	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1;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2;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3666" y="1905000"/>
            <a:ext cx="4655135" cy="4817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92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while loop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6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5690" y="2857500"/>
            <a:ext cx="2695951" cy="264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06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do - while loop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do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{	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1;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2;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} while(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7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9465" y="2609597"/>
            <a:ext cx="4085854" cy="3184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29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do - while loop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4602" y="2857500"/>
            <a:ext cx="4738127" cy="193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0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for loop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 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for(</a:t>
            </a:r>
            <a:r>
              <a:rPr lang="zh-TW" altLang="en-US" sz="2000" dirty="0">
                <a:solidFill>
                  <a:srgbClr val="000000"/>
                </a:solidFill>
              </a:rPr>
              <a:t>初始變數</a:t>
            </a:r>
            <a:r>
              <a:rPr lang="en-US" altLang="zh-TW" sz="2000" dirty="0">
                <a:solidFill>
                  <a:srgbClr val="000000"/>
                </a:solidFill>
              </a:rPr>
              <a:t>; 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; </a:t>
            </a:r>
            <a:r>
              <a:rPr lang="zh-TW" altLang="en-US" sz="2000" dirty="0">
                <a:solidFill>
                  <a:srgbClr val="000000"/>
                </a:solidFill>
              </a:rPr>
              <a:t>更新值</a:t>
            </a:r>
            <a:r>
              <a:rPr lang="en-US" altLang="zh-TW" sz="2000" dirty="0">
                <a:solidFill>
                  <a:srgbClr val="000000"/>
                </a:solidFill>
              </a:rPr>
              <a:t>){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1;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2;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}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8026" y="2628786"/>
            <a:ext cx="3850442" cy="3147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0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for loop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9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6795" y="3274529"/>
            <a:ext cx="3124636" cy="3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53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Outline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460167"/>
            <a:ext cx="8983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Variables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Statements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Console Input / Output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Libraries &amp; Namespaces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Branch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If - else if - else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switch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4786017"/>
            <a:ext cx="8983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Loops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while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do - while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061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Variables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Type example</a:t>
            </a:r>
          </a:p>
          <a:p>
            <a:pPr lvl="0">
              <a:defRPr/>
            </a:pPr>
            <a:endParaRPr lang="en-US" altLang="zh-TW" sz="2400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zh-TW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defRPr/>
            </a:pPr>
            <a:endParaRPr lang="en-US" altLang="zh-TW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defRPr/>
            </a:pPr>
            <a:endParaRPr lang="en-US" altLang="zh-TW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defRPr/>
            </a:pPr>
            <a:endParaRPr lang="en-US" altLang="zh-TW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defRPr/>
            </a:pPr>
            <a:endParaRPr lang="en-US" altLang="zh-TW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Type_name</a:t>
            </a:r>
            <a:r>
              <a:rPr lang="en-US" altLang="zh-TW" sz="2400" dirty="0">
                <a:solidFill>
                  <a:srgbClr val="000000"/>
                </a:solidFill>
              </a:rPr>
              <a:t>   Variable_name1, Variable_name2, ……</a:t>
            </a:r>
          </a:p>
          <a:p>
            <a:pPr lvl="0">
              <a:defRPr/>
            </a:pPr>
            <a:endParaRPr lang="en-US" altLang="zh-TW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37582"/>
              </p:ext>
            </p:extLst>
          </p:nvPr>
        </p:nvGraphicFramePr>
        <p:xfrm>
          <a:off x="4551339" y="2664348"/>
          <a:ext cx="4376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126">
                  <a:extLst>
                    <a:ext uri="{9D8B030D-6E8A-4147-A177-3AD203B41FA5}">
                      <a16:colId xmlns:a16="http://schemas.microsoft.com/office/drawing/2014/main" val="3483274388"/>
                    </a:ext>
                  </a:extLst>
                </a:gridCol>
                <a:gridCol w="2188126">
                  <a:extLst>
                    <a:ext uri="{9D8B030D-6E8A-4147-A177-3AD203B41FA5}">
                      <a16:colId xmlns:a16="http://schemas.microsoft.com/office/drawing/2014/main" val="3792710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Type_name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Memory used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38143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bool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 byte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170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char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 byte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6750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int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 byte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5459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float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 byte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27500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double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8 byte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34334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09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Variables</a:t>
            </a:r>
            <a:r>
              <a:rPr lang="zh-TW" altLang="en-US" sz="4400" dirty="0"/>
              <a:t> </a:t>
            </a:r>
            <a:r>
              <a:rPr lang="en-US" altLang="zh-TW" sz="4400" dirty="0"/>
              <a:t>(cont.)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Example. 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int number;		</a:t>
            </a:r>
            <a:r>
              <a:rPr lang="zh-TW" altLang="en-US" sz="2000" dirty="0">
                <a:solidFill>
                  <a:srgbClr val="000000"/>
                </a:solidFill>
              </a:rPr>
              <a:t>宣告一個整數，名為</a:t>
            </a:r>
            <a:r>
              <a:rPr lang="en-US" altLang="zh-TW" sz="2000" dirty="0">
                <a:solidFill>
                  <a:srgbClr val="000000"/>
                </a:solidFill>
              </a:rPr>
              <a:t>number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double weight;	</a:t>
            </a:r>
            <a:r>
              <a:rPr lang="zh-TW" altLang="en-US" sz="2000" dirty="0">
                <a:solidFill>
                  <a:srgbClr val="000000"/>
                </a:solidFill>
              </a:rPr>
              <a:t>宣告一個浮點數，名為</a:t>
            </a:r>
            <a:r>
              <a:rPr lang="en-US" altLang="zh-TW" sz="2000" dirty="0">
                <a:solidFill>
                  <a:srgbClr val="000000"/>
                </a:solidFill>
              </a:rPr>
              <a:t>weight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char </a:t>
            </a:r>
            <a:r>
              <a:rPr lang="en-US" altLang="zh-TW" sz="2000" dirty="0" err="1">
                <a:solidFill>
                  <a:srgbClr val="000000"/>
                </a:solidFill>
              </a:rPr>
              <a:t>ch</a:t>
            </a:r>
            <a:r>
              <a:rPr lang="en-US" altLang="zh-TW" sz="2000" dirty="0">
                <a:solidFill>
                  <a:srgbClr val="000000"/>
                </a:solidFill>
              </a:rPr>
              <a:t>;			</a:t>
            </a:r>
            <a:r>
              <a:rPr lang="zh-TW" altLang="en-US" sz="2000" dirty="0">
                <a:solidFill>
                  <a:srgbClr val="000000"/>
                </a:solidFill>
              </a:rPr>
              <a:t>宣告一個字元，名為</a:t>
            </a:r>
            <a:r>
              <a:rPr lang="en-US" altLang="zh-TW" sz="2000" dirty="0" err="1">
                <a:solidFill>
                  <a:srgbClr val="000000"/>
                </a:solidFill>
              </a:rPr>
              <a:t>ch</a:t>
            </a:r>
            <a:r>
              <a:rPr lang="en-US" altLang="zh-TW" sz="2000" dirty="0">
                <a:solidFill>
                  <a:srgbClr val="000000"/>
                </a:solidFill>
              </a:rPr>
              <a:t>	</a:t>
            </a:r>
          </a:p>
          <a:p>
            <a:pPr lvl="1"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zh-TW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sizeof</a:t>
            </a:r>
            <a:r>
              <a:rPr lang="en-US" altLang="zh-TW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altLang="zh-TW" sz="24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Type_name</a:t>
            </a:r>
            <a:r>
              <a:rPr lang="en-US" altLang="zh-TW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):</a:t>
            </a:r>
            <a:r>
              <a:rPr lang="zh-TW" alt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TW" sz="2400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查看資料型態所佔之記憶體空間</a:t>
            </a:r>
            <a:endParaRPr lang="en-US" altLang="zh-TW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defRPr/>
            </a:pPr>
            <a:endParaRPr lang="en-US" altLang="zh-TW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53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Statements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Expression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Example.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	</a:t>
            </a:r>
            <a:r>
              <a:rPr lang="en-US" altLang="zh-TW" dirty="0">
                <a:solidFill>
                  <a:srgbClr val="000000"/>
                </a:solidFill>
              </a:rPr>
              <a:t>Rate * Time	</a:t>
            </a:r>
            <a:r>
              <a:rPr lang="zh-TW" altLang="en-US" dirty="0">
                <a:solidFill>
                  <a:srgbClr val="000000"/>
                </a:solidFill>
              </a:rPr>
              <a:t>計算距離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		Count + 2		</a:t>
            </a:r>
            <a:r>
              <a:rPr lang="zh-TW" altLang="en-US" dirty="0">
                <a:solidFill>
                  <a:srgbClr val="000000"/>
                </a:solidFill>
              </a:rPr>
              <a:t>累計數量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zh-TW" altLang="en-US" dirty="0">
                <a:solidFill>
                  <a:srgbClr val="000000"/>
                </a:solidFill>
              </a:rPr>
              <a:t> 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Statement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Variable = Expression;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Example.</a:t>
            </a:r>
          </a:p>
          <a:p>
            <a:pPr lvl="0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		</a:t>
            </a:r>
            <a:r>
              <a:rPr lang="en-US" altLang="zh-TW" dirty="0">
                <a:solidFill>
                  <a:srgbClr val="000000"/>
                </a:solidFill>
              </a:rPr>
              <a:t>Distance = Rate * Time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</a:rPr>
              <a:t>		Count = Count + 2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92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Statements </a:t>
            </a:r>
            <a:r>
              <a:rPr lang="en-US" altLang="zh-TW" dirty="0"/>
              <a:t>(cont.)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Variable = Variable Operator Expression;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zh-TW" altLang="en-US" sz="2400" dirty="0">
                <a:solidFill>
                  <a:srgbClr val="000000"/>
                </a:solidFill>
              </a:rPr>
              <a:t>等同於</a:t>
            </a:r>
            <a:r>
              <a:rPr lang="en-US" altLang="zh-TW" sz="2400" dirty="0">
                <a:solidFill>
                  <a:srgbClr val="000000"/>
                </a:solidFill>
              </a:rPr>
              <a:t>: Variable Operator = Expression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03678"/>
              </p:ext>
            </p:extLst>
          </p:nvPr>
        </p:nvGraphicFramePr>
        <p:xfrm>
          <a:off x="2402959" y="3998655"/>
          <a:ext cx="63998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285">
                  <a:extLst>
                    <a:ext uri="{9D8B030D-6E8A-4147-A177-3AD203B41FA5}">
                      <a16:colId xmlns:a16="http://schemas.microsoft.com/office/drawing/2014/main" val="4024833082"/>
                    </a:ext>
                  </a:extLst>
                </a:gridCol>
                <a:gridCol w="2133285">
                  <a:extLst>
                    <a:ext uri="{9D8B030D-6E8A-4147-A177-3AD203B41FA5}">
                      <a16:colId xmlns:a16="http://schemas.microsoft.com/office/drawing/2014/main" val="1298186091"/>
                    </a:ext>
                  </a:extLst>
                </a:gridCol>
                <a:gridCol w="2133285">
                  <a:extLst>
                    <a:ext uri="{9D8B030D-6E8A-4147-A177-3AD203B41FA5}">
                      <a16:colId xmlns:a16="http://schemas.microsoft.com/office/drawing/2014/main" val="135845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Equivalent 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344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 = Count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+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≡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+=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2883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Total = Total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-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≡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Total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-=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7224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Time = Time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/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≡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Time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/=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9290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08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Console Input / Output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zh-TW" altLang="en-US" sz="2400" dirty="0">
                <a:solidFill>
                  <a:srgbClr val="000000"/>
                </a:solidFill>
              </a:rPr>
              <a:t>輸入</a:t>
            </a:r>
            <a:r>
              <a:rPr lang="en-US" altLang="zh-TW" sz="2400" dirty="0">
                <a:solidFill>
                  <a:srgbClr val="000000"/>
                </a:solidFill>
              </a:rPr>
              <a:t>:	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number;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cin</a:t>
            </a:r>
            <a:r>
              <a:rPr lang="en-US" altLang="zh-TW" sz="2000" dirty="0">
                <a:solidFill>
                  <a:srgbClr val="000000"/>
                </a:solidFill>
              </a:rPr>
              <a:t> &gt;&gt; number;	</a:t>
            </a:r>
            <a:r>
              <a:rPr lang="zh-TW" altLang="en-US" sz="2000" dirty="0">
                <a:solidFill>
                  <a:srgbClr val="000000"/>
                </a:solidFill>
              </a:rPr>
              <a:t>從鍵盤讀入整數，並存入</a:t>
            </a:r>
            <a:r>
              <a:rPr lang="en-US" altLang="zh-TW" sz="2000" dirty="0">
                <a:solidFill>
                  <a:srgbClr val="000000"/>
                </a:solidFill>
              </a:rPr>
              <a:t>number</a:t>
            </a:r>
            <a:r>
              <a:rPr lang="zh-TW" altLang="en-US" sz="2000" dirty="0">
                <a:solidFill>
                  <a:srgbClr val="000000"/>
                </a:solidFill>
              </a:rPr>
              <a:t>變數中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zh-TW" altLang="en-US" sz="24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zh-TW" altLang="en-US" sz="2400" dirty="0">
                <a:solidFill>
                  <a:srgbClr val="000000"/>
                </a:solidFill>
              </a:rPr>
              <a:t>輸出</a:t>
            </a:r>
            <a:r>
              <a:rPr lang="en-US" altLang="zh-TW" sz="2400" dirty="0">
                <a:solidFill>
                  <a:srgbClr val="000000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a = 10;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solidFill>
                  <a:srgbClr val="000000"/>
                </a:solidFill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</a:rPr>
              <a:t> &lt;&lt; a;			</a:t>
            </a:r>
            <a:r>
              <a:rPr lang="zh-TW" altLang="en-US" sz="2000" dirty="0">
                <a:solidFill>
                  <a:srgbClr val="000000"/>
                </a:solidFill>
              </a:rPr>
              <a:t>螢幕印出</a:t>
            </a:r>
            <a:r>
              <a:rPr lang="en-US" altLang="zh-TW" sz="2000" dirty="0">
                <a:solidFill>
                  <a:srgbClr val="000000"/>
                </a:solidFill>
              </a:rPr>
              <a:t>a</a:t>
            </a:r>
            <a:r>
              <a:rPr lang="zh-TW" altLang="en-US" sz="2000" dirty="0">
                <a:solidFill>
                  <a:srgbClr val="000000"/>
                </a:solidFill>
              </a:rPr>
              <a:t>的數值</a:t>
            </a:r>
            <a:r>
              <a:rPr lang="en-US" altLang="zh-TW" sz="2000" dirty="0">
                <a:solidFill>
                  <a:srgbClr val="000000"/>
                </a:solidFill>
              </a:rPr>
              <a:t>: 10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67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Libraries &amp; Namespaces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#include &lt;</a:t>
            </a:r>
            <a:r>
              <a:rPr lang="en-US" altLang="zh-TW" sz="2400" dirty="0" err="1">
                <a:solidFill>
                  <a:srgbClr val="000000"/>
                </a:solidFill>
              </a:rPr>
              <a:t>Library_name</a:t>
            </a:r>
            <a:r>
              <a:rPr lang="en-US" altLang="zh-TW" sz="2400" dirty="0">
                <a:solidFill>
                  <a:srgbClr val="000000"/>
                </a:solidFill>
              </a:rPr>
              <a:t>&gt;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Example.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#include &lt;</a:t>
            </a:r>
            <a:r>
              <a:rPr lang="en-US" altLang="zh-TW" sz="2000" dirty="0" err="1">
                <a:solidFill>
                  <a:srgbClr val="000000"/>
                </a:solidFill>
              </a:rPr>
              <a:t>iostream</a:t>
            </a:r>
            <a:r>
              <a:rPr lang="en-US" altLang="zh-TW" sz="2000" dirty="0">
                <a:solidFill>
                  <a:srgbClr val="000000"/>
                </a:solidFill>
              </a:rPr>
              <a:t>&gt;	the library for console I/O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using namespace </a:t>
            </a:r>
            <a:r>
              <a:rPr lang="zh-TW" altLang="en-US" sz="2400" dirty="0">
                <a:solidFill>
                  <a:srgbClr val="000000"/>
                </a:solidFill>
              </a:rPr>
              <a:t>名稱空間 </a:t>
            </a:r>
            <a:r>
              <a:rPr lang="en-US" altLang="zh-TW" sz="2400" dirty="0">
                <a:solidFill>
                  <a:srgbClr val="000000"/>
                </a:solidFill>
              </a:rPr>
              <a:t>or using </a:t>
            </a:r>
            <a:r>
              <a:rPr lang="zh-TW" altLang="en-US" sz="2400" dirty="0">
                <a:solidFill>
                  <a:srgbClr val="000000"/>
                </a:solidFill>
              </a:rPr>
              <a:t>名稱空間</a:t>
            </a:r>
            <a:r>
              <a:rPr lang="en-US" altLang="zh-TW" sz="2400" dirty="0">
                <a:solidFill>
                  <a:srgbClr val="000000"/>
                </a:solidFill>
              </a:rPr>
              <a:t>::</a:t>
            </a:r>
            <a:r>
              <a:rPr lang="zh-TW" altLang="en-US" sz="2400" dirty="0">
                <a:solidFill>
                  <a:srgbClr val="000000"/>
                </a:solidFill>
              </a:rPr>
              <a:t>成員		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Example.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using namespace </a:t>
            </a:r>
            <a:r>
              <a:rPr lang="en-US" altLang="zh-TW" sz="2000" dirty="0" err="1">
                <a:solidFill>
                  <a:srgbClr val="000000"/>
                </a:solidFill>
              </a:rPr>
              <a:t>std</a:t>
            </a:r>
            <a:r>
              <a:rPr lang="en-US" altLang="zh-TW" sz="2000" dirty="0">
                <a:solidFill>
                  <a:srgbClr val="000000"/>
                </a:solidFill>
              </a:rPr>
              <a:t>  ≡ (using </a:t>
            </a:r>
            <a:r>
              <a:rPr lang="en-US" altLang="zh-TW" sz="2000" dirty="0" err="1">
                <a:solidFill>
                  <a:srgbClr val="000000"/>
                </a:solidFill>
              </a:rPr>
              <a:t>std</a:t>
            </a:r>
            <a:r>
              <a:rPr lang="en-US" altLang="zh-TW" sz="2000" dirty="0">
                <a:solidFill>
                  <a:srgbClr val="000000"/>
                </a:solidFill>
              </a:rPr>
              <a:t> :: </a:t>
            </a:r>
            <a:r>
              <a:rPr lang="en-US" altLang="zh-TW" sz="2000" dirty="0" err="1">
                <a:solidFill>
                  <a:srgbClr val="000000"/>
                </a:solidFill>
              </a:rPr>
              <a:t>cin</a:t>
            </a:r>
            <a:r>
              <a:rPr lang="en-US" altLang="zh-TW" sz="2000" dirty="0">
                <a:solidFill>
                  <a:srgbClr val="000000"/>
                </a:solidFill>
              </a:rPr>
              <a:t> &amp; using </a:t>
            </a:r>
            <a:r>
              <a:rPr lang="en-US" altLang="zh-TW" sz="2000" dirty="0" err="1">
                <a:solidFill>
                  <a:srgbClr val="000000"/>
                </a:solidFill>
              </a:rPr>
              <a:t>std</a:t>
            </a:r>
            <a:r>
              <a:rPr lang="en-US" altLang="zh-TW" sz="2000" dirty="0">
                <a:solidFill>
                  <a:srgbClr val="000000"/>
                </a:solidFill>
              </a:rPr>
              <a:t> :: </a:t>
            </a:r>
            <a:r>
              <a:rPr lang="en-US" altLang="zh-TW" sz="2000" dirty="0" err="1">
                <a:solidFill>
                  <a:srgbClr val="000000"/>
                </a:solidFill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</a:rPr>
              <a:t> &amp; using </a:t>
            </a:r>
            <a:r>
              <a:rPr lang="en-US" altLang="zh-TW" sz="2000" dirty="0" err="1">
                <a:solidFill>
                  <a:srgbClr val="000000"/>
                </a:solidFill>
              </a:rPr>
              <a:t>std</a:t>
            </a:r>
            <a:r>
              <a:rPr lang="en-US" altLang="zh-TW" sz="2000" dirty="0">
                <a:solidFill>
                  <a:srgbClr val="000000"/>
                </a:solidFill>
              </a:rPr>
              <a:t> :: </a:t>
            </a:r>
            <a:r>
              <a:rPr lang="en-US" altLang="zh-TW" sz="2000" dirty="0" err="1">
                <a:solidFill>
                  <a:srgbClr val="000000"/>
                </a:solidFill>
              </a:rPr>
              <a:t>endl</a:t>
            </a:r>
            <a:r>
              <a:rPr lang="en-US" altLang="zh-TW" sz="2000" dirty="0">
                <a:solidFill>
                  <a:srgbClr val="000000"/>
                </a:solidFill>
              </a:rPr>
              <a:t>…) 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24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Branch – if</a:t>
            </a:r>
            <a:r>
              <a:rPr lang="zh-TW" altLang="en-US" sz="4400" dirty="0"/>
              <a:t> </a:t>
            </a:r>
            <a:r>
              <a:rPr lang="en-US" altLang="zh-TW" sz="4400" dirty="0"/>
              <a:t>-</a:t>
            </a:r>
            <a:r>
              <a:rPr lang="zh-TW" altLang="en-US" sz="4400" dirty="0"/>
              <a:t> </a:t>
            </a:r>
            <a:r>
              <a:rPr lang="en-US" altLang="zh-TW" sz="4400" dirty="0"/>
              <a:t>else if</a:t>
            </a:r>
            <a:r>
              <a:rPr lang="zh-TW" altLang="en-US" sz="4400" dirty="0"/>
              <a:t> </a:t>
            </a:r>
            <a:r>
              <a:rPr lang="en-US" altLang="zh-TW" sz="4400" dirty="0"/>
              <a:t>-</a:t>
            </a:r>
            <a:r>
              <a:rPr lang="zh-TW" altLang="en-US" sz="4400" dirty="0"/>
              <a:t> </a:t>
            </a:r>
            <a:r>
              <a:rPr lang="en-US" altLang="zh-TW" sz="4400" dirty="0"/>
              <a:t>else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</a:t>
            </a:r>
          </a:p>
          <a:p>
            <a:pPr lvl="0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	</a:t>
            </a:r>
            <a:r>
              <a:rPr lang="en-US" altLang="zh-TW" sz="2000" dirty="0">
                <a:solidFill>
                  <a:srgbClr val="000000"/>
                </a:solidFill>
              </a:rPr>
              <a:t>if(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1){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1;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}else if(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2){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2;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……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}else if(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n){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n;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}else{		//</a:t>
            </a:r>
            <a:r>
              <a:rPr lang="zh-TW" altLang="en-US" sz="2000" dirty="0">
                <a:solidFill>
                  <a:srgbClr val="000000"/>
                </a:solidFill>
              </a:rPr>
              <a:t>當以上可能條件皆不成立時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n+1;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2022/2/24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2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7070" y="2515201"/>
            <a:ext cx="2465115" cy="358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57032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779</Words>
  <Application>Microsoft Office PowerPoint</Application>
  <PresentationFormat>寬螢幕</PresentationFormat>
  <Paragraphs>194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Outline</vt:lpstr>
      <vt:lpstr>Variables</vt:lpstr>
      <vt:lpstr>Variables (cont.)</vt:lpstr>
      <vt:lpstr>Statements</vt:lpstr>
      <vt:lpstr>Statements (cont.)</vt:lpstr>
      <vt:lpstr>Console Input / Output</vt:lpstr>
      <vt:lpstr>Libraries &amp; Namespaces</vt:lpstr>
      <vt:lpstr>Branch – if - else if - else</vt:lpstr>
      <vt:lpstr>Branch – if - else if - else</vt:lpstr>
      <vt:lpstr>Branch – switch</vt:lpstr>
      <vt:lpstr>Branch – switch</vt:lpstr>
      <vt:lpstr>Loops – while loop</vt:lpstr>
      <vt:lpstr>Loops – while loop</vt:lpstr>
      <vt:lpstr>Loops – do - while loop</vt:lpstr>
      <vt:lpstr>Loops – do - while loop</vt:lpstr>
      <vt:lpstr>Loops – for loop</vt:lpstr>
      <vt:lpstr>Loops –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</dc:title>
  <dc:creator>J.H. Chang</dc:creator>
  <cp:lastModifiedBy>M103040016</cp:lastModifiedBy>
  <cp:revision>82</cp:revision>
  <dcterms:created xsi:type="dcterms:W3CDTF">2019-03-22T17:18:14Z</dcterms:created>
  <dcterms:modified xsi:type="dcterms:W3CDTF">2023-02-22T16:39:28Z</dcterms:modified>
</cp:coreProperties>
</file>