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8KEq15x9tT6e9iug2id+rcWzL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76D1677-A1E3-2001-77A8-DE9CF1425F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BE24BC-D913-2D40-6C01-21688D9725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9E33B-164F-4882-A62B-EADBD581EBD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DE74A9-5EF4-AD6C-47F7-86523BC30A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200FE9-08AA-42AF-514F-D692133024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2497-4390-4B4C-8BCB-F660AA8C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018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entury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entury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  <a:defRPr sz="3600" b="0" i="0" u="none" strike="noStrike" cap="none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200" dirty="0"/>
              <a:t>Chapter5.  Arrays</a:t>
            </a:r>
            <a:endParaRPr sz="4200" dirty="0">
              <a:solidFill>
                <a:schemeClr val="accent1"/>
              </a:solidFill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2021/3/25 </a:t>
            </a:r>
            <a:endParaRPr dirty="0"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D46E04-4576-13D4-C6ED-74BACADFC1BA}"/>
              </a:ext>
            </a:extLst>
          </p:cNvPr>
          <p:cNvSpPr txBox="1">
            <a:spLocks/>
          </p:cNvSpPr>
          <p:nvPr/>
        </p:nvSpPr>
        <p:spPr>
          <a:xfrm>
            <a:off x="3722622" y="1298448"/>
            <a:ext cx="7187529" cy="2951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"/>
                <a:ea typeface="微軟正黑體"/>
                <a:cs typeface="+mj-cs"/>
              </a:rPr>
              <a:t>C</a:t>
            </a:r>
            <a:r>
              <a:rPr kumimoji="0" lang="zh-TW" altLang="en-US" sz="6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"/>
                <a:ea typeface="微軟正黑體"/>
                <a:cs typeface="+mj-cs"/>
              </a:rPr>
              <a:t>程式設計實驗</a:t>
            </a:r>
            <a:r>
              <a:rPr kumimoji="0" lang="en-US" altLang="zh-TW" sz="6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"/>
                <a:ea typeface="微軟正黑體"/>
                <a:cs typeface="+mj-cs"/>
              </a:rPr>
              <a:t>(</a:t>
            </a:r>
            <a:r>
              <a:rPr kumimoji="0" lang="zh-TW" altLang="en-US" sz="6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"/>
                <a:ea typeface="微軟正黑體"/>
                <a:cs typeface="+mj-cs"/>
              </a:rPr>
              <a:t>二</a:t>
            </a:r>
            <a:r>
              <a:rPr kumimoji="0" lang="en-US" altLang="zh-TW" sz="6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"/>
                <a:ea typeface="微軟正黑體"/>
                <a:cs typeface="+mj-cs"/>
              </a:rPr>
              <a:t>)</a:t>
            </a:r>
            <a:br>
              <a:rPr kumimoji="0" lang="en-US" altLang="zh-TW" sz="6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"/>
                <a:ea typeface="微軟正黑體"/>
                <a:cs typeface="+mj-cs"/>
              </a:rPr>
            </a:br>
            <a:endParaRPr kumimoji="0" lang="zh-TW" altLang="en-US" sz="5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"/>
              <a:ea typeface="微軟正黑體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Multidimensional Arrays</a:t>
            </a:r>
            <a:endParaRPr sz="4200"/>
          </a:p>
        </p:txBody>
      </p:sp>
      <p:sp>
        <p:nvSpPr>
          <p:cNvPr id="219" name="Google Shape;219;p10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504958" y="2541098"/>
            <a:ext cx="8983489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Declaration:</a:t>
            </a:r>
            <a:r>
              <a:rPr lang="zh-TW" alt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400" dirty="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altLang="zh-TW" sz="2400" dirty="0" err="1">
                <a:latin typeface="Calibri"/>
                <a:ea typeface="Calibri"/>
                <a:cs typeface="Calibri"/>
                <a:sym typeface="Calibri"/>
              </a:rPr>
              <a:t>arrayname</a:t>
            </a:r>
            <a:r>
              <a:rPr lang="en-US" altLang="zh-TW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altLang="zh-TW" sz="2400" dirty="0" err="1">
                <a:latin typeface="Calibri"/>
                <a:ea typeface="Calibri"/>
                <a:cs typeface="Calibri"/>
                <a:sym typeface="Calibri"/>
              </a:rPr>
              <a:t>Row_Size</a:t>
            </a:r>
            <a:r>
              <a:rPr lang="en-US" altLang="zh-TW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altLang="zh-TW" sz="2400" dirty="0" err="1">
                <a:latin typeface="Calibri"/>
                <a:ea typeface="Calibri"/>
                <a:cs typeface="Calibri"/>
                <a:sym typeface="Calibri"/>
              </a:rPr>
              <a:t>Col_Size</a:t>
            </a:r>
            <a:r>
              <a:rPr lang="en-US" altLang="zh-TW" sz="2400" dirty="0">
                <a:latin typeface="Calibri"/>
                <a:ea typeface="Calibri"/>
                <a:cs typeface="Calibri"/>
                <a:sym typeface="Calibri"/>
              </a:rPr>
              <a:t>]</a:t>
            </a:r>
            <a:endParaRPr lang="en-US" altLang="zh-TW"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j[2][3];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l="12627" t="8107" r="13573" b="17698"/>
          <a:stretch/>
        </p:blipFill>
        <p:spPr>
          <a:xfrm>
            <a:off x="4368823" y="3223899"/>
            <a:ext cx="4885510" cy="1637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225" name="Google Shape;225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A3AF69-64D4-DF95-7FB5-B5B384115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20186"/>
              </p:ext>
            </p:extLst>
          </p:nvPr>
        </p:nvGraphicFramePr>
        <p:xfrm>
          <a:off x="5456352" y="5023846"/>
          <a:ext cx="3284976" cy="66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488">
                  <a:extLst>
                    <a:ext uri="{9D8B030D-6E8A-4147-A177-3AD203B41FA5}">
                      <a16:colId xmlns:a16="http://schemas.microsoft.com/office/drawing/2014/main" val="336835370"/>
                    </a:ext>
                  </a:extLst>
                </a:gridCol>
                <a:gridCol w="1642488">
                  <a:extLst>
                    <a:ext uri="{9D8B030D-6E8A-4147-A177-3AD203B41FA5}">
                      <a16:colId xmlns:a16="http://schemas.microsoft.com/office/drawing/2014/main" val="2278529224"/>
                    </a:ext>
                  </a:extLst>
                </a:gridCol>
              </a:tblGrid>
              <a:tr h="660039">
                <a:tc>
                  <a:txBody>
                    <a:bodyPr/>
                    <a:lstStyle/>
                    <a:p>
                      <a:endParaRPr lang="zh-TW" altLang="en-US" sz="2500" b="0" dirty="0"/>
                    </a:p>
                  </a:txBody>
                  <a:tcPr marL="162749" marR="162749" marT="81375" marB="8137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2500" b="0" dirty="0"/>
                    </a:p>
                  </a:txBody>
                  <a:tcPr marL="162749" marR="162749" marT="81375" marB="8137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6059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B4BCDE9-4F90-BF40-83F7-90B027460075}"/>
              </a:ext>
            </a:extLst>
          </p:cNvPr>
          <p:cNvSpPr/>
          <p:nvPr/>
        </p:nvSpPr>
        <p:spPr>
          <a:xfrm>
            <a:off x="4516252" y="50922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lang="zh-TW" altLang="en-US" sz="2800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6D4650-AF18-F8FF-AB74-1BBB286A6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78901"/>
              </p:ext>
            </p:extLst>
          </p:nvPr>
        </p:nvGraphicFramePr>
        <p:xfrm>
          <a:off x="5585995" y="5171302"/>
          <a:ext cx="1368477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59">
                  <a:extLst>
                    <a:ext uri="{9D8B030D-6E8A-4147-A177-3AD203B41FA5}">
                      <a16:colId xmlns:a16="http://schemas.microsoft.com/office/drawing/2014/main" val="336835370"/>
                    </a:ext>
                  </a:extLst>
                </a:gridCol>
                <a:gridCol w="456159">
                  <a:extLst>
                    <a:ext uri="{9D8B030D-6E8A-4147-A177-3AD203B41FA5}">
                      <a16:colId xmlns:a16="http://schemas.microsoft.com/office/drawing/2014/main" val="2278529224"/>
                    </a:ext>
                  </a:extLst>
                </a:gridCol>
                <a:gridCol w="456159">
                  <a:extLst>
                    <a:ext uri="{9D8B030D-6E8A-4147-A177-3AD203B41FA5}">
                      <a16:colId xmlns:a16="http://schemas.microsoft.com/office/drawing/2014/main" val="281576583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 marL="90031" marR="90031" marT="45015" marB="450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 marL="90031" marR="90031" marT="45015" marB="450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 marL="90031" marR="90031" marT="45015" marB="450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6059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56993FB-3BC3-861E-3C5F-80120F24E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14085"/>
              </p:ext>
            </p:extLst>
          </p:nvPr>
        </p:nvGraphicFramePr>
        <p:xfrm>
          <a:off x="7231636" y="5172297"/>
          <a:ext cx="1368477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59">
                  <a:extLst>
                    <a:ext uri="{9D8B030D-6E8A-4147-A177-3AD203B41FA5}">
                      <a16:colId xmlns:a16="http://schemas.microsoft.com/office/drawing/2014/main" val="336835370"/>
                    </a:ext>
                  </a:extLst>
                </a:gridCol>
                <a:gridCol w="456159">
                  <a:extLst>
                    <a:ext uri="{9D8B030D-6E8A-4147-A177-3AD203B41FA5}">
                      <a16:colId xmlns:a16="http://schemas.microsoft.com/office/drawing/2014/main" val="2278529224"/>
                    </a:ext>
                  </a:extLst>
                </a:gridCol>
                <a:gridCol w="456159">
                  <a:extLst>
                    <a:ext uri="{9D8B030D-6E8A-4147-A177-3AD203B41FA5}">
                      <a16:colId xmlns:a16="http://schemas.microsoft.com/office/drawing/2014/main" val="281576583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 marL="90031" marR="90031" marT="45015" marB="450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 marL="90031" marR="90031" marT="45015" marB="450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 marL="90031" marR="90031" marT="45015" marB="450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6059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E9F223C3-59A4-41CB-0347-42DB9F23DDA5}"/>
              </a:ext>
            </a:extLst>
          </p:cNvPr>
          <p:cNvSpPr/>
          <p:nvPr/>
        </p:nvSpPr>
        <p:spPr>
          <a:xfrm>
            <a:off x="6032027" y="5709718"/>
            <a:ext cx="476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j[0]</a:t>
            </a:r>
            <a:endParaRPr lang="zh-TW" altLang="en-US" sz="1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B4FB0A-CC65-C1C2-F8C1-57D664E2AAAD}"/>
              </a:ext>
            </a:extLst>
          </p:cNvPr>
          <p:cNvSpPr/>
          <p:nvPr/>
        </p:nvSpPr>
        <p:spPr>
          <a:xfrm>
            <a:off x="7677668" y="5709718"/>
            <a:ext cx="476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j[1]</a:t>
            </a:r>
            <a:endParaRPr lang="zh-TW" altLang="en-U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Multidimensional Arrays</a:t>
            </a:r>
            <a:endParaRPr sz="4200"/>
          </a:p>
        </p:txBody>
      </p:sp>
      <p:sp>
        <p:nvSpPr>
          <p:cNvPr id="233" name="Google Shape;233;p11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1600753" y="2531880"/>
            <a:ext cx="89834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Initialize :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j[2][3] = {0,1,2,3,4,5};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724" y="2697729"/>
            <a:ext cx="4271393" cy="144006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239" name="Google Shape;239;p1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" name="Google Shape;236;p11">
            <a:extLst>
              <a:ext uri="{FF2B5EF4-FFF2-40B4-BE49-F238E27FC236}">
                <a16:creationId xmlns:a16="http://schemas.microsoft.com/office/drawing/2014/main" id="{2476B376-254F-2A71-952E-C6F3A3E7D6F9}"/>
              </a:ext>
            </a:extLst>
          </p:cNvPr>
          <p:cNvSpPr txBox="1"/>
          <p:nvPr/>
        </p:nvSpPr>
        <p:spPr>
          <a:xfrm>
            <a:off x="1600753" y="4067067"/>
            <a:ext cx="898348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altLang="zh-TW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to function :</a:t>
            </a:r>
            <a:endParaRPr lang="en-US" altLang="zh-TW"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 (int x[][3]){ </a:t>
            </a:r>
            <a:endParaRPr lang="en-US" altLang="zh-TW" dirty="0"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x[1][1] = 0;</a:t>
            </a:r>
            <a:endParaRPr lang="en-US" altLang="zh-TW" dirty="0"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" name="Google Shape;122;p3">
            <a:extLst>
              <a:ext uri="{FF2B5EF4-FFF2-40B4-BE49-F238E27FC236}">
                <a16:creationId xmlns:a16="http://schemas.microsoft.com/office/drawing/2014/main" id="{3D3CAA62-4A87-72A7-4984-9E795DDEE2CB}"/>
              </a:ext>
            </a:extLst>
          </p:cNvPr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9;p3">
            <a:extLst>
              <a:ext uri="{FF2B5EF4-FFF2-40B4-BE49-F238E27FC236}">
                <a16:creationId xmlns:a16="http://schemas.microsoft.com/office/drawing/2014/main" id="{6B9D6E17-0C3C-62A8-A17A-F8A17AEA5B6B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"/>
              <a:buNone/>
              <a:defRPr sz="3600" b="0" i="0" u="none" strike="noStrike" cap="none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200"/>
            </a:pPr>
            <a:r>
              <a:rPr lang="en-US" altLang="zh-TW" sz="4200" dirty="0">
                <a:latin typeface="Century" panose="02040604050505020304" pitchFamily="18" charset="0"/>
                <a:cs typeface="Times New Roman" panose="02020603050405020304" pitchFamily="18" charset="0"/>
              </a:rPr>
              <a:t>Introduction of Arrays</a:t>
            </a:r>
            <a:endParaRPr lang="en-US" sz="4200" dirty="0"/>
          </a:p>
        </p:txBody>
      </p:sp>
      <p:sp>
        <p:nvSpPr>
          <p:cNvPr id="110" name="Google Shape;110;p2"/>
          <p:cNvSpPr txBox="1"/>
          <p:nvPr/>
        </p:nvSpPr>
        <p:spPr>
          <a:xfrm>
            <a:off x="1600753" y="2531880"/>
            <a:ext cx="8983489" cy="33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Declared an Array :    type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arrayname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arraySize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]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score[5];</a:t>
            </a:r>
          </a:p>
          <a:p>
            <a:pPr marL="8001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初始化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int</a:t>
            </a: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arr</a:t>
            </a: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[3] = {1,2,3};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int</a:t>
            </a: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arr</a:t>
            </a: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[] = {1,2,3};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int</a:t>
            </a: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arr</a:t>
            </a: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[3] = {0};</a:t>
            </a:r>
          </a:p>
          <a:p>
            <a:pPr marL="457200"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	*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若未進行初始化，其值會呈現亂數</a:t>
            </a:r>
            <a:endParaRPr lang="en-US" sz="18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92538"/>
              </p:ext>
            </p:extLst>
          </p:nvPr>
        </p:nvGraphicFramePr>
        <p:xfrm>
          <a:off x="4374172" y="3494994"/>
          <a:ext cx="4614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824">
                  <a:extLst>
                    <a:ext uri="{9D8B030D-6E8A-4147-A177-3AD203B41FA5}">
                      <a16:colId xmlns:a16="http://schemas.microsoft.com/office/drawing/2014/main" val="336835370"/>
                    </a:ext>
                  </a:extLst>
                </a:gridCol>
                <a:gridCol w="922824">
                  <a:extLst>
                    <a:ext uri="{9D8B030D-6E8A-4147-A177-3AD203B41FA5}">
                      <a16:colId xmlns:a16="http://schemas.microsoft.com/office/drawing/2014/main" val="2278529224"/>
                    </a:ext>
                  </a:extLst>
                </a:gridCol>
                <a:gridCol w="922824">
                  <a:extLst>
                    <a:ext uri="{9D8B030D-6E8A-4147-A177-3AD203B41FA5}">
                      <a16:colId xmlns:a16="http://schemas.microsoft.com/office/drawing/2014/main" val="857484509"/>
                    </a:ext>
                  </a:extLst>
                </a:gridCol>
                <a:gridCol w="922824">
                  <a:extLst>
                    <a:ext uri="{9D8B030D-6E8A-4147-A177-3AD203B41FA5}">
                      <a16:colId xmlns:a16="http://schemas.microsoft.com/office/drawing/2014/main" val="3325427700"/>
                    </a:ext>
                  </a:extLst>
                </a:gridCol>
                <a:gridCol w="922824">
                  <a:extLst>
                    <a:ext uri="{9D8B030D-6E8A-4147-A177-3AD203B41FA5}">
                      <a16:colId xmlns:a16="http://schemas.microsoft.com/office/drawing/2014/main" val="3511104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605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80249" y="3867414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score[0]</a:t>
            </a:r>
            <a:endParaRPr lang="zh-TW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6293055" y="3870045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score[2]</a:t>
            </a:r>
            <a:endParaRPr lang="zh-TW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364103" y="3870044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score[1]</a:t>
            </a:r>
            <a:endParaRPr lang="zh-TW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7251784" y="3870043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score[3]</a:t>
            </a:r>
            <a:endParaRPr lang="zh-TW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8192177" y="3867414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score[4]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 dirty="0"/>
              <a:t>An  Array in Memory</a:t>
            </a:r>
            <a:endParaRPr sz="4200" dirty="0"/>
          </a:p>
        </p:txBody>
      </p:sp>
      <p:sp>
        <p:nvSpPr>
          <p:cNvPr id="120" name="Google Shape;120;p3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1953" y="758952"/>
            <a:ext cx="5150047" cy="562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1379686" y="3110806"/>
            <a:ext cx="5332645" cy="2979097"/>
          </a:xfrm>
          <a:prstGeom prst="roundRect">
            <a:avLst>
              <a:gd name="adj" fmla="val 16667"/>
            </a:avLst>
          </a:prstGeom>
          <a:solidFill>
            <a:srgbClr val="E587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Index Out of Range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common error is using a nonexistent index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values for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a[6] are the values 0 through 5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index value not allowed by the array declaration is out of range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an out of range index value doe</a:t>
            </a:r>
            <a:r>
              <a:rPr lang="en-US" sz="1600" dirty="0">
                <a:solidFill>
                  <a:schemeClr val="dk1"/>
                </a:solidFill>
              </a:rPr>
              <a:t>s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produce an error message!</a:t>
            </a:r>
            <a:endParaRPr dirty="0"/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6712331" y="4600355"/>
            <a:ext cx="46025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p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 dirty="0"/>
              <a:t>Partially-filled Arrays</a:t>
            </a:r>
            <a:endParaRPr sz="4200" dirty="0"/>
          </a:p>
        </p:txBody>
      </p:sp>
      <p:sp>
        <p:nvSpPr>
          <p:cNvPr id="135" name="Google Shape;135;p4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4" descr="一張含有 螢幕擷取畫面, 文字 的圖片&#10;&#10;描述是以非常高的可信度產生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567" y="2526526"/>
            <a:ext cx="5159422" cy="382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 descr="一張含有 食物 的圖片&#10;&#10;描述是以高可信度產生"/>
          <p:cNvPicPr preferRelativeResize="0"/>
          <p:nvPr/>
        </p:nvPicPr>
        <p:blipFill rotWithShape="1">
          <a:blip r:embed="rId4">
            <a:alphaModFix/>
          </a:blip>
          <a:srcRect b="4514"/>
          <a:stretch/>
        </p:blipFill>
        <p:spPr>
          <a:xfrm>
            <a:off x="5780710" y="4070629"/>
            <a:ext cx="5826512" cy="47171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 dirty="0"/>
              <a:t>Arrays in Functions</a:t>
            </a:r>
            <a:endParaRPr sz="4200" dirty="0"/>
          </a:p>
        </p:txBody>
      </p:sp>
      <p:sp>
        <p:nvSpPr>
          <p:cNvPr id="150" name="Google Shape;150;p5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 n, a[10];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myFunction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myFunction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(a[2]);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inputArray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(double a[]);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by address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inputArratRef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(double (&amp;a)[]);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by reference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 dirty="0"/>
              <a:t>Searching an array</a:t>
            </a:r>
            <a:endParaRPr sz="4200" dirty="0"/>
          </a:p>
        </p:txBody>
      </p:sp>
      <p:sp>
        <p:nvSpPr>
          <p:cNvPr id="163" name="Google Shape;163;p6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6" descr="一張含有 文字, 螢幕擷取畫面 的圖片&#10;&#10;描述是以非常高的可信度產生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71" y="2526526"/>
            <a:ext cx="6030271" cy="366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 descr="一張含有 文字 的圖片&#10;&#10;描述是以高可信度產生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797" y="3169037"/>
            <a:ext cx="3959446" cy="226929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69" name="Google Shape;169;p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 dirty="0"/>
              <a:t>Sorting</a:t>
            </a:r>
            <a:r>
              <a:rPr lang="zh-TW" altLang="en-US" sz="4200" dirty="0"/>
              <a:t> </a:t>
            </a:r>
            <a:r>
              <a:rPr lang="en-US" sz="4200" dirty="0"/>
              <a:t>: Insertion sort</a:t>
            </a:r>
            <a:endParaRPr sz="4200" dirty="0"/>
          </a:p>
        </p:txBody>
      </p:sp>
      <p:sp>
        <p:nvSpPr>
          <p:cNvPr id="177" name="Google Shape;177;p7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5057974" y="3229075"/>
            <a:ext cx="679566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將資料分成已排序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和</a:t>
            </a: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未排序兩部份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依序由未排序中的第一筆</a:t>
            </a:r>
            <a:r>
              <a:rPr 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正處理的值</a:t>
            </a:r>
            <a:r>
              <a:rPr 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)，</a:t>
            </a: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插入到已排序中的適當位置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插入時由右而左比較，直到遇到第一個比正處理的值小的值，再插入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比較時，若遇到的值比正處理的值大或相等，則將值往右移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89" y="2458399"/>
            <a:ext cx="3277461" cy="38979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 dirty="0"/>
              <a:t>Sorting	 : Selection sort</a:t>
            </a:r>
            <a:endParaRPr sz="4200" dirty="0"/>
          </a:p>
        </p:txBody>
      </p:sp>
      <p:sp>
        <p:nvSpPr>
          <p:cNvPr id="191" name="Google Shape;191;p8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8195"/>
          <a:stretch/>
        </p:blipFill>
        <p:spPr>
          <a:xfrm>
            <a:off x="1889794" y="2495726"/>
            <a:ext cx="2756672" cy="427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5451257" y="3249047"/>
            <a:ext cx="6175884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將資料分成已排序、未排序兩部份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依序由未排序中找最小值</a:t>
            </a:r>
            <a:r>
              <a:rPr 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(or </a:t>
            </a: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最大值</a:t>
            </a:r>
            <a:r>
              <a:rPr 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)，</a:t>
            </a: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加入到已排序部份的末端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 dirty="0"/>
              <a:t>Sorting	 : Bubble sort</a:t>
            </a:r>
            <a:endParaRPr sz="4200" dirty="0"/>
          </a:p>
        </p:txBody>
      </p:sp>
      <p:sp>
        <p:nvSpPr>
          <p:cNvPr id="205" name="Google Shape;205;p9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5452989" y="2989385"/>
            <a:ext cx="649293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一次比較陣列中兩兩相鄰的元素，然後根據大小調換順序，大的移到後面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當我們比較過所有元素一次後，可以確保數值最大的元素在最後面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接著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排除</a:t>
            </a:r>
            <a:r>
              <a:rPr lang="en-US" sz="16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陣列中的最後一個元素，重複上面的步驟進行兩兩比較，直到排序完畢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03" y="2498978"/>
            <a:ext cx="3914775" cy="3590925"/>
          </a:xfrm>
          <a:prstGeom prst="rect">
            <a:avLst/>
          </a:prstGeom>
        </p:spPr>
      </p:pic>
      <p:sp>
        <p:nvSpPr>
          <p:cNvPr id="5" name="左中括弧 4"/>
          <p:cNvSpPr/>
          <p:nvPr/>
        </p:nvSpPr>
        <p:spPr>
          <a:xfrm rot="5400000">
            <a:off x="2218461" y="2801938"/>
            <a:ext cx="104505" cy="213453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中括弧 15"/>
          <p:cNvSpPr/>
          <p:nvPr/>
        </p:nvSpPr>
        <p:spPr>
          <a:xfrm rot="5400000">
            <a:off x="2492781" y="2797584"/>
            <a:ext cx="104505" cy="213453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中括弧 16"/>
          <p:cNvSpPr/>
          <p:nvPr/>
        </p:nvSpPr>
        <p:spPr>
          <a:xfrm rot="5400000">
            <a:off x="2767101" y="2801939"/>
            <a:ext cx="104505" cy="213453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340</Words>
  <Application>Microsoft Office PowerPoint</Application>
  <PresentationFormat>寬螢幕</PresentationFormat>
  <Paragraphs>82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Noto Sans Symbols</vt:lpstr>
      <vt:lpstr>微軟正黑體</vt:lpstr>
      <vt:lpstr>Arial</vt:lpstr>
      <vt:lpstr>Calibri</vt:lpstr>
      <vt:lpstr>Century</vt:lpstr>
      <vt:lpstr>框架</vt:lpstr>
      <vt:lpstr>PowerPoint 簡報</vt:lpstr>
      <vt:lpstr>PowerPoint 簡報</vt:lpstr>
      <vt:lpstr>An  Array in Memory</vt:lpstr>
      <vt:lpstr>Partially-filled Arrays</vt:lpstr>
      <vt:lpstr>Arrays in Functions</vt:lpstr>
      <vt:lpstr>Searching an array</vt:lpstr>
      <vt:lpstr>Sorting : Insertion sort</vt:lpstr>
      <vt:lpstr>Sorting  : Selection sort</vt:lpstr>
      <vt:lpstr>Sorting  : Bubble sort</vt:lpstr>
      <vt:lpstr>Multidimensional Arrays</vt:lpstr>
      <vt:lpstr>Multidimensional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 (二)</dc:title>
  <dc:creator>J.H. Chang</dc:creator>
  <cp:lastModifiedBy>M103040016</cp:lastModifiedBy>
  <cp:revision>18</cp:revision>
  <dcterms:created xsi:type="dcterms:W3CDTF">2019-03-22T17:18:14Z</dcterms:created>
  <dcterms:modified xsi:type="dcterms:W3CDTF">2023-03-22T20:48:43Z</dcterms:modified>
</cp:coreProperties>
</file>