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6" r:id="rId3"/>
    <p:sldId id="257" r:id="rId4"/>
    <p:sldId id="281" r:id="rId5"/>
    <p:sldId id="261" r:id="rId6"/>
    <p:sldId id="270" r:id="rId7"/>
    <p:sldId id="282" r:id="rId8"/>
    <p:sldId id="283" r:id="rId9"/>
    <p:sldId id="284" r:id="rId10"/>
    <p:sldId id="286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85" d="100"/>
          <a:sy n="85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/>
              <a:t>Chapter6.  </a:t>
            </a:r>
            <a:r>
              <a:rPr lang="en-US" altLang="zh-TW" sz="4200" dirty="0"/>
              <a:t>Constructors and Vector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80C7-00E9-48C6-BBE4-2863F17926C1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Static Members </a:t>
            </a:r>
            <a:r>
              <a:rPr lang="en-US" altLang="zh-TW" sz="2800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can be static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Still “must” be member of the class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then be called outside class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From non-class objects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E.g. Server ::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getTurn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As well as via class objects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E.g.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myObject.getTurn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 lvl="2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only use static data, functions!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F06D71-E090-439F-9F9A-8F46B89206C2}"/>
              </a:ext>
            </a:extLst>
          </p:cNvPr>
          <p:cNvSpPr txBox="1"/>
          <p:nvPr/>
        </p:nvSpPr>
        <p:spPr>
          <a:xfrm>
            <a:off x="8714673" y="2738507"/>
            <a:ext cx="3485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b="1" dirty="0"/>
              <a:t>Server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public :</a:t>
            </a:r>
          </a:p>
          <a:p>
            <a:pPr lvl="2"/>
            <a:r>
              <a:rPr lang="en-US" altLang="zh-TW" dirty="0"/>
              <a:t>……</a:t>
            </a:r>
          </a:p>
          <a:p>
            <a:pPr lvl="2"/>
            <a:r>
              <a:rPr lang="en-US" altLang="zh-TW" b="1" i="1" dirty="0"/>
              <a:t>static int </a:t>
            </a:r>
            <a:r>
              <a:rPr lang="en-US" altLang="zh-TW" b="1" i="1" dirty="0" err="1"/>
              <a:t>getTurn</a:t>
            </a:r>
            <a:r>
              <a:rPr lang="en-US" altLang="zh-TW" b="1" i="1" dirty="0"/>
              <a:t>();</a:t>
            </a:r>
          </a:p>
          <a:p>
            <a:pPr lvl="2"/>
            <a:r>
              <a:rPr lang="en-US" altLang="zh-TW" dirty="0"/>
              <a:t>……</a:t>
            </a:r>
          </a:p>
          <a:p>
            <a:r>
              <a:rPr lang="en-US" altLang="zh-TW" dirty="0"/>
              <a:t>	private :</a:t>
            </a:r>
          </a:p>
          <a:p>
            <a:pPr lvl="2"/>
            <a:r>
              <a:rPr lang="en-US" altLang="zh-TW" dirty="0"/>
              <a:t>……</a:t>
            </a:r>
          </a:p>
          <a:p>
            <a:pPr lvl="2"/>
            <a:r>
              <a:rPr lang="en-US" altLang="zh-TW" b="1" i="1" dirty="0"/>
              <a:t>static int turn;</a:t>
            </a:r>
          </a:p>
          <a:p>
            <a:pPr lvl="2"/>
            <a:r>
              <a:rPr lang="en-US" altLang="zh-TW" dirty="0"/>
              <a:t>……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EA888A-E78E-4F14-875A-3BAEF576BD4B}"/>
              </a:ext>
            </a:extLst>
          </p:cNvPr>
          <p:cNvSpPr txBox="1"/>
          <p:nvPr/>
        </p:nvSpPr>
        <p:spPr>
          <a:xfrm>
            <a:off x="6541764" y="4607127"/>
            <a:ext cx="3485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Server :: </a:t>
            </a:r>
            <a:r>
              <a:rPr lang="en-US" altLang="zh-TW" dirty="0" err="1"/>
              <a:t>getTurn</a:t>
            </a:r>
            <a:r>
              <a:rPr lang="en-US" altLang="zh-TW" dirty="0"/>
              <a:t>(){</a:t>
            </a:r>
          </a:p>
          <a:p>
            <a:r>
              <a:rPr lang="en-US" altLang="zh-TW" dirty="0"/>
              <a:t>	turn ++;</a:t>
            </a:r>
          </a:p>
          <a:p>
            <a:r>
              <a:rPr lang="en-US" altLang="zh-TW" dirty="0"/>
              <a:t>	return turn;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8F01ED4-4CED-4082-BAAC-CA252C18F61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873841" y="5207292"/>
            <a:ext cx="1667923" cy="2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Vectors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Vector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Recall</a:t>
            </a:r>
            <a:r>
              <a:rPr kumimoji="0" lang="en-US" altLang="zh-TW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arrays are fixed size</a:t>
            </a:r>
          </a:p>
          <a:p>
            <a:pPr lvl="1">
              <a:defRPr/>
            </a:pPr>
            <a:endParaRPr kumimoji="0" lang="en-US" altLang="zh-TW" sz="2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Vector : “arrays that grow and shrink”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During program execution</a:t>
            </a:r>
          </a:p>
          <a:p>
            <a:pPr lvl="2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Formed from Standard Template Library (STL)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Using template class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80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Vectors </a:t>
            </a:r>
            <a:r>
              <a:rPr lang="en-US" altLang="zh-TW" sz="2800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Declared differently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Syntax :	vector &lt;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Base_Type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Indicates template class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Type can be “plugged in” to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Base_Type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Produces “new” class for vectors with that type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Vectors </a:t>
            </a:r>
            <a:r>
              <a:rPr lang="en-US" altLang="zh-TW" sz="2800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Example.	vector &lt;int&gt; v;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v is vector of type int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Indexed like arrays for access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Add elements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Must call member function </a:t>
            </a:r>
            <a:r>
              <a:rPr lang="en-US" altLang="zh-TW" sz="2000" i="1" dirty="0" err="1">
                <a:solidFill>
                  <a:srgbClr val="000000"/>
                </a:solidFill>
              </a:rPr>
              <a:t>push_back</a:t>
            </a:r>
            <a:endParaRPr lang="en-US" altLang="zh-TW" sz="2000" i="1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Return current number of elements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Must call member function </a:t>
            </a:r>
            <a:r>
              <a:rPr lang="en-US" altLang="zh-TW" sz="2000" i="1" dirty="0">
                <a:solidFill>
                  <a:srgbClr val="000000"/>
                </a:solidFill>
              </a:rPr>
              <a:t>size()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38EDBF-92C4-4F93-B0C3-45441AFC5E0E}"/>
              </a:ext>
            </a:extLst>
          </p:cNvPr>
          <p:cNvSpPr/>
          <p:nvPr/>
        </p:nvSpPr>
        <p:spPr>
          <a:xfrm>
            <a:off x="6739465" y="3481754"/>
            <a:ext cx="60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v[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2072A5-A98A-4011-8EE8-C1806DE8BBBC}"/>
              </a:ext>
            </a:extLst>
          </p:cNvPr>
          <p:cNvSpPr/>
          <p:nvPr/>
        </p:nvSpPr>
        <p:spPr>
          <a:xfrm>
            <a:off x="6739465" y="4614878"/>
            <a:ext cx="218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400" b="1" dirty="0" err="1">
                <a:solidFill>
                  <a:srgbClr val="FF0000"/>
                </a:solidFill>
              </a:rPr>
              <a:t>v.push_back</a:t>
            </a:r>
            <a:r>
              <a:rPr lang="en-US" altLang="zh-TW" sz="2400" b="1">
                <a:solidFill>
                  <a:srgbClr val="FF0000"/>
                </a:solidFill>
              </a:rPr>
              <a:t>(3);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384BD9-A04E-47D1-B216-D58DE4E4E021}"/>
              </a:ext>
            </a:extLst>
          </p:cNvPr>
          <p:cNvSpPr/>
          <p:nvPr/>
        </p:nvSpPr>
        <p:spPr>
          <a:xfrm>
            <a:off x="6739465" y="5553556"/>
            <a:ext cx="1053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400" b="1" dirty="0" err="1">
                <a:solidFill>
                  <a:srgbClr val="FF0000"/>
                </a:solidFill>
              </a:rPr>
              <a:t>v.size</a:t>
            </a:r>
            <a:r>
              <a:rPr lang="en-US" altLang="zh-TW" sz="2400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58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Constructors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Definitions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Callings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Tools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parameter </a:t>
            </a:r>
            <a:r>
              <a:rPr lang="en-US" altLang="zh-TW" sz="2000" dirty="0" smtClean="0">
                <a:solidFill>
                  <a:srgbClr val="000000"/>
                </a:solidFill>
                <a:latin typeface="Calibri"/>
                <a:ea typeface="微軟正黑體"/>
              </a:rPr>
              <a:t>modifier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static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member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Vectors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Introduction to vector class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Definition :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000" dirty="0"/>
              <a:t>class </a:t>
            </a:r>
            <a:r>
              <a:rPr lang="en-US" altLang="zh-TW" sz="2000" dirty="0" err="1"/>
              <a:t>DayOfYear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		public:</a:t>
            </a:r>
          </a:p>
          <a:p>
            <a:r>
              <a:rPr lang="en-US" altLang="zh-TW" sz="2000" dirty="0"/>
              <a:t>			</a:t>
            </a:r>
            <a:r>
              <a:rPr lang="en-US" altLang="zh-TW" sz="2000" b="1" dirty="0" err="1"/>
              <a:t>DayOfYear</a:t>
            </a:r>
            <a:r>
              <a:rPr lang="en-US" altLang="zh-TW" sz="2000" b="1" dirty="0"/>
              <a:t> (int </a:t>
            </a:r>
            <a:r>
              <a:rPr lang="en-US" altLang="zh-TW" sz="2000" b="1" dirty="0" err="1"/>
              <a:t>monthValue</a:t>
            </a:r>
            <a:r>
              <a:rPr lang="en-US" altLang="zh-TW" sz="2000" b="1" dirty="0"/>
              <a:t>, int </a:t>
            </a:r>
            <a:r>
              <a:rPr lang="en-US" altLang="zh-TW" sz="2000" b="1" dirty="0" err="1"/>
              <a:t>dayValue</a:t>
            </a:r>
            <a:r>
              <a:rPr lang="en-US" altLang="zh-TW" sz="2000" b="1" dirty="0"/>
              <a:t>);</a:t>
            </a:r>
          </a:p>
          <a:p>
            <a:r>
              <a:rPr lang="en-US" altLang="zh-TW" sz="2000" b="1" dirty="0"/>
              <a:t>							</a:t>
            </a:r>
            <a:r>
              <a:rPr lang="en-US" altLang="zh-TW" sz="2000" dirty="0"/>
              <a:t>//Constructor initializes month and day</a:t>
            </a:r>
          </a:p>
          <a:p>
            <a:r>
              <a:rPr lang="en-US" altLang="zh-TW" sz="2000" dirty="0"/>
              <a:t>			void input();</a:t>
            </a:r>
          </a:p>
          <a:p>
            <a:r>
              <a:rPr lang="en-US" altLang="zh-TW" sz="2000" dirty="0"/>
              <a:t>			void output();</a:t>
            </a:r>
          </a:p>
          <a:p>
            <a:r>
              <a:rPr lang="en-US" altLang="zh-TW" sz="2000" dirty="0"/>
              <a:t>		private:</a:t>
            </a:r>
          </a:p>
          <a:p>
            <a:r>
              <a:rPr lang="en-US" altLang="zh-TW" sz="2000" dirty="0"/>
              <a:t>			int month;</a:t>
            </a:r>
          </a:p>
          <a:p>
            <a:r>
              <a:rPr lang="en-US" altLang="zh-TW" sz="2000" dirty="0"/>
              <a:t>			int day;</a:t>
            </a:r>
          </a:p>
          <a:p>
            <a:r>
              <a:rPr lang="en-US" altLang="zh-TW" sz="2000" dirty="0"/>
              <a:t>	}</a:t>
            </a:r>
            <a:endParaRPr lang="en-US" altLang="zh-TW" sz="2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F6D0-3E7F-476F-AE43-98C1F7A56B34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71A2DEB-553D-44AE-BF8A-8DB14E9237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82683" y="3148167"/>
            <a:ext cx="321734" cy="10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9A2130-27B0-461D-95B6-947A083C290F}"/>
              </a:ext>
            </a:extLst>
          </p:cNvPr>
          <p:cNvSpPr txBox="1"/>
          <p:nvPr/>
        </p:nvSpPr>
        <p:spPr>
          <a:xfrm>
            <a:off x="4204417" y="3072781"/>
            <a:ext cx="234930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Name of constructor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B515ABC-45A8-4F8A-AA2A-8660FDDB5CA9}"/>
              </a:ext>
            </a:extLst>
          </p:cNvPr>
          <p:cNvCxnSpPr>
            <a:cxnSpLocks/>
          </p:cNvCxnSpPr>
          <p:nvPr/>
        </p:nvCxnSpPr>
        <p:spPr>
          <a:xfrm flipH="1">
            <a:off x="3882683" y="3317755"/>
            <a:ext cx="313822" cy="28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Constructor Code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Like all other member functions :</a:t>
            </a:r>
          </a:p>
          <a:p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DayOfYear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(int </a:t>
            </a:r>
            <a:r>
              <a:rPr lang="en-US" altLang="zh-TW" sz="2000" dirty="0" err="1">
                <a:solidFill>
                  <a:srgbClr val="000000"/>
                </a:solidFill>
              </a:rPr>
              <a:t>monthValue</a:t>
            </a:r>
            <a:r>
              <a:rPr lang="en-US" altLang="zh-TW" sz="2000" dirty="0">
                <a:solidFill>
                  <a:srgbClr val="000000"/>
                </a:solidFill>
              </a:rPr>
              <a:t>, int </a:t>
            </a:r>
            <a:r>
              <a:rPr lang="en-US" altLang="zh-TW" sz="2000" dirty="0" err="1">
                <a:solidFill>
                  <a:srgbClr val="000000"/>
                </a:solidFill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{</a:t>
            </a:r>
          </a:p>
          <a:p>
            <a:pPr lvl="2"/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month =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monthValue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day =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NO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return type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9F6D0-3E7F-476F-AE43-98C1F7A56B3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Calling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Declare</a:t>
            </a:r>
            <a:r>
              <a:rPr lang="zh-TW" altLang="en-US" sz="2400" dirty="0"/>
              <a:t> </a:t>
            </a:r>
            <a:r>
              <a:rPr lang="en-US" altLang="zh-TW" sz="2400" dirty="0"/>
              <a:t>objects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/>
              <a:t>DayOfYear</a:t>
            </a:r>
            <a:r>
              <a:rPr lang="en-US" altLang="zh-TW" sz="2000" dirty="0"/>
              <a:t> date1(7,4);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/>
              <a:t>DayOfYear</a:t>
            </a:r>
            <a:r>
              <a:rPr lang="en-US" altLang="zh-TW" sz="2000" dirty="0"/>
              <a:t> date2(5,5);</a:t>
            </a:r>
          </a:p>
          <a:p>
            <a:pPr lvl="1">
              <a:defRPr/>
            </a:pP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Member variables </a:t>
            </a:r>
            <a:r>
              <a:rPr lang="en-US" altLang="zh-TW" sz="2400" dirty="0" err="1"/>
              <a:t>month,day</a:t>
            </a:r>
            <a:r>
              <a:rPr lang="en-US" altLang="zh-TW" sz="2400" dirty="0"/>
              <a:t> initialized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Date1.month=7	Date1.day=4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Date2.month=5	Date2.day=5</a:t>
            </a:r>
          </a:p>
          <a:p>
            <a:pPr lvl="1">
              <a:defRPr/>
            </a:pP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ILLEGAL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date1.DayOfYear(7,4);		//ILLEGAL!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/>
              <a:t>date2.DayOfYear(5,5</a:t>
            </a:r>
            <a:r>
              <a:rPr lang="en-US" altLang="zh-TW" sz="2000" dirty="0"/>
              <a:t>);		//ILLEGAL!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B024-C33F-46E0-9538-6E29F9E21F06}" type="datetime1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sz="4200" dirty="0"/>
              <a:t>Alternative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</a:rPr>
              <a:t>Previous definition :</a:t>
            </a:r>
            <a:endParaRPr lang="en-US" altLang="zh-TW" sz="2400" dirty="0"/>
          </a:p>
          <a:p>
            <a:r>
              <a:rPr lang="en-US" altLang="zh-TW" sz="2000" dirty="0">
                <a:solidFill>
                  <a:srgbClr val="000000"/>
                </a:solidFill>
              </a:rPr>
              <a:t> 	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(int </a:t>
            </a:r>
            <a:r>
              <a:rPr lang="en-US" altLang="zh-TW" sz="2000" dirty="0" err="1">
                <a:solidFill>
                  <a:srgbClr val="000000"/>
                </a:solidFill>
              </a:rPr>
              <a:t>monthValue</a:t>
            </a:r>
            <a:r>
              <a:rPr lang="en-US" altLang="zh-TW" sz="2000" dirty="0">
                <a:solidFill>
                  <a:srgbClr val="000000"/>
                </a:solidFill>
              </a:rPr>
              <a:t>, int </a:t>
            </a:r>
            <a:r>
              <a:rPr lang="en-US" altLang="zh-TW" sz="2000" dirty="0" err="1">
                <a:solidFill>
                  <a:srgbClr val="000000"/>
                </a:solidFill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</a:rPr>
              <a:t>){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month = </a:t>
            </a:r>
            <a:r>
              <a:rPr lang="en-US" altLang="zh-TW" sz="2000" dirty="0" err="1">
                <a:solidFill>
                  <a:srgbClr val="000000"/>
                </a:solidFill>
              </a:rPr>
              <a:t>monthValue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</a:rPr>
              <a:t>day = </a:t>
            </a:r>
            <a:r>
              <a:rPr lang="en-US" altLang="zh-TW" sz="2000" dirty="0" err="1">
                <a:solidFill>
                  <a:srgbClr val="000000"/>
                </a:solidFill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	}</a:t>
            </a:r>
          </a:p>
          <a:p>
            <a:endParaRPr lang="en-US" altLang="zh-TW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</a:rPr>
              <a:t>Equivalent to : </a:t>
            </a:r>
          </a:p>
          <a:p>
            <a:pPr lvl="1"/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(int </a:t>
            </a:r>
            <a:r>
              <a:rPr lang="en-US" altLang="zh-TW" sz="2000" dirty="0" err="1">
                <a:solidFill>
                  <a:srgbClr val="000000"/>
                </a:solidFill>
              </a:rPr>
              <a:t>monthValue</a:t>
            </a:r>
            <a:r>
              <a:rPr lang="en-US" altLang="zh-TW" sz="2000" dirty="0">
                <a:solidFill>
                  <a:srgbClr val="000000"/>
                </a:solidFill>
              </a:rPr>
              <a:t>, int </a:t>
            </a:r>
            <a:r>
              <a:rPr lang="en-US" altLang="zh-TW" sz="2000" dirty="0" err="1">
                <a:solidFill>
                  <a:srgbClr val="000000"/>
                </a:solidFill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</a:rPr>
              <a:t>) 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</a:rPr>
              <a:t>				: month(</a:t>
            </a:r>
            <a:r>
              <a:rPr lang="en-US" altLang="zh-TW" sz="2000" dirty="0" err="1">
                <a:solidFill>
                  <a:srgbClr val="000000"/>
                </a:solidFill>
              </a:rPr>
              <a:t>monthValue</a:t>
            </a:r>
            <a:r>
              <a:rPr lang="en-US" altLang="zh-TW" sz="2000" dirty="0">
                <a:solidFill>
                  <a:srgbClr val="000000"/>
                </a:solidFill>
              </a:rPr>
              <a:t>),day(</a:t>
            </a:r>
            <a:r>
              <a:rPr lang="en-US" altLang="zh-TW" sz="2000" dirty="0" err="1">
                <a:solidFill>
                  <a:srgbClr val="000000"/>
                </a:solidFill>
              </a:rPr>
              <a:t>dayValue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</a:rPr>
              <a:t>{……}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054CF-C3B4-4530-893D-150524796E9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67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Default Constructor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lang="en-US" altLang="zh-TW" dirty="0"/>
              <a:t>class </a:t>
            </a:r>
            <a:r>
              <a:rPr lang="en-US" altLang="zh-TW" dirty="0" err="1"/>
              <a:t>DayOfYear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public: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DayOfYear</a:t>
            </a:r>
            <a:r>
              <a:rPr lang="en-US" altLang="zh-TW" dirty="0"/>
              <a:t> (int </a:t>
            </a:r>
            <a:r>
              <a:rPr lang="en-US" altLang="zh-TW" dirty="0" err="1"/>
              <a:t>monthValue</a:t>
            </a:r>
            <a:r>
              <a:rPr lang="en-US" altLang="zh-TW" dirty="0"/>
              <a:t>, int </a:t>
            </a:r>
            <a:r>
              <a:rPr lang="en-US" altLang="zh-TW" dirty="0" err="1"/>
              <a:t>dayValue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DayOfYear</a:t>
            </a:r>
            <a:r>
              <a:rPr lang="en-US" altLang="zh-TW" dirty="0"/>
              <a:t> (int </a:t>
            </a:r>
            <a:r>
              <a:rPr lang="en-US" altLang="zh-TW" dirty="0" err="1"/>
              <a:t>monthValue</a:t>
            </a:r>
            <a:r>
              <a:rPr lang="en-US" altLang="zh-TW" dirty="0"/>
              <a:t>); </a:t>
            </a:r>
          </a:p>
          <a:p>
            <a:r>
              <a:rPr lang="en-US" altLang="zh-TW" b="1" dirty="0"/>
              <a:t>			</a:t>
            </a:r>
            <a:r>
              <a:rPr lang="en-US" altLang="zh-TW" b="1" dirty="0" err="1"/>
              <a:t>DayOfYear</a:t>
            </a:r>
            <a:r>
              <a:rPr lang="en-US" altLang="zh-TW" b="1" dirty="0"/>
              <a:t> (); 				</a:t>
            </a:r>
            <a:endParaRPr lang="en-US" altLang="zh-TW" dirty="0"/>
          </a:p>
          <a:p>
            <a:r>
              <a:rPr lang="en-US" altLang="zh-TW" dirty="0"/>
              <a:t>			void input();</a:t>
            </a:r>
          </a:p>
          <a:p>
            <a:r>
              <a:rPr lang="en-US" altLang="zh-TW" dirty="0"/>
              <a:t>			void output();</a:t>
            </a:r>
          </a:p>
          <a:p>
            <a:r>
              <a:rPr lang="en-US" altLang="zh-TW" dirty="0"/>
              <a:t>		private:</a:t>
            </a:r>
          </a:p>
          <a:p>
            <a:r>
              <a:rPr lang="en-US" altLang="zh-TW" dirty="0"/>
              <a:t>			int month;</a:t>
            </a:r>
          </a:p>
          <a:p>
            <a:r>
              <a:rPr lang="en-US" altLang="zh-TW" dirty="0"/>
              <a:t>			int day;</a:t>
            </a:r>
          </a:p>
          <a:p>
            <a:r>
              <a:rPr lang="en-US" altLang="zh-TW" dirty="0"/>
              <a:t>	}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72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const Parameter Modifier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Protect argument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Use constant parameter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Place keyword </a:t>
            </a:r>
            <a:r>
              <a:rPr lang="en-US" altLang="zh-TW" sz="2000" i="1" dirty="0">
                <a:solidFill>
                  <a:srgbClr val="000000"/>
                </a:solidFill>
                <a:latin typeface="Calibri"/>
                <a:ea typeface="微軟正黑體"/>
              </a:rPr>
              <a:t>const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before type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Make parameter 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“read-only”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Attempt to modify parameter results in compiler error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Example.</a:t>
            </a:r>
          </a:p>
          <a:p>
            <a:pPr lvl="0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en-US" altLang="zh-TW" sz="2000" dirty="0">
                <a:solidFill>
                  <a:srgbClr val="000000"/>
                </a:solidFill>
              </a:rPr>
              <a:t>void 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 :: compare (const </a:t>
            </a:r>
            <a:r>
              <a:rPr lang="en-US" altLang="zh-TW" sz="2000" dirty="0" err="1">
                <a:solidFill>
                  <a:srgbClr val="000000"/>
                </a:solidFill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</a:rPr>
              <a:t>&amp; date)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{……}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1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Static Members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Static member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All objects of class “share” one copy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One object changes it </a:t>
            </a:r>
            <a:r>
              <a:rPr lang="en-US" altLang="zh-TW" sz="2000" dirty="0">
                <a:solidFill>
                  <a:srgbClr val="000000"/>
                </a:solidFill>
              </a:rPr>
              <a:t>→ all see change</a:t>
            </a:r>
          </a:p>
          <a:p>
            <a:pPr lvl="1"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Useful for “tracking”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How often a member function is called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How many objects exist at given time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lace keyword </a:t>
            </a:r>
            <a:r>
              <a:rPr lang="en-US" altLang="zh-TW" sz="2400" i="1" dirty="0">
                <a:solidFill>
                  <a:srgbClr val="000000"/>
                </a:solidFill>
                <a:latin typeface="Calibri"/>
                <a:ea typeface="微軟正黑體"/>
              </a:rPr>
              <a:t>static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before type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B024-C33F-46E0-9538-6E29F9E21F06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287</Words>
  <Application>Microsoft Office PowerPoint</Application>
  <PresentationFormat>寬螢幕</PresentationFormat>
  <Paragraphs>170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Constructor Definition</vt:lpstr>
      <vt:lpstr>Constructor Code</vt:lpstr>
      <vt:lpstr>Calling Constructors</vt:lpstr>
      <vt:lpstr>Alternative Definition</vt:lpstr>
      <vt:lpstr>Default Constructor</vt:lpstr>
      <vt:lpstr>The const Parameter Modifier</vt:lpstr>
      <vt:lpstr>Static Members</vt:lpstr>
      <vt:lpstr>Static Members (cont.)</vt:lpstr>
      <vt:lpstr>Vectors</vt:lpstr>
      <vt:lpstr>Vectors (cont.)</vt:lpstr>
      <vt:lpstr>Vectors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賴彥潔</cp:lastModifiedBy>
  <cp:revision>46</cp:revision>
  <dcterms:created xsi:type="dcterms:W3CDTF">2019-03-22T17:18:14Z</dcterms:created>
  <dcterms:modified xsi:type="dcterms:W3CDTF">2023-04-05T21:18:51Z</dcterms:modified>
</cp:coreProperties>
</file>