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2"/>
  </p:notesMasterIdLst>
  <p:sldIdLst>
    <p:sldId id="256" r:id="rId6"/>
    <p:sldId id="258" r:id="rId7"/>
    <p:sldId id="277" r:id="rId8"/>
    <p:sldId id="278" r:id="rId9"/>
    <p:sldId id="285" r:id="rId10"/>
    <p:sldId id="286" r:id="rId11"/>
    <p:sldId id="287" r:id="rId12"/>
    <p:sldId id="305" r:id="rId13"/>
    <p:sldId id="306" r:id="rId14"/>
    <p:sldId id="288" r:id="rId15"/>
    <p:sldId id="289" r:id="rId16"/>
    <p:sldId id="290" r:id="rId17"/>
    <p:sldId id="264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3" r:id="rId30"/>
    <p:sldId id="304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IVCLzycyjdRz+5jSV7Pgx0zI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9" autoAdjust="0"/>
    <p:restoredTop sz="81412" autoAdjust="0"/>
  </p:normalViewPr>
  <p:slideViewPr>
    <p:cSldViewPr snapToGrid="0">
      <p:cViewPr varScale="1">
        <p:scale>
          <a:sx n="62" d="100"/>
          <a:sy n="62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Separate compilation</a:t>
            </a:r>
            <a:r>
              <a:rPr lang="zh-TW" altLang="en-US" dirty="0"/>
              <a:t> 顧名思義就是分開編譯程式，將複雜的程式分為多個部位，放置在不同的檔案中，方便管理與修改，甚至可以隨著使用狀況開啟或關閉部分程式功能，當需要使用到時，只需要將程式</a:t>
            </a:r>
            <a:r>
              <a:rPr lang="en-US" altLang="zh-TW" dirty="0"/>
              <a:t>link</a:t>
            </a:r>
            <a:r>
              <a:rPr lang="zh-TW" altLang="en-US" dirty="0"/>
              <a:t>起來就好了。</a:t>
            </a:r>
            <a:endParaRPr lang="en-US" altLang="zh-TW" dirty="0"/>
          </a:p>
          <a:p>
            <a:r>
              <a:rPr lang="zh-TW" altLang="en-US" dirty="0"/>
              <a:t>像是</a:t>
            </a:r>
            <a:r>
              <a:rPr lang="en-US" altLang="zh-TW" dirty="0"/>
              <a:t>class</a:t>
            </a:r>
            <a:r>
              <a:rPr lang="zh-TW" altLang="en-US" dirty="0"/>
              <a:t>的定義可以放在不同的檔案中，與執行的主要程式分離，可以避免主程式的程式碼太過繁雜，另外，也可以被其他程式呼叫使用，就像是呼叫函式庫一樣，就不用在每個程式都重寫一遍</a:t>
            </a:r>
            <a:r>
              <a:rPr lang="en-US" altLang="zh-TW" dirty="0"/>
              <a:t>class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989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串流，有河流水流的意思，控制程式的輸入與輸出，因為</a:t>
            </a:r>
            <a:r>
              <a:rPr lang="en-US" altLang="zh-TW" dirty="0"/>
              <a:t>input/output</a:t>
            </a:r>
            <a:r>
              <a:rPr lang="zh-TW" altLang="en-US" dirty="0"/>
              <a:t>會需要與其他硬體溝通，所以需要更多</a:t>
            </a:r>
            <a:r>
              <a:rPr lang="en-US" altLang="zh-TW" dirty="0"/>
              <a:t>OS</a:t>
            </a:r>
            <a:r>
              <a:rPr lang="zh-TW" altLang="en-US" dirty="0"/>
              <a:t>的程式去驅動這些硬體，而</a:t>
            </a:r>
            <a:r>
              <a:rPr lang="en-US" altLang="zh-TW" dirty="0"/>
              <a:t>C++</a:t>
            </a:r>
            <a:r>
              <a:rPr lang="zh-TW" altLang="en-US" dirty="0"/>
              <a:t>有</a:t>
            </a:r>
            <a:r>
              <a:rPr lang="en-US" altLang="zh-TW" dirty="0"/>
              <a:t>stream</a:t>
            </a:r>
            <a:r>
              <a:rPr lang="zh-TW" altLang="en-US" dirty="0"/>
              <a:t>可以去暫存或緩衝這些</a:t>
            </a:r>
            <a:r>
              <a:rPr lang="en-US" altLang="zh-TW" dirty="0"/>
              <a:t>input/output</a:t>
            </a:r>
            <a:r>
              <a:rPr lang="zh-TW" altLang="en-US" dirty="0"/>
              <a:t>的內容。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31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有流的意思，</a:t>
            </a:r>
            <a:r>
              <a:rPr lang="en-US" altLang="zh-TW" dirty="0"/>
              <a:t>input</a:t>
            </a:r>
            <a:r>
              <a:rPr lang="zh-TW" altLang="en-US" dirty="0"/>
              <a:t>就是流入程式，</a:t>
            </a:r>
            <a:r>
              <a:rPr lang="en-US" altLang="zh-TW" dirty="0"/>
              <a:t>output</a:t>
            </a:r>
            <a:r>
              <a:rPr lang="zh-TW" altLang="en-US" dirty="0"/>
              <a:t>則是從程式流出，簡單分為標準流</a:t>
            </a:r>
            <a:r>
              <a:rPr lang="en-US" altLang="zh-TW" dirty="0"/>
              <a:t>(standard stream)</a:t>
            </a:r>
            <a:r>
              <a:rPr lang="zh-TW" altLang="en-US" dirty="0"/>
              <a:t>與檔案流</a:t>
            </a:r>
            <a:r>
              <a:rPr lang="en-US" altLang="zh-TW" dirty="0"/>
              <a:t>(file stream)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17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err="1"/>
              <a:t>cin</a:t>
            </a:r>
            <a:r>
              <a:rPr lang="zh-TW" altLang="en-US" dirty="0"/>
              <a:t>與</a:t>
            </a:r>
            <a:r>
              <a:rPr lang="en-US" altLang="zh-TW" dirty="0" err="1"/>
              <a:t>cout</a:t>
            </a:r>
            <a:r>
              <a:rPr lang="zh-TW" altLang="en-US" dirty="0"/>
              <a:t>就是</a:t>
            </a:r>
            <a:r>
              <a:rPr lang="en-US" altLang="zh-TW" dirty="0"/>
              <a:t>standard stream</a:t>
            </a:r>
            <a:r>
              <a:rPr lang="zh-TW" altLang="en-US" dirty="0"/>
              <a:t>，另外還有</a:t>
            </a:r>
            <a:r>
              <a:rPr lang="en-US" altLang="zh-TW" dirty="0" err="1"/>
              <a:t>cerr</a:t>
            </a:r>
            <a:r>
              <a:rPr lang="zh-TW" altLang="en-US" dirty="0"/>
              <a:t>，所以這次要交的還有</a:t>
            </a:r>
            <a:r>
              <a:rPr lang="en-US" altLang="zh-TW" dirty="0"/>
              <a:t>file I/O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49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首先要先建立程式與檔案之間的連接，用的是</a:t>
            </a:r>
            <a:r>
              <a:rPr lang="en-US" altLang="zh-TW" dirty="0" err="1"/>
              <a:t>ifstream</a:t>
            </a:r>
            <a:r>
              <a:rPr lang="zh-TW" altLang="en-US" dirty="0"/>
              <a:t>與</a:t>
            </a:r>
            <a:r>
              <a:rPr lang="en-US" altLang="zh-TW" dirty="0" err="1"/>
              <a:t>ofstream</a:t>
            </a:r>
            <a:r>
              <a:rPr lang="zh-TW" altLang="en-US" dirty="0"/>
              <a:t>，這兩個</a:t>
            </a:r>
            <a:r>
              <a:rPr lang="en-US" altLang="zh-TW" dirty="0"/>
              <a:t>class</a:t>
            </a:r>
            <a:r>
              <a:rPr lang="zh-TW" altLang="en-US" dirty="0"/>
              <a:t>需要導入</a:t>
            </a:r>
            <a:r>
              <a:rPr lang="en-US" altLang="zh-TW" dirty="0" err="1"/>
              <a:t>fstream</a:t>
            </a:r>
            <a:r>
              <a:rPr lang="zh-TW" altLang="en-US" dirty="0"/>
              <a:t>函式庫跟</a:t>
            </a:r>
            <a:r>
              <a:rPr lang="en-US" altLang="zh-TW" dirty="0"/>
              <a:t>std namespace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090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54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如果是</a:t>
            </a:r>
            <a:r>
              <a:rPr lang="en-US" altLang="zh-TW" dirty="0"/>
              <a:t>file input</a:t>
            </a:r>
            <a:r>
              <a:rPr lang="zh-TW" altLang="en-US" dirty="0"/>
              <a:t>的話，宣告的方法是先建立一個</a:t>
            </a:r>
            <a:r>
              <a:rPr lang="en-US" altLang="zh-TW" dirty="0" err="1"/>
              <a:t>ifstream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，用</a:t>
            </a:r>
            <a:r>
              <a:rPr lang="en-US" altLang="zh-TW" dirty="0"/>
              <a:t>open</a:t>
            </a:r>
            <a:r>
              <a:rPr lang="zh-TW" altLang="en-US" dirty="0"/>
              <a:t>函式去打開檔案，這樣就做到與檔案的連接了，或是兩個步驟可以合併在一起。</a:t>
            </a:r>
            <a:endParaRPr lang="en-US" altLang="zh-TW" dirty="0"/>
          </a:p>
          <a:p>
            <a:r>
              <a:rPr lang="zh-TW" altLang="en-US" dirty="0"/>
              <a:t>如果是</a:t>
            </a:r>
            <a:r>
              <a:rPr lang="en-US" altLang="zh-TW" dirty="0"/>
              <a:t>file output</a:t>
            </a:r>
            <a:r>
              <a:rPr lang="zh-TW" altLang="en-US" dirty="0"/>
              <a:t>則將</a:t>
            </a:r>
            <a:r>
              <a:rPr lang="en-US" altLang="zh-TW" dirty="0"/>
              <a:t>class type</a:t>
            </a:r>
            <a:r>
              <a:rPr lang="zh-TW" altLang="en-US" dirty="0"/>
              <a:t>改成</a:t>
            </a:r>
            <a:r>
              <a:rPr lang="en-US" altLang="zh-TW" dirty="0" err="1"/>
              <a:t>ofstream</a:t>
            </a:r>
            <a:r>
              <a:rPr lang="zh-TW" altLang="en-US" dirty="0"/>
              <a:t>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72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在檔案輸入輸出做完之後，要把檔案關閉，用的是</a:t>
            </a:r>
            <a:r>
              <a:rPr lang="en-US" altLang="zh-TW" dirty="0"/>
              <a:t>close</a:t>
            </a:r>
            <a:r>
              <a:rPr lang="zh-TW" altLang="en-US" dirty="0"/>
              <a:t>函式。</a:t>
            </a:r>
            <a:endParaRPr lang="en-US" altLang="zh-TW" dirty="0"/>
          </a:p>
          <a:p>
            <a:r>
              <a:rPr lang="zh-TW" altLang="en-US" dirty="0"/>
              <a:t>輸入輸出流是將程式的輸入輸出放入緩存區中，</a:t>
            </a:r>
            <a:r>
              <a:rPr lang="en-US" altLang="zh-TW" dirty="0"/>
              <a:t>flush</a:t>
            </a:r>
            <a:r>
              <a:rPr lang="zh-TW" altLang="en-US" dirty="0"/>
              <a:t>則是清空這些緩存區。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077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在使用</a:t>
            </a:r>
            <a:r>
              <a:rPr lang="en-US" altLang="zh-TW" dirty="0"/>
              <a:t>open</a:t>
            </a:r>
            <a:r>
              <a:rPr lang="zh-TW" altLang="en-US" dirty="0"/>
              <a:t>打開檔案時，第二個參數可以決定這個</a:t>
            </a:r>
            <a:r>
              <a:rPr lang="en-US" altLang="zh-TW" dirty="0"/>
              <a:t>stream</a:t>
            </a:r>
            <a:r>
              <a:rPr lang="zh-TW" altLang="en-US" dirty="0"/>
              <a:t>的功用，像是</a:t>
            </a:r>
            <a:r>
              <a:rPr lang="en-US" altLang="zh-TW" dirty="0" err="1"/>
              <a:t>ios</a:t>
            </a:r>
            <a:r>
              <a:rPr lang="en-US" altLang="zh-TW" dirty="0"/>
              <a:t>::app</a:t>
            </a:r>
            <a:r>
              <a:rPr lang="zh-TW" altLang="en-US" dirty="0"/>
              <a:t>就是接續檔案的寫入，另外</a:t>
            </a:r>
            <a:r>
              <a:rPr lang="en-US" altLang="zh-TW" dirty="0" err="1"/>
              <a:t>ios</a:t>
            </a:r>
            <a:r>
              <a:rPr lang="en-US" altLang="zh-TW" dirty="0"/>
              <a:t>::in</a:t>
            </a:r>
            <a:r>
              <a:rPr lang="zh-TW" altLang="en-US" dirty="0"/>
              <a:t>是檔案讀取，</a:t>
            </a:r>
            <a:r>
              <a:rPr lang="en-US" altLang="zh-TW" dirty="0" err="1"/>
              <a:t>ios</a:t>
            </a:r>
            <a:r>
              <a:rPr lang="en-US" altLang="zh-TW" dirty="0"/>
              <a:t>::out</a:t>
            </a:r>
            <a:r>
              <a:rPr lang="zh-TW" altLang="en-US" dirty="0"/>
              <a:t>是檔案寫入，要注意的是</a:t>
            </a:r>
            <a:r>
              <a:rPr lang="en-US" altLang="zh-TW" dirty="0" err="1"/>
              <a:t>Ios:out</a:t>
            </a:r>
            <a:r>
              <a:rPr lang="zh-TW" altLang="en-US" dirty="0"/>
              <a:t>會覆蓋掉原本的檔案內容，</a:t>
            </a:r>
            <a:r>
              <a:rPr lang="en-US" altLang="zh-TW" dirty="0"/>
              <a:t>app</a:t>
            </a:r>
            <a:r>
              <a:rPr lang="zh-TW" altLang="en-US" dirty="0"/>
              <a:t>則是接續寫入，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057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Eof</a:t>
            </a:r>
            <a:r>
              <a:rPr lang="zh-TW" altLang="en-US" dirty="0"/>
              <a:t>函式可以檢查檔案是否結束，也就是在檔案的讀取時，是否已經讀到最末端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76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再來一個跟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相關的是輸出格式，可以控制一些輸出的形式，像是用科學記號法、小數點要幾位、對其左邊右邊、輸出佔幾格之類的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setf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的函式，可以設定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的格式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是四捨五入到固定的位數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18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r>
              <a:rPr lang="zh-TW" altLang="en-US" dirty="0"/>
              <a:t>是一個物件，裡面會有函式與變數，其定義的內容可以到上百行，因此可以選擇將</a:t>
            </a:r>
            <a:r>
              <a:rPr lang="en-US" altLang="zh-TW" dirty="0"/>
              <a:t>class</a:t>
            </a:r>
            <a:r>
              <a:rPr lang="zh-TW" altLang="en-US" dirty="0"/>
              <a:t>的定義與應用內容分開至兩個不同的檔案內，對於存放</a:t>
            </a:r>
            <a:r>
              <a:rPr lang="en-US" altLang="zh-TW" dirty="0"/>
              <a:t>class</a:t>
            </a:r>
            <a:r>
              <a:rPr lang="zh-TW" altLang="en-US" dirty="0"/>
              <a:t>定義的檔案，其他使用者可以清楚看到</a:t>
            </a:r>
            <a:r>
              <a:rPr lang="en-US" altLang="zh-TW" dirty="0"/>
              <a:t>class</a:t>
            </a:r>
            <a:r>
              <a:rPr lang="zh-TW" altLang="en-US" dirty="0"/>
              <a:t>的結構、函式、變數，加上註解可以讓其他人更好閱讀</a:t>
            </a:r>
            <a:r>
              <a:rPr lang="en-US" altLang="zh-TW" dirty="0"/>
              <a:t>class</a:t>
            </a:r>
            <a:r>
              <a:rPr lang="zh-TW" altLang="en-US" dirty="0"/>
              <a:t>的用法。但不會有函式的內容，這些函式的內容會被寫在另一個檔案，如果需要更改這些函式的內容，就只需要更改這個檔案就好，其他使用到</a:t>
            </a:r>
            <a:r>
              <a:rPr lang="en-US" altLang="zh-TW" dirty="0"/>
              <a:t>class</a:t>
            </a:r>
            <a:r>
              <a:rPr lang="zh-TW" altLang="en-US" dirty="0"/>
              <a:t>的程式就不用再做修改。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562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是用正常計數法顯示，也就是正常的小數，不會出現科學記號法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showpoint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則是輸出固定精度的小數點，不會因為後面是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就省略</a:t>
            </a:r>
            <a:endParaRPr lang="en-US" altLang="zh-TW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是靠右對齊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b="0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791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706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setw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跟其他的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寫在一起，功能是讓下次的輸入佔據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格，因為輸出預設是靠右對齊，所以輸出是左邊兩個空格右邊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跟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共佔據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格。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setprecision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則是讓後面的輸出的小數都顯示固定位數，動作跟前面教的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函式是一樣的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3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Encapsulation</a:t>
            </a:r>
            <a:r>
              <a:rPr lang="zh-TW" altLang="en-US" dirty="0"/>
              <a:t>封裝，是</a:t>
            </a:r>
            <a:r>
              <a:rPr lang="en-US" altLang="zh-TW" dirty="0"/>
              <a:t>OOP</a:t>
            </a:r>
            <a:r>
              <a:rPr lang="zh-TW" altLang="en-US" dirty="0"/>
              <a:t>的基本概念之一，封裝可以將數據與數據的使用方法綁在一起，作為一個物件，並且可以設定從物件外部的存取權，也就是說可以隱藏部分敏感的內容，或是限制使用的方法，像是之前教過的</a:t>
            </a:r>
            <a:r>
              <a:rPr lang="en-US" altLang="zh-TW" dirty="0"/>
              <a:t>mutator</a:t>
            </a:r>
            <a:r>
              <a:rPr lang="zh-TW" altLang="en-US" dirty="0"/>
              <a:t>跟</a:t>
            </a:r>
            <a:r>
              <a:rPr lang="en-US" altLang="zh-TW" dirty="0"/>
              <a:t>accessor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27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封裝這個概念有以下幾個要點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所有的變數都要是</a:t>
            </a:r>
            <a:r>
              <a:rPr lang="en-US" altLang="zh-TW" dirty="0"/>
              <a:t>private</a:t>
            </a:r>
          </a:p>
          <a:p>
            <a:pPr>
              <a:buAutoNum type="arabicPeriod"/>
            </a:pPr>
            <a:r>
              <a:rPr lang="en-US" altLang="zh-TW" dirty="0"/>
              <a:t>Operator</a:t>
            </a:r>
            <a:r>
              <a:rPr lang="zh-TW" altLang="en-US" dirty="0"/>
              <a:t>的函式需要是</a:t>
            </a:r>
            <a:r>
              <a:rPr lang="en-US" altLang="zh-TW" dirty="0"/>
              <a:t>public, friend</a:t>
            </a:r>
            <a:r>
              <a:rPr lang="zh-TW" altLang="en-US" dirty="0"/>
              <a:t>或是</a:t>
            </a:r>
            <a:r>
              <a:rPr lang="en-US" altLang="zh-TW" dirty="0"/>
              <a:t>overloading</a:t>
            </a:r>
            <a:r>
              <a:rPr lang="zh-TW" altLang="en-US" dirty="0"/>
              <a:t>，這樣使用者才可以使用</a:t>
            </a:r>
            <a:endParaRPr lang="en-US" altLang="zh-TW" dirty="0"/>
          </a:p>
          <a:p>
            <a:pPr>
              <a:buAutoNum type="arabicPeriod"/>
            </a:pPr>
            <a:r>
              <a:rPr lang="en-US" altLang="zh-TW" dirty="0"/>
              <a:t>Class</a:t>
            </a:r>
            <a:r>
              <a:rPr lang="zh-TW" altLang="en-US" dirty="0"/>
              <a:t>的所有定義需要整合在一起，包括函式的</a:t>
            </a:r>
            <a:r>
              <a:rPr lang="en-US" altLang="zh-TW" dirty="0"/>
              <a:t>header</a:t>
            </a:r>
          </a:p>
          <a:p>
            <a:pPr>
              <a:buAutoNum type="arabicPeriod"/>
            </a:pPr>
            <a:r>
              <a:rPr lang="zh-TW" altLang="en-US" dirty="0"/>
              <a:t>而函式的內容則不該被其他使用者看到，資料可以放在其他檔案然後另作加密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60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zh-TW" altLang="en-US" dirty="0"/>
              <a:t>的寫法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31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Namespace</a:t>
            </a:r>
            <a:r>
              <a:rPr lang="zh-TW" altLang="en-US" dirty="0"/>
              <a:t>命名空間，可能不太好懂，大概就是一堆定義的集合，包括</a:t>
            </a:r>
            <a:r>
              <a:rPr lang="en-US" altLang="zh-TW" dirty="0"/>
              <a:t>class</a:t>
            </a:r>
            <a:r>
              <a:rPr lang="zh-TW" altLang="en-US" dirty="0"/>
              <a:t>的定義，或是函式、變數的定義，當使用</a:t>
            </a:r>
            <a:r>
              <a:rPr lang="en-US" altLang="zh-TW" dirty="0"/>
              <a:t>(using)</a:t>
            </a:r>
            <a:r>
              <a:rPr lang="zh-TW" altLang="en-US" dirty="0"/>
              <a:t>一個</a:t>
            </a:r>
            <a:r>
              <a:rPr lang="en-US" altLang="zh-TW" dirty="0"/>
              <a:t>Namespace</a:t>
            </a:r>
            <a:r>
              <a:rPr lang="zh-TW" altLang="en-US" dirty="0"/>
              <a:t>後，表示這裡面的定義都會被套用進來。</a:t>
            </a:r>
            <a:endParaRPr lang="en-US" altLang="zh-TW" dirty="0"/>
          </a:p>
          <a:p>
            <a:r>
              <a:rPr lang="zh-TW" altLang="en-US" dirty="0"/>
              <a:t>有命名空間的原因除了是比較好管理多個定義要求，也可以針對不同程式中相同名字的物件名稱去做管理。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9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像是每次程式開頭都會寫的</a:t>
            </a:r>
            <a:r>
              <a:rPr lang="en-US" altLang="zh-TW" dirty="0"/>
              <a:t>using namespace std</a:t>
            </a:r>
            <a:r>
              <a:rPr lang="zh-TW" altLang="en-US" dirty="0"/>
              <a:t>，這個</a:t>
            </a:r>
            <a:r>
              <a:rPr lang="en-US" altLang="zh-TW" dirty="0"/>
              <a:t>namespace</a:t>
            </a:r>
            <a:r>
              <a:rPr lang="zh-TW" altLang="en-US" dirty="0"/>
              <a:t>裡面包含輸入輸出常用的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cin</a:t>
            </a:r>
            <a:r>
              <a:rPr lang="zh-TW" altLang="en-US" dirty="0"/>
              <a:t>和其他東西的定義，如前面所說，如果需要定義一個新的東西叫做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cin</a:t>
            </a:r>
            <a:r>
              <a:rPr lang="zh-TW" altLang="en-US" dirty="0"/>
              <a:t>那就必須要先註解掉</a:t>
            </a:r>
            <a:r>
              <a:rPr lang="en-US" altLang="zh-TW" dirty="0"/>
              <a:t>using namespace std</a:t>
            </a:r>
            <a:r>
              <a:rPr lang="zh-TW" altLang="en-US" dirty="0"/>
              <a:t>，不然就會重複定義了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79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1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entury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D72285B-5C73-4DA2-83DE-004E17F5909C}" type="datetime1">
              <a:rPr lang="zh-TW" altLang="en-US" smtClean="0"/>
              <a:t>2023/5/18</a:t>
            </a:fld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BE76E0-CB07-4795-A724-2DC072D2972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76F31-A76C-42C9-B3F2-D724A6B7605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78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EE9AA9-E7DC-4161-8019-8F683A09E91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99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E8336-BE87-42BB-B1BE-0EFDB5065BA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44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FC9EC-5B65-46FC-9D3A-CB54B47041D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18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EE7E0-179F-4A0E-AF2A-1778D3F21CF8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5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65BE0C-8D5E-49DB-A961-BEEE3EBEED2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9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3EAFB-629C-434C-BA43-B19B6A4EE11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5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011FBF-5110-46F1-995F-3B600ECF644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56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15E0D9-9C54-4A22-BAB6-2ADD9C835CE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42D3E5-EEAE-421D-8BDF-0D6FB7EAA18B}" type="datetime1">
              <a:rPr lang="zh-TW" altLang="en-US" smtClean="0"/>
              <a:t>2023/5/18</a:t>
            </a:fld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234E2-E2F6-4FD5-A8E4-E0D8A1ECC2F8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8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E43AF-8171-47A8-AE59-EDC8A47ABD9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98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678-2274-4129-BE8A-AD28D2C1955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37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6C9D2-3775-4B18-AB87-D37D4EE6B33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78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0C6EB-D3B4-4B0D-A4B1-6F970E14686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97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630C6-EA49-4C14-B03A-950C9B210FA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542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7B4B4E-518E-4562-B1EA-7EAECF0B4F58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073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05EA9-F2F5-47BE-8315-08F3A80D52F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07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3F2A2D-855A-4F40-A690-33C39BBE728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94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E2F01-028D-4129-8BF9-ED23F5FF302B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40D1CBA-2FCB-45CE-818C-DA1DE615A5FC}" type="datetime1">
              <a:rPr lang="zh-TW" altLang="en-US" smtClean="0"/>
              <a:t>2023/5/18</a:t>
            </a:fld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C113A-A624-4B9E-8EAA-F557D736DD0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128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056521-9850-489D-A780-151B13C56A9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566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A2D7EB-DA11-48C4-88CC-47BE12FD87D8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169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EFBDB-0A8C-4755-A05F-62DC9249393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08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75214-DF20-404E-B9FE-0CAA0E2031F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293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793D92-E365-4EEA-95D5-3C751013D96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512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FC53D-2F4B-4A19-9F4F-B8A585F0BEE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869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3301D-6E61-4A3A-93F2-1387CB5465D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1059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D5769-9CDE-44F7-A07E-3843FB08173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214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83D7B2-D6AC-4BD5-B0DD-2248A42FE1E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2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5F3BAD3-D149-44EE-9302-1E370DE4DB10}" type="datetime1">
              <a:rPr lang="zh-TW" altLang="en-US" smtClean="0"/>
              <a:t>2023/5/18</a:t>
            </a:fld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E2264-ADDC-486D-A46F-577F085CB137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918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1C7C0-3BC9-42D6-9E21-29DF9233F21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8181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7837A-2986-45A8-925E-AFEDAE6C4A9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4048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332B1-A0D2-482B-92D5-4F77FA9292D2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634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A2B0-36A1-4A5D-B6F4-44670E982A4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54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9FA84-B6F8-465A-8FCF-9E01A2D211FB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5690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378D43-F89A-486A-9313-DAF6FC23939B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7176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575C4-E48D-4200-9BC5-79718D1DA44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9334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0E406-738C-462D-822E-75483870D038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6375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7681B-5D7F-48DD-BE7C-1D0D5EAB795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30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05EB3DF-781B-4F30-96F0-D20B49F88960}" type="datetime1">
              <a:rPr lang="zh-TW" altLang="en-US" smtClean="0"/>
              <a:t>2023/5/18</a:t>
            </a:fld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5CF99B-A090-4891-B1FB-EBE36700554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0657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FE1514-AF71-4184-80CA-A9AD69E1633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9763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7479E-0539-482B-84BF-8DD2B4F5E05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1906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5554F-76C2-44F2-A315-F6550024E21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C45980E-1687-4B30-A6A4-EE67FC3FDFFF}" type="datetime1">
              <a:rPr lang="zh-TW" altLang="en-US" smtClean="0"/>
              <a:t>2023/5/18</a:t>
            </a:fld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8461F80-1152-4691-A996-3C9D0AFD2AF3}" type="datetime1">
              <a:rPr lang="zh-TW" altLang="en-US" smtClean="0"/>
              <a:t>2023/5/18</a:t>
            </a:fld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C3EA9D5-1CD9-4534-863D-B60E7ACD51AC}" type="datetime1">
              <a:rPr lang="zh-TW" altLang="en-US" smtClean="0"/>
              <a:t>2023/5/18</a:t>
            </a:fld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2DD8DA-E202-458B-8E53-4097F00FC705}" type="datetime1">
              <a:rPr lang="zh-TW" altLang="en-US" smtClean="0"/>
              <a:t>2023/5/18</a:t>
            </a:fld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01C9414-9F8B-4417-8EB4-3776C427989B}" type="datetime1">
              <a:rPr lang="zh-TW" altLang="en-US" smtClean="0"/>
              <a:t>2023/5/18</a:t>
            </a:fld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0D568-EC8C-472F-B61E-24B4413561F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9FC7F4-EBF2-4688-BB3B-3E8E2AB2542B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0B0444-8BC0-4A33-AB04-AFADCF3FC1D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D227C3-DB6D-488A-AAE3-F2E29839357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6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Autofit/>
          </a:bodyPr>
          <a:lstStyle/>
          <a:p>
            <a:r>
              <a:rPr lang="en-US" altLang="zh-TW" sz="3100" dirty="0"/>
              <a:t>Chapter12. Separate Compilation and Namespaces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5F57B-7F25-4416-A9E1-22F5E576FA07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72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Namespaces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538081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Namespace defined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 collection of name de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finitions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efinitions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Variable declarations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Programs use many classes, functions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Commonly have same names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Namespaces deal with this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be “on” or ”off” 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names might conflict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turn off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8C12E6-0EAD-410D-B04D-FBF91942672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46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Using Directive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namespace std;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Makes all definitions in std namespace available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Why might you NOT want this?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make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have non-standard meaning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Perhaps a need to redefine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redefine any others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376847-2C55-4409-BB1F-86ED27894BE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7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Creating a Namespace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44EE8-8F84-4E62-8379-302020AAD2B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0F0565-564A-686C-285E-640819439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708"/>
          <a:stretch/>
        </p:blipFill>
        <p:spPr>
          <a:xfrm>
            <a:off x="3367018" y="2474390"/>
            <a:ext cx="2878415" cy="36155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78B30B-A1B6-F539-AC8A-1CD05D82D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32"/>
          <a:stretch/>
        </p:blipFill>
        <p:spPr>
          <a:xfrm>
            <a:off x="6567167" y="2993545"/>
            <a:ext cx="2880000" cy="219960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48F03E0-9621-D0FA-D698-00C629B65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46" y="3040702"/>
            <a:ext cx="2566076" cy="20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3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Chapter13.  Streams &amp; File I/O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7ED0AD-D1D9-4FAD-8BAE-ACB22A51087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1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I/O Streams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 I/O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Character I/O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Tools for Stream I/O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 names as input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Formatting output, flag settings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20B92-A4CB-413D-806A-429A03D9F40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34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Input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Flow into program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come from keyboard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come from file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Flow out of program 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go to screen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go to file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27134-23D2-421E-A3A6-A944C5906B3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92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 Usage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We’ve used streams already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input stream object connected to keyboard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 stream object connected to screen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define other steams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 / from files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Used similarly as cin , cout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0229A-0327-4143-8A41-C3FE048BE238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4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Connection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first connect file to stream object !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For input :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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object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For output :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File 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ofstream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object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  <a:sym typeface="Wingdings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Classes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ifstrea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m and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ofstream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  <a:sym typeface="Wingdings" pitchFamily="2" charset="2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Defined in library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&lt;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fstream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&gt;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Named in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std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namespace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EBE31-77F2-4767-A64E-97BCAC32EA32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3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I/O Libraries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 allow both file input and output in your program :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B2CF8-56D5-42F3-9D2A-9FC7DFE49A7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53794-3214-4EF7-8F17-AB3D4C004C47}"/>
              </a:ext>
            </a:extLst>
          </p:cNvPr>
          <p:cNvSpPr/>
          <p:nvPr/>
        </p:nvSpPr>
        <p:spPr>
          <a:xfrm>
            <a:off x="5689094" y="3429000"/>
            <a:ext cx="3007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#include &lt;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std ::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std ::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1D43C-A00E-49BC-940E-CFCF6FD6B73F}"/>
              </a:ext>
            </a:extLst>
          </p:cNvPr>
          <p:cNvSpPr/>
          <p:nvPr/>
        </p:nvSpPr>
        <p:spPr>
          <a:xfrm>
            <a:off x="1689154" y="3429000"/>
            <a:ext cx="3007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#include &lt;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namespace std;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326B6B-40CF-45A4-BE6E-C1C84D0F31E4}"/>
              </a:ext>
            </a:extLst>
          </p:cNvPr>
          <p:cNvSpPr/>
          <p:nvPr/>
        </p:nvSpPr>
        <p:spPr>
          <a:xfrm>
            <a:off x="4559539" y="3558154"/>
            <a:ext cx="950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7944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Declaring 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 must be declared like any other class variable 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outStream;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then “connect” to file 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inStream.open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(“infile.txt”);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Called “opening the file”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Used member function open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specify complete pathname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71CA6D-5A1E-49DC-88A2-BAF34EC4499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6F6DCC-5B86-485F-B9AC-9C2CF11447F8}"/>
              </a:ext>
            </a:extLst>
          </p:cNvPr>
          <p:cNvSpPr txBox="1"/>
          <p:nvPr/>
        </p:nvSpPr>
        <p:spPr>
          <a:xfrm>
            <a:off x="7357952" y="3686041"/>
            <a:ext cx="4249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pass as argument to constructor :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(“infile.txt”);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222019D-16E5-4258-9413-D1F7600583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97923" y="3135630"/>
            <a:ext cx="3260029" cy="904354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A9C2DC-8E60-4B55-98BD-DEE7BFD1739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59129" y="4039984"/>
            <a:ext cx="2298823" cy="359102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526526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Class, Pointers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The this pointer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Destructors, copy constructors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latin typeface="Calibri"/>
                <a:ea typeface="微軟正黑體"/>
              </a:rPr>
              <a:t>Separate Compilation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Encapsulation reviewed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Calibri"/>
                <a:ea typeface="微軟正黑體"/>
              </a:rPr>
              <a:t>Header and implementation files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Namespaces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Using directives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Creating a Namespace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98DF6CFC-ACDC-4AFD-B300-78F9D20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4D7116-5E89-4233-B006-63779E9B24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08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Closing Files &amp; File Flush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Files should be closed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Disconnects stream from file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action 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inStream.close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outStream.close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 often “buffered”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Written in “groups”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Occasionally might need to force writing 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outStream.flush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();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//all buffered output is physically written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E0834-956D-4CED-9962-7A09809D739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89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Appending to a file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Standard open operation begins with empty file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Open for append 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 outStream;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outstream.open(“important.txt”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app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file doesn’t exist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creates it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file exists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 appends to end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2</a:t>
            </a:r>
            <a:r>
              <a:rPr kumimoji="0" lang="en-US" altLang="zh-TW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nd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argument is class 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ios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defined constant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</a:t>
            </a: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&lt;iostream&gt;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library , </a:t>
            </a:r>
            <a:r>
              <a:rPr kumimoji="0" lang="en-US" altLang="zh-TW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namespace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54FBF-E31F-4B98-95ED-7594E8ED5BC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Checking End Of File (EOF)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eof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inStream.get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(next);</a:t>
            </a:r>
          </a:p>
          <a:p>
            <a:pPr marL="457200" lvl="1" defTabSz="457200">
              <a:buClrTx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while(!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inStream.eof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) {</a:t>
            </a:r>
            <a:r>
              <a:rPr lang="zh-TW" altLang="en-US" sz="2000" kern="1200" dirty="0">
                <a:latin typeface="Calibri"/>
                <a:ea typeface="微軟正黑體"/>
                <a:cs typeface="+mn-cs"/>
              </a:rPr>
              <a:t>   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//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eof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returns bool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next;	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instream.get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(next);	// Reads each character until file ends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1938F1-04FA-4795-9A1F-FD911A49B558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46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dirty="0"/>
              <a:t>Formatting Output with Stream Functions</a:t>
            </a:r>
            <a:endParaRPr lang="zh-TW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Consider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</a:t>
            </a: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.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fixed)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</a:t>
            </a: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.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showpoint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outStream.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precision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(2)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Allows multitude of output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flags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to be set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precision(x)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Decimals written with “x” digitals after decimal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DBFAF6-1E44-40C1-AE6C-8569EB455A0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DACD41-1867-73D1-3208-416121948188}"/>
              </a:ext>
            </a:extLst>
          </p:cNvPr>
          <p:cNvSpPr txBox="1"/>
          <p:nvPr/>
        </p:nvSpPr>
        <p:spPr>
          <a:xfrm>
            <a:off x="7470183" y="2676532"/>
            <a:ext cx="4694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All output streams have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member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Flags are constants in class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library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&lt;iostream&gt;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,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namespace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18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Flags : Examples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Common flag constants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fixed)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 fixed – point notation (decimal)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showpoint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Always include decimal point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right)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Sets right – justification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 multiple flags with one call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outStream ::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fixed |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showpoint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|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::right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A1111-5F74-4E14-B96A-AE5828F320D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6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Manipulators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Manipulators defined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“A function called in nontraditional way”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have arguments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Placed after insertion operator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etw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and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setprecision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are in library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iomanip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std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namespace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5C643-E6A9-4B33-8E9E-506394AF12A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24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Manipulators : Examples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etw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manipulators :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(Note. affects only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NEXT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outputted value)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 	&lt;&lt; “Start”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(4) &lt;&lt; 10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(4) &lt;&lt; 20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(6) &lt;&lt; 30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Results in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Start  10  20 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setprecision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manipulators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cout.setf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::fixed);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 	&lt;&lt; “$ ”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setprecision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(2) &lt;&lt; 10.3 &lt;&lt; “ ”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“$ ” &lt;&lt; 20.5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Results in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$ 10.30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$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20.50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8EC1C-CBD1-443F-8E0F-ADC41094B04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93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90D6A-7DB4-4511-92B8-9BF1974F8E47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531880"/>
            <a:ext cx="54927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Program Parts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Kept in separate files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Compiled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Linked together before program runs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definitions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Separate from “using” programs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Bu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ild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library of classes</a:t>
            </a:r>
          </a:p>
          <a:p>
            <a:pPr marL="1257300" lvl="2" indent="-342900">
              <a:buFont typeface="Calibri" panose="020F0502020204030204" pitchFamily="34" charset="0"/>
              <a:buChar char="-"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Re-used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by many different programs</a:t>
            </a:r>
          </a:p>
          <a:p>
            <a:pPr marL="1257300" lvl="2" indent="-342900">
              <a:buFont typeface="Calibri" panose="020F0502020204030204" pitchFamily="34" charset="0"/>
              <a:buChar char="-"/>
              <a:defRPr/>
            </a:pPr>
            <a:r>
              <a:rPr lang="en-US" altLang="zh-TW" sz="1800" dirty="0">
                <a:solidFill>
                  <a:srgbClr val="000000"/>
                </a:solidFill>
                <a:latin typeface="Calibri"/>
                <a:ea typeface="微軟正黑體"/>
              </a:rPr>
              <a:t>Just like predefined libraries</a:t>
            </a: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7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3F668-C52D-4B3B-83CC-A29C66288FC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Class Separation</a:t>
            </a:r>
            <a:endParaRPr lang="zh-TW" altLang="en-US" sz="4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Class independence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Separate class definition / specification ( interface )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Separate class implementation</a:t>
            </a:r>
            <a:endParaRPr lang="en-US" altLang="zh-TW" sz="2000" dirty="0">
              <a:solidFill>
                <a:srgbClr val="000000"/>
              </a:solidFill>
              <a:latin typeface="+mn-lt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</a:rPr>
              <a:t>Place in two fi</a:t>
            </a: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</a:rPr>
              <a:t>les</a:t>
            </a:r>
          </a:p>
          <a:p>
            <a:pPr lvl="1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+mn-lt"/>
                <a:ea typeface="微軟正黑體"/>
              </a:rPr>
              <a:t>If implementation changes </a:t>
            </a:r>
            <a:r>
              <a:rPr lang="en-US" altLang="zh-TW" sz="2400" dirty="0">
                <a:latin typeface="+mn-lt"/>
                <a:sym typeface="Wingdings" pitchFamily="2" charset="2"/>
              </a:rPr>
              <a:t> only that file need be changed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  <a:sym typeface="Wingdings" pitchFamily="2" charset="2"/>
              </a:rPr>
              <a:t>Class specification need not change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+mn-lt"/>
                <a:ea typeface="微軟正黑體"/>
                <a:sym typeface="Wingdings" pitchFamily="2" charset="2"/>
              </a:rPr>
              <a:t>“User” programs need not change</a:t>
            </a:r>
            <a:endParaRPr lang="en-US" altLang="zh-TW" sz="2000" dirty="0">
              <a:solidFill>
                <a:srgbClr val="000000"/>
              </a:solidFill>
              <a:latin typeface="+mn-lt"/>
              <a:ea typeface="微軟正黑體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F43639-9FC5-0952-F302-9DCDDE7C6077}"/>
              </a:ext>
            </a:extLst>
          </p:cNvPr>
          <p:cNvSpPr/>
          <p:nvPr/>
        </p:nvSpPr>
        <p:spPr>
          <a:xfrm>
            <a:off x="6594437" y="4824153"/>
            <a:ext cx="2474259" cy="165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definition;</a:t>
            </a:r>
          </a:p>
          <a:p>
            <a:pPr algn="ctr"/>
            <a:endPara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implementation;</a:t>
            </a:r>
          </a:p>
          <a:p>
            <a:pPr algn="ctr"/>
            <a:endPara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function;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9C7D60-67AE-2E03-AE06-C2F30290523E}"/>
              </a:ext>
            </a:extLst>
          </p:cNvPr>
          <p:cNvSpPr/>
          <p:nvPr/>
        </p:nvSpPr>
        <p:spPr>
          <a:xfrm>
            <a:off x="9587522" y="4827279"/>
            <a:ext cx="2474259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CF738A-5CF1-A09A-3299-AA950BBD1C70}"/>
              </a:ext>
            </a:extLst>
          </p:cNvPr>
          <p:cNvSpPr/>
          <p:nvPr/>
        </p:nvSpPr>
        <p:spPr>
          <a:xfrm>
            <a:off x="9587520" y="5431471"/>
            <a:ext cx="2474259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implementation;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809C28-A8A7-79DA-F3FB-8EC055059C57}"/>
              </a:ext>
            </a:extLst>
          </p:cNvPr>
          <p:cNvSpPr/>
          <p:nvPr/>
        </p:nvSpPr>
        <p:spPr>
          <a:xfrm>
            <a:off x="9587520" y="6035663"/>
            <a:ext cx="2474259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function;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FFFA8F09-AE77-2F40-A4AC-F14B5CBEC240}"/>
              </a:ext>
            </a:extLst>
          </p:cNvPr>
          <p:cNvSpPr/>
          <p:nvPr/>
        </p:nvSpPr>
        <p:spPr>
          <a:xfrm>
            <a:off x="9133244" y="5452987"/>
            <a:ext cx="388603" cy="432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5891E69C-8F19-6174-ACC3-A7857DC429D2}"/>
              </a:ext>
            </a:extLst>
          </p:cNvPr>
          <p:cNvSpPr/>
          <p:nvPr/>
        </p:nvSpPr>
        <p:spPr>
          <a:xfrm rot="16200000">
            <a:off x="11633089" y="5208235"/>
            <a:ext cx="532433" cy="292696"/>
          </a:xfrm>
          <a:prstGeom prst="leftRightArrow">
            <a:avLst>
              <a:gd name="adj1" fmla="val 32762"/>
              <a:gd name="adj2" fmla="val 5000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8853B711-2E11-6E9B-EFCD-C1E6902F5D91}"/>
              </a:ext>
            </a:extLst>
          </p:cNvPr>
          <p:cNvSpPr/>
          <p:nvPr/>
        </p:nvSpPr>
        <p:spPr>
          <a:xfrm rot="16200000">
            <a:off x="11635546" y="5857689"/>
            <a:ext cx="532433" cy="292696"/>
          </a:xfrm>
          <a:prstGeom prst="leftRightArrow">
            <a:avLst>
              <a:gd name="adj1" fmla="val 32762"/>
              <a:gd name="adj2" fmla="val 5000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AE5-5305-E0BC-CD46-7C6DC0543715}"/>
              </a:ext>
            </a:extLst>
          </p:cNvPr>
          <p:cNvSpPr txBox="1"/>
          <p:nvPr/>
        </p:nvSpPr>
        <p:spPr>
          <a:xfrm>
            <a:off x="11196914" y="514287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n w="6350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zh-TW" altLang="en-US" sz="1800" b="1" dirty="0">
              <a:ln w="6350">
                <a:solidFill>
                  <a:sysClr val="windowText" lastClr="00000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D16928-DAAD-D11C-7819-941720CD01D5}"/>
              </a:ext>
            </a:extLst>
          </p:cNvPr>
          <p:cNvSpPr txBox="1"/>
          <p:nvPr/>
        </p:nvSpPr>
        <p:spPr>
          <a:xfrm>
            <a:off x="11193087" y="574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n w="6350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zh-TW" altLang="en-US" sz="1800" b="1" dirty="0">
              <a:ln w="6350">
                <a:solidFill>
                  <a:sysClr val="windowText" lastClr="000000"/>
                </a:solidFill>
              </a:ln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5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Reviewed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6626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Encapsulation principle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Separate how class is used by programmer from details of class’s implementation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“Complete” separation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Change to implementation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 NO impact on any other programs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Basic OOP Principle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212ABA-B98A-4E59-9302-8EB650E56EB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5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Encapsulation Rules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Rules to ensure separation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All member variables should be private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Basic class operations should be</a:t>
            </a:r>
          </a:p>
          <a:p>
            <a:pPr marL="914400" lvl="7" indent="-457200" defTabSz="457200">
              <a:buClrTx/>
              <a:buFont typeface="Arial" panose="020B0604020202020204" pitchFamily="34" charset="0"/>
              <a:buChar char="•"/>
              <a:defRPr/>
            </a:pPr>
            <a:endParaRPr lang="en-US" altLang="zh-TW" sz="2000" kern="1200" dirty="0">
              <a:latin typeface="Calibri"/>
              <a:ea typeface="微軟正黑體"/>
              <a:cs typeface="+mn-cs"/>
            </a:endParaRPr>
          </a:p>
          <a:p>
            <a:pPr marL="914400" lvl="7" indent="-457200" defTabSz="457200">
              <a:buClrTx/>
              <a:buFont typeface="Arial" panose="020B0604020202020204" pitchFamily="34" charset="0"/>
              <a:buChar char="•"/>
              <a:defRPr/>
            </a:pPr>
            <a:endParaRPr lang="en-US" altLang="zh-TW" sz="2000" kern="1200" dirty="0">
              <a:latin typeface="Calibri"/>
              <a:ea typeface="微軟正黑體"/>
              <a:cs typeface="+mn-cs"/>
            </a:endParaRPr>
          </a:p>
          <a:p>
            <a:pPr marL="914400" lvl="7" indent="-457200" defTabSz="457200">
              <a:buClrTx/>
              <a:buFont typeface="Arial" panose="020B0604020202020204" pitchFamily="34" charset="0"/>
              <a:buChar char="•"/>
              <a:defRPr/>
            </a:pPr>
            <a:endParaRPr lang="en-US" altLang="zh-TW" sz="2000" kern="1200" dirty="0">
              <a:latin typeface="Calibri"/>
              <a:ea typeface="微軟正黑體"/>
              <a:cs typeface="+mn-cs"/>
            </a:endParaRPr>
          </a:p>
          <a:p>
            <a:pPr marL="914400" lvl="1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Group class definitions and prototypes together</a:t>
            </a:r>
          </a:p>
          <a:p>
            <a:pPr marL="914400" lvl="1" indent="-457200" defTabSz="457200">
              <a:buClrTx/>
              <a:buFont typeface="+mj-lt"/>
              <a:buAutoNum type="arabicPeriod"/>
              <a:defRPr/>
            </a:pPr>
            <a:endParaRPr lang="en-US" altLang="zh-TW" sz="2000" kern="1200" dirty="0">
              <a:latin typeface="Calibri"/>
              <a:ea typeface="微軟正黑體"/>
              <a:cs typeface="+mn-cs"/>
            </a:endParaRPr>
          </a:p>
          <a:p>
            <a:pPr marL="914400" lvl="1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>
                <a:latin typeface="Calibri"/>
                <a:ea typeface="微軟正黑體"/>
                <a:cs typeface="+mn-cs"/>
              </a:rPr>
              <a:t>Make class implementation unavailable to users of class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3EB651-709D-483C-B1B4-BB42D568B0A7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7011" y="3545599"/>
            <a:ext cx="454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Public member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Friend or ordinary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Overloaded operators</a:t>
            </a:r>
            <a:endParaRPr lang="zh-TW" altLang="en-US" sz="1800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37011" y="4751945"/>
            <a:ext cx="454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lt"/>
              </a:rPr>
              <a:t>Called “interface” for class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28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F30EA8-7997-4160-9793-02B1B05AEFE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CAECE8B-5D3C-40D4-AE35-3F4083BC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82" y="2481473"/>
            <a:ext cx="8377959" cy="40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Separate Compilation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E5BED4-661C-42EF-B5B1-E6A157F36CB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6626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TW" sz="2400" kern="1200" dirty="0">
                <a:latin typeface="+mn-lt"/>
                <a:ea typeface="微軟正黑體"/>
              </a:rPr>
              <a:t>Example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微軟正黑體"/>
                <a:cs typeface="+mn-cs"/>
                <a:sym typeface="Wingdings" pitchFamily="2" charset="2"/>
              </a:rPr>
              <a:t>Compile:</a:t>
            </a: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 err="1">
                <a:latin typeface="+mn-lt"/>
                <a:ea typeface="微軟正黑體"/>
                <a:cs typeface="+mn-cs"/>
              </a:rPr>
              <a:t>newuser.h</a:t>
            </a:r>
            <a:endParaRPr lang="en-US" altLang="zh-TW" sz="2000" kern="1200" dirty="0">
              <a:latin typeface="+mn-lt"/>
              <a:ea typeface="微軟正黑體"/>
              <a:cs typeface="+mn-cs"/>
            </a:endParaRP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>
                <a:latin typeface="+mn-lt"/>
                <a:ea typeface="微軟正黑體"/>
                <a:cs typeface="+mn-cs"/>
              </a:rPr>
              <a:t>newuser.cpp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>
                <a:latin typeface="+mn-lt"/>
                <a:ea typeface="微軟正黑體"/>
                <a:cs typeface="+mn-cs"/>
              </a:rPr>
              <a:t>username.cpp</a:t>
            </a:r>
          </a:p>
          <a:p>
            <a:pPr marL="914400" lvl="3" indent="-457200" defTabSz="457200">
              <a:buClrTx/>
              <a:buFont typeface="+mj-lt"/>
              <a:buAutoNum type="arabicPeriod"/>
              <a:defRPr/>
            </a:pPr>
            <a:r>
              <a:rPr lang="en-US" altLang="zh-TW" sz="2000" kern="1200" dirty="0">
                <a:latin typeface="+mn-lt"/>
                <a:ea typeface="微軟正黑體"/>
                <a:cs typeface="+mn-cs"/>
              </a:rPr>
              <a:t>password.cpp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473387" y="2613502"/>
            <a:ext cx="7633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1600" dirty="0" err="1">
                <a:latin typeface="+mn-lt"/>
              </a:rPr>
              <a:t>makefile</a:t>
            </a:r>
            <a:r>
              <a:rPr lang="en-US" altLang="zh-TW" sz="1600" dirty="0">
                <a:latin typeface="+mn-lt"/>
              </a:rPr>
              <a:t>:</a:t>
            </a:r>
          </a:p>
          <a:p>
            <a:pPr lvl="2"/>
            <a:r>
              <a:rPr lang="en-US" altLang="zh-TW" sz="1600" dirty="0">
                <a:latin typeface="+mn-lt"/>
              </a:rPr>
              <a:t>CC = g++</a:t>
            </a:r>
          </a:p>
          <a:p>
            <a:pPr lvl="2"/>
            <a:r>
              <a:rPr lang="en-US" altLang="zh-TW" sz="1600" dirty="0">
                <a:latin typeface="+mn-lt"/>
              </a:rPr>
              <a:t>TARGET1 =</a:t>
            </a:r>
            <a:r>
              <a:rPr lang="zh-TW" altLang="en-US" sz="1600" dirty="0">
                <a:latin typeface="+mn-lt"/>
              </a:rPr>
              <a:t> </a:t>
            </a:r>
            <a:r>
              <a:rPr lang="en-US" altLang="zh-TW" sz="1600" dirty="0">
                <a:latin typeface="+mn-lt"/>
              </a:rPr>
              <a:t>Q1</a:t>
            </a:r>
          </a:p>
          <a:p>
            <a:pPr lvl="2"/>
            <a:r>
              <a:rPr lang="en-US" altLang="zh-TW" sz="1600" dirty="0">
                <a:latin typeface="+mn-lt"/>
              </a:rPr>
              <a:t>TARGET1-1 =</a:t>
            </a:r>
            <a:r>
              <a:rPr lang="zh-TW" altLang="en-US" sz="1600" dirty="0">
                <a:latin typeface="+mn-lt"/>
              </a:rPr>
              <a:t> </a:t>
            </a:r>
            <a:r>
              <a:rPr lang="en-US" altLang="zh-TW" sz="1600" kern="1200" dirty="0" err="1">
                <a:latin typeface="+mn-lt"/>
                <a:ea typeface="微軟正黑體"/>
              </a:rPr>
              <a:t>newuser</a:t>
            </a:r>
            <a:endParaRPr lang="en-US" altLang="zh-TW" sz="1600" dirty="0"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TARGET1-2 =</a:t>
            </a:r>
            <a:r>
              <a:rPr lang="zh-TW" altLang="en-US" sz="1600" dirty="0">
                <a:latin typeface="+mn-lt"/>
              </a:rPr>
              <a:t> </a:t>
            </a:r>
            <a:r>
              <a:rPr lang="en-US" altLang="zh-TW" sz="1600" kern="1200" dirty="0">
                <a:latin typeface="+mn-lt"/>
                <a:ea typeface="微軟正黑體"/>
              </a:rPr>
              <a:t>username</a:t>
            </a:r>
            <a:endParaRPr lang="en-US" altLang="zh-TW" sz="1600" dirty="0"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TARGET1-3 =</a:t>
            </a:r>
            <a:r>
              <a:rPr lang="zh-TW" altLang="en-US" sz="1600" dirty="0">
                <a:latin typeface="+mn-lt"/>
              </a:rPr>
              <a:t> </a:t>
            </a:r>
            <a:r>
              <a:rPr lang="en-US" altLang="zh-TW" sz="1600" kern="1200" dirty="0">
                <a:latin typeface="+mn-lt"/>
                <a:ea typeface="微軟正黑體"/>
              </a:rPr>
              <a:t>password</a:t>
            </a:r>
            <a:endParaRPr lang="en-US" altLang="zh-TW" sz="1600" dirty="0"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FLAG = -</a:t>
            </a:r>
            <a:r>
              <a:rPr lang="en-US" altLang="zh-TW" sz="1600" dirty="0" err="1">
                <a:latin typeface="+mn-lt"/>
              </a:rPr>
              <a:t>std</a:t>
            </a:r>
            <a:r>
              <a:rPr lang="en-US" altLang="zh-TW" sz="1600" dirty="0">
                <a:latin typeface="+mn-lt"/>
              </a:rPr>
              <a:t>=</a:t>
            </a:r>
            <a:r>
              <a:rPr lang="en-US" altLang="zh-TW" sz="1600" dirty="0" err="1">
                <a:latin typeface="+mn-lt"/>
              </a:rPr>
              <a:t>c++</a:t>
            </a:r>
            <a:r>
              <a:rPr lang="en-US" altLang="zh-TW" sz="1600" dirty="0">
                <a:latin typeface="+mn-lt"/>
              </a:rPr>
              <a:t>11</a:t>
            </a:r>
          </a:p>
          <a:p>
            <a:pPr lvl="2"/>
            <a:endParaRPr lang="en-US" altLang="zh-TW" sz="1600" dirty="0">
              <a:latin typeface="+mn-lt"/>
            </a:endParaRPr>
          </a:p>
          <a:p>
            <a:pPr lvl="2"/>
            <a:r>
              <a:rPr lang="en-US" altLang="zh-TW" sz="1600" dirty="0">
                <a:latin typeface="+mn-lt"/>
              </a:rPr>
              <a:t>all: $(TARGET1-1).cpp $(TARGET1-2).cpp $(TARGET1-3).cpp</a:t>
            </a:r>
          </a:p>
          <a:p>
            <a:pPr lvl="2"/>
            <a:r>
              <a:rPr lang="en-US" altLang="zh-TW" sz="1600" dirty="0">
                <a:latin typeface="+mn-lt"/>
              </a:rPr>
              <a:t>	$(CC) $(FLAG) -c $(TARGET1-1).cpp $(TARGET1-2).cpp $(TARGET1-3).cpp</a:t>
            </a:r>
          </a:p>
          <a:p>
            <a:pPr lvl="2"/>
            <a:r>
              <a:rPr lang="en-US" altLang="zh-TW" sz="1600" dirty="0">
                <a:latin typeface="+mn-lt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$(CC) $(FLAG) -o $(TARGET1) $(TARGET1-1).o $(TARGET1-2).o $(TARGET1-3).o </a:t>
            </a:r>
          </a:p>
          <a:p>
            <a:pPr lvl="2"/>
            <a:r>
              <a:rPr lang="en-US" altLang="zh-TW" sz="1600" dirty="0">
                <a:latin typeface="+mn-lt"/>
              </a:rPr>
              <a:t>clean:</a:t>
            </a:r>
          </a:p>
          <a:p>
            <a:pPr lvl="2"/>
            <a:r>
              <a:rPr lang="en-US" altLang="zh-TW" sz="1600" dirty="0">
                <a:latin typeface="+mn-lt"/>
              </a:rPr>
              <a:t>	</a:t>
            </a:r>
            <a:r>
              <a:rPr lang="en-US" altLang="zh-TW" sz="1600" dirty="0" err="1">
                <a:latin typeface="+mn-lt"/>
              </a:rPr>
              <a:t>rm</a:t>
            </a:r>
            <a:r>
              <a:rPr lang="en-US" altLang="zh-TW" sz="1600" dirty="0">
                <a:latin typeface="+mn-lt"/>
              </a:rPr>
              <a:t> -f $(TARGET1)</a:t>
            </a:r>
          </a:p>
          <a:p>
            <a:pPr lvl="2"/>
            <a:r>
              <a:rPr lang="en-US" altLang="zh-TW" sz="1600" dirty="0">
                <a:latin typeface="+mn-lt"/>
              </a:rPr>
              <a:t>	</a:t>
            </a:r>
            <a:r>
              <a:rPr lang="en-US" altLang="zh-TW" sz="1600" dirty="0" err="1">
                <a:latin typeface="+mn-lt"/>
              </a:rPr>
              <a:t>rm</a:t>
            </a:r>
            <a:r>
              <a:rPr lang="en-US" altLang="zh-TW" sz="1600" dirty="0">
                <a:latin typeface="+mn-lt"/>
              </a:rPr>
              <a:t> -f *.o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38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526526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Class, Pointers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The this pointer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Destructors, copy constructors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Separate Compilation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Encapsulation reviewed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Calibri"/>
                <a:ea typeface="微軟正黑體"/>
              </a:rPr>
              <a:t>Header and implementation files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Calibri"/>
                <a:ea typeface="微軟正黑體"/>
              </a:rPr>
              <a:t>Namespaces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ea typeface="微軟正黑體"/>
              </a:rPr>
              <a:t>Using directives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ea typeface="微軟正黑體"/>
              </a:rPr>
              <a:t>Creating a Namespace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98DF6CFC-ACDC-4AFD-B300-78F9D20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4D7116-5E89-4233-B006-63779E9B24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2023/5/18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60085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2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3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4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2204</Words>
  <Application>Microsoft Office PowerPoint</Application>
  <PresentationFormat>寬螢幕</PresentationFormat>
  <Paragraphs>360</Paragraphs>
  <Slides>26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Noto Sans Symbols</vt:lpstr>
      <vt:lpstr>Arial</vt:lpstr>
      <vt:lpstr>Calibri</vt:lpstr>
      <vt:lpstr>Century</vt:lpstr>
      <vt:lpstr>Times New Roman</vt:lpstr>
      <vt:lpstr>Wingdings</vt:lpstr>
      <vt:lpstr>Wingdings 2</vt:lpstr>
      <vt:lpstr>框架</vt:lpstr>
      <vt:lpstr>1_框架</vt:lpstr>
      <vt:lpstr>2_框架</vt:lpstr>
      <vt:lpstr>3_框架</vt:lpstr>
      <vt:lpstr>4_框架</vt:lpstr>
      <vt:lpstr>C程式設計實驗(二) </vt:lpstr>
      <vt:lpstr>Learning Objectives</vt:lpstr>
      <vt:lpstr>Separate Compilation</vt:lpstr>
      <vt:lpstr>Class Separation</vt:lpstr>
      <vt:lpstr>Encapsulation Reviewed </vt:lpstr>
      <vt:lpstr>Encapsulation Rules</vt:lpstr>
      <vt:lpstr>Separate Compilation</vt:lpstr>
      <vt:lpstr>Separate Compilation</vt:lpstr>
      <vt:lpstr>Learning Objectives</vt:lpstr>
      <vt:lpstr>Namespaces</vt:lpstr>
      <vt:lpstr>Using Directive</vt:lpstr>
      <vt:lpstr>Creating a Namespace</vt:lpstr>
      <vt:lpstr>C程式設計實驗(二) </vt:lpstr>
      <vt:lpstr>Learning Objectives</vt:lpstr>
      <vt:lpstr>Streams</vt:lpstr>
      <vt:lpstr>Stream Usage</vt:lpstr>
      <vt:lpstr>File Connection</vt:lpstr>
      <vt:lpstr>File I/O Libraries</vt:lpstr>
      <vt:lpstr>Declaring Streams</vt:lpstr>
      <vt:lpstr>Closing Files &amp; File Flush</vt:lpstr>
      <vt:lpstr>Appending to a file</vt:lpstr>
      <vt:lpstr>Checking End Of File (EOF)</vt:lpstr>
      <vt:lpstr>Formatting Output with Stream Functions</vt:lpstr>
      <vt:lpstr>Flags : Examples</vt:lpstr>
      <vt:lpstr>Manipulators</vt:lpstr>
      <vt:lpstr>Manipulators 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M113040058</cp:lastModifiedBy>
  <cp:revision>65</cp:revision>
  <dcterms:created xsi:type="dcterms:W3CDTF">2019-03-22T17:18:14Z</dcterms:created>
  <dcterms:modified xsi:type="dcterms:W3CDTF">2023-05-18T04:30:53Z</dcterms:modified>
</cp:coreProperties>
</file>