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6" r:id="rId3"/>
    <p:sldId id="257" r:id="rId4"/>
    <p:sldId id="290" r:id="rId5"/>
    <p:sldId id="281" r:id="rId6"/>
    <p:sldId id="291" r:id="rId7"/>
    <p:sldId id="292" r:id="rId8"/>
    <p:sldId id="294" r:id="rId9"/>
    <p:sldId id="296" r:id="rId10"/>
    <p:sldId id="301" r:id="rId11"/>
    <p:sldId id="298" r:id="rId12"/>
    <p:sldId id="302" r:id="rId13"/>
    <p:sldId id="299" r:id="rId14"/>
    <p:sldId id="30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92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1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43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375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28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Chapter13.  Streams &amp; File I/O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80C7-00E9-48C6-BBE4-2863F17926C1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Checking End Of File (EOF)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Member function </a:t>
            </a:r>
            <a:r>
              <a:rPr lang="en-US" altLang="zh-TW" sz="2400" b="1" dirty="0" err="1">
                <a:solidFill>
                  <a:srgbClr val="000000"/>
                </a:solidFill>
                <a:latin typeface="Calibri"/>
                <a:ea typeface="微軟正黑體"/>
              </a:rPr>
              <a:t>eof</a:t>
            </a: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()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inStream.get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(next);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while(!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inStream.eof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)	//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eof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() returns bool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{</a:t>
            </a:r>
          </a:p>
          <a:p>
            <a:pPr lvl="2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cout &lt;&lt; next;	</a:t>
            </a:r>
          </a:p>
          <a:p>
            <a:pPr lvl="2"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instream.get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(next);	// Reads each character until file ends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43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dirty="0"/>
              <a:t>Formatting Output with Stream Functions</a:t>
            </a:r>
            <a:endParaRPr lang="zh-TW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Consider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outStream :: 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setf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ios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 :: fixed)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outStream :: 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setf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ios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 :: 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showpoint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outStream.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precision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(2)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 lvl="1"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Member function </a:t>
            </a:r>
            <a:r>
              <a:rPr lang="en-US" altLang="zh-TW" sz="2400" b="1" dirty="0" err="1">
                <a:solidFill>
                  <a:srgbClr val="000000"/>
                </a:solidFill>
              </a:rPr>
              <a:t>setf</a:t>
            </a:r>
            <a:r>
              <a:rPr lang="en-US" altLang="zh-TW" sz="2400" b="1" dirty="0">
                <a:solidFill>
                  <a:srgbClr val="00000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Allows multitude of output </a:t>
            </a:r>
            <a:r>
              <a:rPr lang="en-US" altLang="zh-TW" sz="2000" b="1" dirty="0">
                <a:solidFill>
                  <a:srgbClr val="000000"/>
                </a:solidFill>
              </a:rPr>
              <a:t>flags</a:t>
            </a:r>
            <a:r>
              <a:rPr lang="en-US" altLang="zh-TW" sz="2000" dirty="0">
                <a:solidFill>
                  <a:srgbClr val="000000"/>
                </a:solidFill>
              </a:rPr>
              <a:t> to be set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Member function </a:t>
            </a: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precision(x)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Decimals written with “x” digitals after decimal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7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Flags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All output streams have </a:t>
            </a:r>
            <a:r>
              <a:rPr lang="en-US" altLang="zh-TW" sz="2400" dirty="0" err="1">
                <a:solidFill>
                  <a:srgbClr val="000000"/>
                </a:solidFill>
                <a:latin typeface="Calibri"/>
                <a:ea typeface="微軟正黑體"/>
              </a:rPr>
              <a:t>setf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() member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Flags are constants in class </a:t>
            </a:r>
            <a:r>
              <a:rPr lang="en-US" altLang="zh-TW" sz="2400" b="1" dirty="0" err="1">
                <a:solidFill>
                  <a:srgbClr val="000000"/>
                </a:solidFill>
                <a:latin typeface="Calibri"/>
                <a:ea typeface="微軟正黑體"/>
              </a:rPr>
              <a:t>ios</a:t>
            </a:r>
            <a:endParaRPr lang="en-US" altLang="zh-TW" sz="2400" b="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 library 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&lt;iostream&gt;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, 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std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namespace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2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Flags : Examples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Common flag constants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outStream :: </a:t>
            </a:r>
            <a:r>
              <a:rPr lang="en-US" altLang="zh-TW" sz="2000" b="1" dirty="0" err="1">
                <a:solidFill>
                  <a:srgbClr val="000000"/>
                </a:solidFill>
              </a:rPr>
              <a:t>setf</a:t>
            </a:r>
            <a:r>
              <a:rPr lang="en-US" altLang="zh-TW" sz="2000" b="1" dirty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</a:rPr>
              <a:t>ios</a:t>
            </a:r>
            <a:r>
              <a:rPr lang="en-US" altLang="zh-TW" sz="2000" b="1" dirty="0">
                <a:solidFill>
                  <a:srgbClr val="000000"/>
                </a:solidFill>
              </a:rPr>
              <a:t> :: fixed)</a:t>
            </a:r>
            <a:r>
              <a:rPr lang="en-US" altLang="zh-TW" sz="2000" dirty="0">
                <a:solidFill>
                  <a:srgbClr val="000000"/>
                </a:solidFill>
              </a:rPr>
              <a:t>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Set fixed – point notation (decimal)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outStream :: </a:t>
            </a:r>
            <a:r>
              <a:rPr lang="en-US" altLang="zh-TW" sz="2000" b="1" dirty="0" err="1">
                <a:solidFill>
                  <a:srgbClr val="000000"/>
                </a:solidFill>
              </a:rPr>
              <a:t>setf</a:t>
            </a:r>
            <a:r>
              <a:rPr lang="en-US" altLang="zh-TW" sz="2000" b="1" dirty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</a:rPr>
              <a:t>ios</a:t>
            </a:r>
            <a:r>
              <a:rPr lang="en-US" altLang="zh-TW" sz="2000" b="1" dirty="0">
                <a:solidFill>
                  <a:srgbClr val="000000"/>
                </a:solidFill>
              </a:rPr>
              <a:t> :: </a:t>
            </a:r>
            <a:r>
              <a:rPr lang="en-US" altLang="zh-TW" sz="2000" b="1" dirty="0" err="1">
                <a:solidFill>
                  <a:srgbClr val="000000"/>
                </a:solidFill>
              </a:rPr>
              <a:t>showpoint</a:t>
            </a:r>
            <a:r>
              <a:rPr lang="en-US" altLang="zh-TW" sz="2000" b="1" dirty="0">
                <a:solidFill>
                  <a:srgbClr val="000000"/>
                </a:solidFill>
              </a:rPr>
              <a:t>)</a:t>
            </a:r>
            <a:r>
              <a:rPr lang="en-US" altLang="zh-TW" sz="2000" dirty="0">
                <a:solidFill>
                  <a:srgbClr val="000000"/>
                </a:solidFill>
              </a:rPr>
              <a:t>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Always include decimal point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outStream:: </a:t>
            </a:r>
            <a:r>
              <a:rPr lang="en-US" altLang="zh-TW" sz="2000" b="1" dirty="0" err="1">
                <a:solidFill>
                  <a:srgbClr val="000000"/>
                </a:solidFill>
              </a:rPr>
              <a:t>setf</a:t>
            </a:r>
            <a:r>
              <a:rPr lang="en-US" altLang="zh-TW" sz="2000" b="1" dirty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</a:rPr>
              <a:t>ios</a:t>
            </a:r>
            <a:r>
              <a:rPr lang="en-US" altLang="zh-TW" sz="2000" b="1" dirty="0">
                <a:solidFill>
                  <a:srgbClr val="000000"/>
                </a:solidFill>
              </a:rPr>
              <a:t> :: right)</a:t>
            </a:r>
            <a:r>
              <a:rPr lang="en-US" altLang="zh-TW" sz="2000" dirty="0">
                <a:solidFill>
                  <a:srgbClr val="000000"/>
                </a:solidFill>
              </a:rPr>
              <a:t>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Sets right – justification 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 multiple flags with one call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outStream :: </a:t>
            </a:r>
            <a:r>
              <a:rPr lang="en-US" altLang="zh-TW" sz="2000" dirty="0" err="1">
                <a:solidFill>
                  <a:srgbClr val="000000"/>
                </a:solidFill>
              </a:rPr>
              <a:t>setf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ios</a:t>
            </a:r>
            <a:r>
              <a:rPr lang="en-US" altLang="zh-TW" sz="2000" b="1" dirty="0">
                <a:solidFill>
                  <a:srgbClr val="FF0000"/>
                </a:solidFill>
              </a:rPr>
              <a:t> :: fixed | </a:t>
            </a:r>
            <a:r>
              <a:rPr lang="en-US" altLang="zh-TW" sz="2000" b="1" dirty="0" err="1">
                <a:solidFill>
                  <a:srgbClr val="FF0000"/>
                </a:solidFill>
              </a:rPr>
              <a:t>ios</a:t>
            </a:r>
            <a:r>
              <a:rPr lang="en-US" altLang="zh-TW" sz="2000" b="1" dirty="0">
                <a:solidFill>
                  <a:srgbClr val="FF0000"/>
                </a:solidFill>
              </a:rPr>
              <a:t> :: </a:t>
            </a:r>
            <a:r>
              <a:rPr lang="en-US" altLang="zh-TW" sz="2000" b="1" dirty="0" err="1">
                <a:solidFill>
                  <a:srgbClr val="FF0000"/>
                </a:solidFill>
              </a:rPr>
              <a:t>showpoint</a:t>
            </a:r>
            <a:r>
              <a:rPr lang="en-US" altLang="zh-TW" sz="2000" b="1" dirty="0">
                <a:solidFill>
                  <a:srgbClr val="FF0000"/>
                </a:solidFill>
              </a:rPr>
              <a:t> | </a:t>
            </a:r>
            <a:r>
              <a:rPr lang="en-US" altLang="zh-TW" sz="2000" b="1" dirty="0" err="1">
                <a:solidFill>
                  <a:srgbClr val="FF0000"/>
                </a:solidFill>
              </a:rPr>
              <a:t>ios</a:t>
            </a:r>
            <a:r>
              <a:rPr lang="en-US" altLang="zh-TW" sz="2000" b="1" dirty="0">
                <a:solidFill>
                  <a:srgbClr val="FF0000"/>
                </a:solidFill>
              </a:rPr>
              <a:t> ::right</a:t>
            </a:r>
            <a:r>
              <a:rPr lang="en-US" altLang="zh-TW" sz="20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17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Manipulators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Manipulators defined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“A function called in nontraditional way”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have arguments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Placed after insertion operato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s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etw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and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setprecision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are in library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iomanip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std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namespace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66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Manipulators : Examples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s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etw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manipulators :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(Note. affects only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NEXT 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outputted value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cout 	&lt;&lt; “Start ” &lt;&lt;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setw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(4) &lt;&lt; 10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(4) &lt;&lt; 20 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setw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(6) &lt;&lt; 30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Results in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Start  10  20    30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 err="1">
                <a:solidFill>
                  <a:srgbClr val="000000"/>
                </a:solidFill>
                <a:latin typeface="Calibri"/>
                <a:ea typeface="微軟正黑體"/>
              </a:rPr>
              <a:t>setprecision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() manipulators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cout.setf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ios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::fixed);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cout 	&lt;&lt; “$ ” &lt;&lt; </a:t>
            </a:r>
            <a:r>
              <a:rPr lang="en-US" altLang="zh-TW" sz="2000" dirty="0" err="1">
                <a:solidFill>
                  <a:srgbClr val="000000"/>
                </a:solidFill>
              </a:rPr>
              <a:t>setprecision</a:t>
            </a:r>
            <a:r>
              <a:rPr lang="en-US" altLang="zh-TW" sz="2000" dirty="0">
                <a:solidFill>
                  <a:srgbClr val="000000"/>
                </a:solidFill>
              </a:rPr>
              <a:t>(2) &lt;&lt; 10.3 &lt;&lt; “ ”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	&lt;&lt; “$ ” &lt;&lt; 20.5 </a:t>
            </a:r>
            <a:r>
              <a:rPr lang="en-US" altLang="zh-TW" sz="2400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Results in :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$ 10.30 $20.50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07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I/O Streams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File I/O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Character I/O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Tools for Stream I/O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File names as input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Formatting output, flag settings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Streams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Input </a:t>
            </a:r>
            <a:r>
              <a:rPr lang="en-US" altLang="zh-TW" sz="2400" dirty="0"/>
              <a:t>stream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Flow into program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Can come from keyboard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Can come from file</a:t>
            </a:r>
          </a:p>
          <a:p>
            <a:pPr lvl="2"/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Output </a:t>
            </a:r>
            <a:r>
              <a:rPr lang="en-US" altLang="zh-TW" sz="2400" dirty="0"/>
              <a:t>stream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Flow out of program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Can go to screen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Can go to file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F6D0-3E7F-476F-AE43-98C1F7A56B34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Stream Usage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We’ve used streams already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cin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input stream object connected to keyboard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cout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Output stream object connected to screen</a:t>
            </a:r>
          </a:p>
          <a:p>
            <a:pPr lvl="2"/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Can define other steams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To / from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Used similarly as cin , cout</a:t>
            </a:r>
            <a:endParaRPr lang="en-US" altLang="zh-TW" sz="2000" b="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/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File Connection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first connect file to stream object !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For input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</a:t>
            </a:r>
            <a:r>
              <a:rPr lang="en-US" altLang="zh-TW" sz="2000" dirty="0">
                <a:sym typeface="Wingdings" pitchFamily="2" charset="2"/>
              </a:rPr>
              <a:t>  </a:t>
            </a:r>
            <a:r>
              <a:rPr lang="en-US" altLang="zh-TW" sz="2000" b="1" dirty="0" err="1">
                <a:sym typeface="Wingdings" pitchFamily="2" charset="2"/>
              </a:rPr>
              <a:t>ifstream</a:t>
            </a:r>
            <a:r>
              <a:rPr lang="en-US" altLang="zh-TW" sz="2000" dirty="0">
                <a:sym typeface="Wingdings" pitchFamily="2" charset="2"/>
              </a:rPr>
              <a:t> object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For output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File </a:t>
            </a:r>
            <a:r>
              <a:rPr lang="en-US" altLang="zh-TW" sz="2000" dirty="0">
                <a:sym typeface="Wingdings" pitchFamily="2" charset="2"/>
              </a:rPr>
              <a:t> </a:t>
            </a:r>
            <a:r>
              <a:rPr lang="en-US" altLang="zh-TW" sz="2000" b="1" dirty="0" err="1">
                <a:sym typeface="Wingdings" pitchFamily="2" charset="2"/>
              </a:rPr>
              <a:t>ofstream</a:t>
            </a:r>
            <a:r>
              <a:rPr lang="en-US" altLang="zh-TW" sz="2000" dirty="0">
                <a:sym typeface="Wingdings" pitchFamily="2" charset="2"/>
              </a:rPr>
              <a:t> object</a:t>
            </a:r>
          </a:p>
          <a:p>
            <a:pPr lvl="2">
              <a:defRPr/>
            </a:pPr>
            <a:endParaRPr lang="en-US" altLang="zh-TW" sz="2000" dirty="0">
              <a:sym typeface="Wingdings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Classes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ifstrea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m and </a:t>
            </a:r>
            <a:r>
              <a:rPr lang="en-US" altLang="zh-TW" sz="2400" dirty="0" err="1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ofstream</a:t>
            </a: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Defined in library 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&lt;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fstream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Named in </a:t>
            </a:r>
            <a:r>
              <a:rPr lang="en-US" altLang="zh-TW" sz="2000" b="1" i="1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std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  <a:sym typeface="Wingdings" pitchFamily="2" charset="2"/>
              </a:rPr>
              <a:t> namespace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File I/O Libraries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 allow both file input and output in your program :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F53794-3214-4EF7-8F17-AB3D4C004C47}"/>
              </a:ext>
            </a:extLst>
          </p:cNvPr>
          <p:cNvSpPr/>
          <p:nvPr/>
        </p:nvSpPr>
        <p:spPr>
          <a:xfrm>
            <a:off x="6271793" y="3429000"/>
            <a:ext cx="3007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#include &lt;</a:t>
            </a:r>
            <a:r>
              <a:rPr lang="en-US" altLang="zh-TW" sz="2000" dirty="0" err="1">
                <a:solidFill>
                  <a:srgbClr val="000000"/>
                </a:solidFill>
              </a:rPr>
              <a:t>fstream</a:t>
            </a:r>
            <a:r>
              <a:rPr lang="en-US" altLang="zh-TW" sz="2000" dirty="0">
                <a:solidFill>
                  <a:srgbClr val="000000"/>
                </a:solidFill>
              </a:rPr>
              <a:t>&gt;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using std :: </a:t>
            </a:r>
            <a:r>
              <a:rPr lang="en-US" altLang="zh-TW" sz="2000" dirty="0" err="1">
                <a:solidFill>
                  <a:srgbClr val="000000"/>
                </a:solidFill>
              </a:rPr>
              <a:t>ifstream</a:t>
            </a:r>
            <a:r>
              <a:rPr lang="en-US" altLang="zh-TW" sz="2000" dirty="0">
                <a:solidFill>
                  <a:srgbClr val="000000"/>
                </a:solidFill>
              </a:rPr>
              <a:t>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using std :: </a:t>
            </a:r>
            <a:r>
              <a:rPr lang="en-US" altLang="zh-TW" sz="2000" dirty="0" err="1">
                <a:solidFill>
                  <a:srgbClr val="000000"/>
                </a:solidFill>
              </a:rPr>
              <a:t>ofstream</a:t>
            </a:r>
            <a:r>
              <a:rPr lang="en-US" altLang="zh-TW" sz="2000" dirty="0">
                <a:solidFill>
                  <a:srgbClr val="000000"/>
                </a:solidFill>
              </a:rPr>
              <a:t>;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61D43C-A00E-49BC-940E-CFCF6FD6B73F}"/>
              </a:ext>
            </a:extLst>
          </p:cNvPr>
          <p:cNvSpPr/>
          <p:nvPr/>
        </p:nvSpPr>
        <p:spPr>
          <a:xfrm>
            <a:off x="2271853" y="3429000"/>
            <a:ext cx="3007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#include &lt;</a:t>
            </a:r>
            <a:r>
              <a:rPr lang="en-US" altLang="zh-TW" sz="2000" dirty="0" err="1">
                <a:solidFill>
                  <a:srgbClr val="000000"/>
                </a:solidFill>
              </a:rPr>
              <a:t>fstream</a:t>
            </a:r>
            <a:r>
              <a:rPr lang="en-US" altLang="zh-TW" sz="2000" dirty="0">
                <a:solidFill>
                  <a:srgbClr val="000000"/>
                </a:solidFill>
              </a:rPr>
              <a:t>&gt;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using namespace std;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326B6B-40CF-45A4-BE6E-C1C84D0F31E4}"/>
              </a:ext>
            </a:extLst>
          </p:cNvPr>
          <p:cNvSpPr/>
          <p:nvPr/>
        </p:nvSpPr>
        <p:spPr>
          <a:xfrm>
            <a:off x="5142238" y="3558154"/>
            <a:ext cx="950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067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Declaring Streams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 must be declared like any other class variable :</a:t>
            </a:r>
          </a:p>
          <a:p>
            <a:pPr lvl="1">
              <a:defRPr/>
            </a:pP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ifstream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inStream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 lvl="1"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ofstream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outStream;</a:t>
            </a:r>
          </a:p>
          <a:p>
            <a:pPr lvl="1">
              <a:defRPr/>
            </a:pP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Must then “connect” to file :</a:t>
            </a:r>
          </a:p>
          <a:p>
            <a:pPr lvl="1">
              <a:defRPr/>
            </a:pP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inStream.open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(“infile.txt”);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Called “opening the file”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Used member function open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Can specify complete pathname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6F6DCC-5B86-485F-B9AC-9C2CF11447F8}"/>
              </a:ext>
            </a:extLst>
          </p:cNvPr>
          <p:cNvSpPr txBox="1"/>
          <p:nvPr/>
        </p:nvSpPr>
        <p:spPr>
          <a:xfrm>
            <a:off x="7357952" y="3686041"/>
            <a:ext cx="4249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Can pass as argument to constructor :</a:t>
            </a:r>
            <a:endParaRPr lang="en-US" altLang="zh-TW" dirty="0"/>
          </a:p>
          <a:p>
            <a:r>
              <a:rPr lang="en-US" altLang="zh-TW" sz="2000" b="1" dirty="0" err="1"/>
              <a:t>ifstream</a:t>
            </a:r>
            <a:r>
              <a:rPr lang="en-US" altLang="zh-TW" sz="2000" b="1" dirty="0"/>
              <a:t>  </a:t>
            </a:r>
            <a:r>
              <a:rPr lang="en-US" altLang="zh-TW" sz="2000" b="1" dirty="0" err="1"/>
              <a:t>inStream</a:t>
            </a:r>
            <a:r>
              <a:rPr lang="en-US" altLang="zh-TW" sz="2000" b="1" dirty="0"/>
              <a:t>(“infile.txt”);</a:t>
            </a:r>
            <a:endParaRPr lang="zh-TW" altLang="en-US" sz="2000" b="1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222019D-16E5-4258-9413-D1F76005836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97923" y="3135630"/>
            <a:ext cx="3260029" cy="904354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A9C2DC-8E60-4B55-98BD-DEE7BFD1739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59129" y="4039984"/>
            <a:ext cx="2298823" cy="359102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Closing Files &amp; File Flush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Files should be closed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Disconnects stream from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In action :</a:t>
            </a:r>
          </a:p>
          <a:p>
            <a:pPr lvl="2">
              <a:defRPr/>
            </a:pPr>
            <a:r>
              <a:rPr lang="en-US" altLang="zh-TW" sz="2000" b="1" dirty="0" err="1">
                <a:solidFill>
                  <a:srgbClr val="000000"/>
                </a:solidFill>
              </a:rPr>
              <a:t>inStream.close</a:t>
            </a:r>
            <a:r>
              <a:rPr lang="en-US" altLang="zh-TW" sz="2000" b="1" dirty="0">
                <a:solidFill>
                  <a:srgbClr val="000000"/>
                </a:solidFill>
              </a:rPr>
              <a:t>();</a:t>
            </a:r>
          </a:p>
          <a:p>
            <a:pPr lvl="2">
              <a:defRPr/>
            </a:pPr>
            <a:r>
              <a:rPr lang="en-US" altLang="zh-TW" sz="2000" b="1" dirty="0" err="1">
                <a:solidFill>
                  <a:srgbClr val="000000"/>
                </a:solidFill>
              </a:rPr>
              <a:t>outStream.close</a:t>
            </a:r>
            <a:r>
              <a:rPr lang="en-US" altLang="zh-TW" sz="2000" b="1" dirty="0">
                <a:solidFill>
                  <a:srgbClr val="000000"/>
                </a:solidFill>
              </a:rPr>
              <a:t>();</a:t>
            </a:r>
          </a:p>
          <a:p>
            <a:pPr lvl="2">
              <a:defRPr/>
            </a:pP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Output often “buffered”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Written in “groups”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Occasionally might need to force writing :</a:t>
            </a:r>
          </a:p>
          <a:p>
            <a:pPr lvl="2"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tStream.flush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();	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//all buffered output is physically written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Appending to a file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Standard open operation begins with empty file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Open for append :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ofStream outStream;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outstream.open(“important.txt”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libri"/>
                <a:ea typeface="微軟正黑體"/>
              </a:rPr>
              <a:t>ios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 :: app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 lvl="1">
              <a:defRPr/>
            </a:pPr>
            <a:endParaRPr lang="en-US" altLang="zh-TW" sz="2000" b="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If file doesn’t exist </a:t>
            </a:r>
            <a:r>
              <a:rPr lang="en-US" altLang="zh-TW" sz="2000" dirty="0">
                <a:sym typeface="Wingdings" pitchFamily="2" charset="2"/>
              </a:rPr>
              <a:t>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 creates it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If file exists </a:t>
            </a:r>
            <a:r>
              <a:rPr lang="en-US" altLang="zh-TW" sz="2000" dirty="0">
                <a:sym typeface="Wingdings" pitchFamily="2" charset="2"/>
              </a:rPr>
              <a:t> appends to end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2</a:t>
            </a:r>
            <a:r>
              <a:rPr lang="en-US" altLang="zh-TW" sz="2000" baseline="30000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nd 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argument is class </a:t>
            </a:r>
            <a:r>
              <a:rPr lang="en-US" altLang="zh-TW" sz="2000" b="1" i="1" dirty="0" err="1">
                <a:solidFill>
                  <a:srgbClr val="000000"/>
                </a:solidFill>
                <a:ea typeface="微軟正黑體"/>
                <a:sym typeface="Wingdings" pitchFamily="2" charset="2"/>
              </a:rPr>
              <a:t>ios</a:t>
            </a:r>
            <a:r>
              <a:rPr lang="en-US" altLang="zh-TW" sz="2000" b="1" i="1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  <a:sym typeface="Wingdings" pitchFamily="2" charset="2"/>
              </a:rPr>
              <a:t>defined constant</a:t>
            </a:r>
          </a:p>
          <a:p>
            <a:pPr marL="12573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In </a:t>
            </a:r>
            <a:r>
              <a:rPr lang="en-US" altLang="zh-TW" sz="2000" b="1" i="1" dirty="0">
                <a:solidFill>
                  <a:srgbClr val="000000"/>
                </a:solidFill>
                <a:ea typeface="微軟正黑體"/>
              </a:rPr>
              <a:t>&lt;iostream&gt;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 library , </a:t>
            </a:r>
            <a:r>
              <a:rPr lang="en-US" altLang="zh-TW" sz="2000" b="1" i="1" dirty="0">
                <a:solidFill>
                  <a:srgbClr val="000000"/>
                </a:solidFill>
                <a:ea typeface="微軟正黑體"/>
              </a:rPr>
              <a:t>std</a:t>
            </a:r>
            <a:r>
              <a:rPr lang="en-US" altLang="zh-TW" sz="2000" dirty="0">
                <a:solidFill>
                  <a:srgbClr val="000000"/>
                </a:solidFill>
                <a:ea typeface="微軟正黑體"/>
              </a:rPr>
              <a:t> namespace 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1906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728</Words>
  <Application>Microsoft Office PowerPoint</Application>
  <PresentationFormat>寬螢幕</PresentationFormat>
  <Paragraphs>175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Learning Objectives</vt:lpstr>
      <vt:lpstr>Streams</vt:lpstr>
      <vt:lpstr>Stream Usage</vt:lpstr>
      <vt:lpstr>File Connection</vt:lpstr>
      <vt:lpstr>File I/O Libraries</vt:lpstr>
      <vt:lpstr>Declaring Streams</vt:lpstr>
      <vt:lpstr>Closing Files &amp; File Flush</vt:lpstr>
      <vt:lpstr>Appending to a file</vt:lpstr>
      <vt:lpstr>Checking End Of File (EOF)</vt:lpstr>
      <vt:lpstr>Formatting Output with Stream Functions</vt:lpstr>
      <vt:lpstr>Flags</vt:lpstr>
      <vt:lpstr>Flags : Examples</vt:lpstr>
      <vt:lpstr>Manipulators</vt:lpstr>
      <vt:lpstr>Manipulators 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</dc:title>
  <dc:creator>J.H. Chang</dc:creator>
  <cp:lastModifiedBy>文琛 蔡</cp:lastModifiedBy>
  <cp:revision>96</cp:revision>
  <dcterms:created xsi:type="dcterms:W3CDTF">2019-03-22T17:18:14Z</dcterms:created>
  <dcterms:modified xsi:type="dcterms:W3CDTF">2021-06-01T07:41:04Z</dcterms:modified>
</cp:coreProperties>
</file>