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fy/UMj5/p67FIVLdCDMoXj0FD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C6645-8EB2-499B-B7A3-D8C25C418AED}">
  <a:tblStyle styleId="{012C6645-8EB2-499B-B7A3-D8C25C418A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1.命名空間是避免大家使用同樣的名稱為類別、物件命名的一種機制。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C++程式就會將他們區分為不同班 (不同的命名空間)， 如此一來 C++ 編譯器就不會弄錯，造成編譯錯誤；因此 “std::cout” 的意思, 就是告訴 C++ 編譯器：這位 cout 同學是 std 這一班的。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3.標準函式庫，則是放在std的命名空間當中。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7" name="Google Shape;107;p3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8" name="Google Shape;108;p3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alibri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alibri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alibri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alibri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alibri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22" name="Google Shape;122;p3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3" name="Google Shape;123;p3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6" name="Google Shape;36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Google Shape;37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Google Shape;38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Google Shape;39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40" name="Google Shape;40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41" name="Google Shape;41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42" name="Google Shape;42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  <a:defRPr b="0" i="0" sz="4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3" name="Google Shape;153;p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4" name="Google Shape;154;p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5" name="Google Shape;155;p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6" name="Google Shape;156;p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7" name="Google Shape;157;p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8" name="Google Shape;158;p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9" name="Google Shape;15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0" y="3955594"/>
            <a:ext cx="1828958" cy="2902407"/>
          </a:xfrm>
          <a:custGeom>
            <a:rect b="b" l="l" r="r" t="t"/>
            <a:pathLst>
              <a:path extrusionOk="0" h="2902407" w="1828958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1" name="Google Shape;161;p1"/>
          <p:cNvSpPr/>
          <p:nvPr/>
        </p:nvSpPr>
        <p:spPr>
          <a:xfrm>
            <a:off x="1" y="3220098"/>
            <a:ext cx="2910045" cy="3637903"/>
          </a:xfrm>
          <a:custGeom>
            <a:rect b="b" l="l" r="r" t="t"/>
            <a:pathLst>
              <a:path extrusionOk="0" h="3637903" w="2910045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rgbClr val="0B5982"/>
          </a:solidFill>
          <a:ln>
            <a:noFill/>
          </a:ln>
        </p:spPr>
      </p:sp>
      <p:sp>
        <p:nvSpPr>
          <p:cNvPr id="162" name="Google Shape;162;p1"/>
          <p:cNvSpPr/>
          <p:nvPr/>
        </p:nvSpPr>
        <p:spPr>
          <a:xfrm>
            <a:off x="1" y="2845509"/>
            <a:ext cx="4149883" cy="4012491"/>
          </a:xfrm>
          <a:custGeom>
            <a:rect b="b" l="l" r="r" t="t"/>
            <a:pathLst>
              <a:path extrusionOk="0" h="4012491" w="4149883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rgbClr val="1186C3"/>
          </a:solidFill>
          <a:ln>
            <a:noFill/>
          </a:ln>
        </p:spPr>
      </p:sp>
      <p:sp>
        <p:nvSpPr>
          <p:cNvPr id="163" name="Google Shape;163;p1"/>
          <p:cNvSpPr/>
          <p:nvPr/>
        </p:nvSpPr>
        <p:spPr>
          <a:xfrm>
            <a:off x="0" y="3332410"/>
            <a:ext cx="2719546" cy="3525590"/>
          </a:xfrm>
          <a:custGeom>
            <a:rect b="b" l="l" r="r" t="t"/>
            <a:pathLst>
              <a:path extrusionOk="0" h="3525590" w="2719546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1524000" y="643468"/>
            <a:ext cx="9144000" cy="361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"/>
              <a:buNone/>
            </a:pPr>
            <a:r>
              <a:rPr lang="en-US" sz="7200"/>
              <a:t>C程式設計實驗(二)</a:t>
            </a:r>
            <a:br>
              <a:rPr lang="en-US" sz="7200"/>
            </a:br>
            <a:r>
              <a:rPr lang="en-US" sz="7200"/>
              <a:t>Chapter1.  C++ Basics</a:t>
            </a:r>
            <a:br>
              <a:rPr lang="en-US" sz="7200"/>
            </a:br>
            <a:endParaRPr sz="7200"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10498666" y="6197599"/>
            <a:ext cx="10498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Branch – if-else if-else</a:t>
            </a:r>
            <a:endParaRPr/>
          </a:p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2589212" y="2133600"/>
            <a:ext cx="420724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Result</a:t>
            </a:r>
            <a:endParaRPr/>
          </a:p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657" y="3429000"/>
            <a:ext cx="2622018" cy="9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Branch – switch</a:t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2140803" y="14101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Switch(變數名稱)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{	case 符合的數字或是字元: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	陳述句 1;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	break;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……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case 符合的數字或是字元: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	陳述句 n;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	break;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default: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	陳述句 n+1;	 		}</a:t>
            </a:r>
            <a:endParaRPr/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842" y="1264554"/>
            <a:ext cx="2773848" cy="524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Branch – switch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2589212" y="2133600"/>
            <a:ext cx="420724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Result</a:t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590" y="2857500"/>
            <a:ext cx="4072152" cy="192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while loop</a:t>
            </a:r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2173287" y="17525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Syntax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while(條件式)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{	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1;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2;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……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n;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}</a:t>
            </a:r>
            <a:endParaRPr sz="1900"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666" y="1905000"/>
            <a:ext cx="4655135" cy="481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while loop</a:t>
            </a:r>
            <a:endParaRPr/>
          </a:p>
        </p:txBody>
      </p:sp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2589212" y="2133600"/>
            <a:ext cx="420724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Result</a:t>
            </a:r>
            <a:endParaRPr/>
          </a:p>
        </p:txBody>
      </p:sp>
      <p:sp>
        <p:nvSpPr>
          <p:cNvPr id="266" name="Google Shape;266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690" y="2857500"/>
            <a:ext cx="2695951" cy="264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1484310" y="13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do-while loop</a:t>
            </a:r>
            <a:endParaRPr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2173287" y="175273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Syntax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Do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{	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1;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2;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……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	陳述句 n;</a:t>
            </a:r>
            <a:endParaRPr/>
          </a:p>
          <a:p>
            <a:pPr indent="0" lvl="1" marL="457200" rtl="0" algn="l">
              <a:spcBef>
                <a:spcPts val="951"/>
              </a:spcBef>
              <a:spcAft>
                <a:spcPts val="0"/>
              </a:spcAft>
              <a:buSzPct val="145000"/>
              <a:buNone/>
            </a:pPr>
            <a:r>
              <a:rPr lang="en-US" sz="1900"/>
              <a:t>} while(條件式);</a:t>
            </a:r>
            <a:endParaRPr/>
          </a:p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6002" y="1836964"/>
            <a:ext cx="4085854" cy="318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1484310" y="2783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do-while loop</a:t>
            </a:r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2589212" y="2133600"/>
            <a:ext cx="420724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Result</a:t>
            </a:r>
            <a:endParaRPr/>
          </a:p>
        </p:txBody>
      </p:sp>
      <p:sp>
        <p:nvSpPr>
          <p:cNvPr id="282" name="Google Shape;282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602" y="2857500"/>
            <a:ext cx="4738127" cy="193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for loop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2211003" y="1621970"/>
            <a:ext cx="967553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 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for(初始變數; 條件式; 更新值)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{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陳述句 1;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陳述句 2;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……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	陳述句 n;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290" name="Google Shape;290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324" y="1989166"/>
            <a:ext cx="4172532" cy="34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Loops – for loop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2589212" y="2133600"/>
            <a:ext cx="420724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Result</a:t>
            </a:r>
            <a:endParaRPr/>
          </a:p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348" y="2857500"/>
            <a:ext cx="3124636" cy="3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620095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171752" y="1607825"/>
            <a:ext cx="8915400" cy="5199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Variables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Statements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Console Input/Output</a:t>
            </a:r>
            <a:endParaRPr sz="2800"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Libraries &amp; Namespaces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Branch</a:t>
            </a:r>
            <a:endParaRPr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if-else if-else</a:t>
            </a:r>
            <a:endParaRPr sz="2400"/>
          </a:p>
          <a:p>
            <a:pPr indent="-285750" lvl="1" marL="7429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switch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Loops</a:t>
            </a:r>
            <a:endParaRPr/>
          </a:p>
          <a:p>
            <a:pPr indent="-285750" lvl="1" marL="7429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while loop</a:t>
            </a:r>
            <a:endParaRPr/>
          </a:p>
          <a:p>
            <a:pPr indent="-285750" lvl="1" marL="7429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do-while loop</a:t>
            </a:r>
            <a:endParaRPr/>
          </a:p>
          <a:p>
            <a:pPr indent="-285750" lvl="1" marL="7429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loop</a:t>
            </a:r>
            <a:endParaRPr sz="2800"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2036456" y="1578976"/>
            <a:ext cx="8915400" cy="465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Type_name   Variable_name1, Variable_name2, ……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Example.  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int number;		宣告一個整數，名為number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double weight;		宣告一個浮點數，名為weight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char ch;			宣告一個字元，名為ch		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79" name="Google Shape;179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484310" y="5498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Variables </a:t>
            </a:r>
            <a:r>
              <a:rPr lang="en-US" sz="3200"/>
              <a:t>(cont.)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2312039" y="175809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 example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86" name="Google Shape;186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7" name="Google Shape;187;p4"/>
          <p:cNvGraphicFramePr/>
          <p:nvPr/>
        </p:nvGraphicFramePr>
        <p:xfrm>
          <a:off x="6095999" y="2431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{012C6645-8EB2-499B-B7A3-D8C25C418AED}</a:tableStyleId>
              </a:tblPr>
              <a:tblGrid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Type_name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Memory used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bool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double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8" name="Google Shape;188;p4"/>
          <p:cNvSpPr txBox="1"/>
          <p:nvPr/>
        </p:nvSpPr>
        <p:spPr>
          <a:xfrm>
            <a:off x="2983119" y="5329871"/>
            <a:ext cx="6225761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sizeof(Type_name)		查看資料型態所佔之記憶體空間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Statements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2173287" y="1752599"/>
            <a:ext cx="10018713" cy="4430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Expression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Example.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Rate * Time	計算距離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Count + 2		累計數量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Variable = Expression;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Example.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Distance = Rate * Time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Count = Count + 2</a:t>
            </a:r>
            <a:endParaRPr/>
          </a:p>
          <a:p>
            <a:pPr indent="0" lvl="2" marL="91440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Statements </a:t>
            </a:r>
            <a:r>
              <a:rPr lang="en-US" sz="3200"/>
              <a:t>(cont.)</a:t>
            </a:r>
            <a:endParaRPr/>
          </a:p>
        </p:txBody>
      </p:sp>
      <p:graphicFrame>
        <p:nvGraphicFramePr>
          <p:cNvPr id="201" name="Google Shape;201;p6"/>
          <p:cNvGraphicFramePr/>
          <p:nvPr/>
        </p:nvGraphicFramePr>
        <p:xfrm>
          <a:off x="3086772" y="4046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{012C6645-8EB2-499B-B7A3-D8C25C418AED}</a:tableStyleId>
              </a:tblPr>
              <a:tblGrid>
                <a:gridCol w="2193800"/>
                <a:gridCol w="1818500"/>
                <a:gridCol w="200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Equivalent 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= Count+2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Count+=2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= Total-5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Total-=5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Time = Time/3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Time/=3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2589212" y="175259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= Variable Operator Expression; 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等同於:    Variable Operator = Expression</a:t>
            </a:r>
            <a:endParaRPr/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1484309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Console Input / Output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2173287" y="1752599"/>
            <a:ext cx="10018713" cy="382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輸入:	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 number;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cin &gt;&gt; number;		從鍵盤讀入整數，並存入number變數中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輸出: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 a = 10;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cout &lt;&lt; a;			螢幕印出a的數值: 10</a:t>
            </a:r>
            <a:endParaRPr/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Libraries &amp; Namespaces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2173287" y="1752598"/>
            <a:ext cx="10018713" cy="382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#include &lt;Library_name&gt;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#include &lt;iostream&gt;	the library for console I/O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using namespace 名稱空間	or 	using 名稱空間::成員		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using namespace std  ≡ (using std :: cin &amp; using std :: cout &amp; using std :: endl…) 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lang="en-US"/>
              <a:t>Branch – if-else if-else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2173287" y="1611087"/>
            <a:ext cx="10018713" cy="4621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Syntax</a:t>
            </a:r>
            <a:endParaRPr sz="20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	i</a:t>
            </a:r>
            <a:r>
              <a:rPr lang="en-US" sz="2000"/>
              <a:t>f(條件式1)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	陳述句 1;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else if(條件式2)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	陳述句 2;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……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else if(條件式n)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	陳述句 n;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else		//當以上可能條件皆不成立時</a:t>
            </a:r>
            <a:endParaRPr sz="20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	陳述句 n+1;</a:t>
            </a:r>
            <a:endParaRPr/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3868" y="1511050"/>
            <a:ext cx="3132775" cy="45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視差">
  <a:themeElements>
    <a:clrScheme name="視差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2019-02-13T17:50:24Z</dcterms:created>
  <dc:creator>J.H. Chang</dc:creator>
</cp:coreProperties>
</file>