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93" r:id="rId3"/>
    <p:sldId id="294" r:id="rId4"/>
    <p:sldId id="296" r:id="rId5"/>
    <p:sldId id="295" r:id="rId6"/>
    <p:sldId id="298" r:id="rId7"/>
    <p:sldId id="297" r:id="rId8"/>
    <p:sldId id="301" r:id="rId9"/>
    <p:sldId id="303" r:id="rId10"/>
    <p:sldId id="302" r:id="rId11"/>
    <p:sldId id="299" r:id="rId12"/>
    <p:sldId id="30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689E7-FBF7-4CC3-ACCE-2E25669285BF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DDC5F-3DE3-4387-A6F4-6BFB47A01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11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468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6217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5435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0921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2790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2432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624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2036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8CA1-CCD1-44BF-AF74-4ACA54A38F31}" type="datetime1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92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953F-E1E6-4579-8C7E-FB8703C5D661}" type="datetime1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39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3839-B669-4A79-B36C-EF859F643F55}" type="datetime1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7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2F5D-7E97-473D-8854-910A69EE3644}" type="datetime1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39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C432-091C-4433-96D7-733EAB4F3D93}" type="datetime1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31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2E67-0732-48C8-A5F4-FC65D1A61B7E}" type="datetime1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94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6CE2-63FC-4B1B-8B11-A3298DC6324A}" type="datetime1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37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8875-11B8-4924-9B5F-7C35293EC0C9}" type="datetime1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02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05E7-CA7F-4945-893C-31016D717115}" type="datetime1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37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7E6-C484-4C86-9451-E8BD6DF8D153}" type="datetime1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10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4CFB-01CF-4153-81AE-57AB767C1C4C}" type="datetime1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17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A6DF88C-7023-433F-9C51-A8CC88DB3C79}" type="datetime1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24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6AF5CE9-D60D-4D6B-B2B5-6119F6F32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n-US" altLang="zh-TW" sz="6000" dirty="0"/>
              <a:t>C</a:t>
            </a:r>
            <a:r>
              <a:rPr lang="zh-TW" altLang="en-US" sz="6000" dirty="0"/>
              <a:t>程式設計實驗</a:t>
            </a:r>
            <a:r>
              <a:rPr lang="en-US" altLang="zh-TW" sz="6000" dirty="0"/>
              <a:t>(</a:t>
            </a:r>
            <a:r>
              <a:rPr lang="zh-TW" altLang="en-US" sz="6000" dirty="0"/>
              <a:t>二</a:t>
            </a:r>
            <a:r>
              <a:rPr lang="en-US" altLang="zh-TW" sz="6000" dirty="0"/>
              <a:t>)</a:t>
            </a:r>
            <a:br>
              <a:rPr lang="en-US" altLang="zh-TW" sz="6000" dirty="0"/>
            </a:br>
            <a:endParaRPr lang="zh-TW" altLang="en-US" sz="5800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B82EC1-C91F-41F0-8C20-122972902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8442440" cy="768116"/>
          </a:xfrm>
        </p:spPr>
        <p:txBody>
          <a:bodyPr anchor="t">
            <a:normAutofit/>
          </a:bodyPr>
          <a:lstStyle/>
          <a:p>
            <a:r>
              <a:rPr lang="en-US" altLang="zh-TW" sz="4200" dirty="0"/>
              <a:t>Chapter10. Strings</a:t>
            </a:r>
            <a:endParaRPr lang="zh-TW" altLang="en-US" sz="4200" dirty="0">
              <a:solidFill>
                <a:schemeClr val="accent1"/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42F39C-5EB1-49E5-8E9B-02205E76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2021/5/13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C6CB67-356F-4068-AACF-510957BE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074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Library &lt;cstring&gt;	: strcpy( )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“String copy”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strcpy(Target_string , Src_string)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>
                <a:solidFill>
                  <a:srgbClr val="000000"/>
                </a:solidFill>
              </a:rPr>
              <a:t>strncpy</a:t>
            </a:r>
            <a:r>
              <a:rPr lang="en-US" altLang="zh-TW" sz="2400" dirty="0">
                <a:solidFill>
                  <a:srgbClr val="000000"/>
                </a:solidFill>
              </a:rPr>
              <a:t>(Target_string , Src_string , limit)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2021/5/13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1925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Member Function peek( )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Return next char, but leaves it there.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peekchar = cin.peek();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2021/5/13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11" name="圖片 10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2432E4AA-086D-456F-B799-6A404962A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53" y="3443966"/>
            <a:ext cx="5266356" cy="298528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5D3BCEF-1A3D-4E62-A362-80A8E3E7A3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94" y="5256319"/>
            <a:ext cx="4226960" cy="51430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FF5BF3D-ADCD-4A23-BA4D-460579DF99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94" y="3931748"/>
            <a:ext cx="4226958" cy="59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72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Member Function ignore( )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Skip input, up to designated character.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cin.ignore(100, ‘!’);</a:t>
            </a:r>
          </a:p>
          <a:p>
            <a:pPr marL="800100" lvl="1" indent="-342900">
              <a:buFont typeface="Wingdings" panose="05000000000000000000" pitchFamily="2" charset="2"/>
              <a:buChar char="Ø"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Skips at most 100 characters until 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‘!’ .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2021/5/13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6CFBD432-31B1-480C-B66E-F7693FFB8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790" y="4528923"/>
            <a:ext cx="4656260" cy="667690"/>
          </a:xfrm>
          <a:prstGeom prst="rect">
            <a:avLst/>
          </a:prstGeom>
        </p:spPr>
      </p:pic>
      <p:pic>
        <p:nvPicPr>
          <p:cNvPr id="18" name="圖片 17" descr="一張含有 路面 的圖片&#10;&#10;描述是以高可信度產生">
            <a:extLst>
              <a:ext uri="{FF2B5EF4-FFF2-40B4-BE49-F238E27FC236}">
                <a16:creationId xmlns:a16="http://schemas.microsoft.com/office/drawing/2014/main" id="{79F14835-AE78-4228-BFD8-3A975A64EC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53" y="3937099"/>
            <a:ext cx="4463303" cy="18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1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C - String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Array with base type “char”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One character per indexed variable.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End of string marked with null, “\0” → null character</a:t>
            </a:r>
          </a:p>
          <a:p>
            <a:pPr marL="800100" lvl="1" indent="-342900">
              <a:buFont typeface="Wingdings" panose="05000000000000000000" pitchFamily="2" charset="2"/>
              <a:buChar char="Ø"/>
              <a:defRPr/>
            </a:pPr>
            <a:endParaRPr kumimoji="0" lang="en-US" altLang="zh-TW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Example.</a:t>
            </a:r>
            <a:endParaRPr kumimoji="0" lang="en-US" altLang="zh-TW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2021/5/13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11" name="圖片 10" descr="一張含有 時鐘, 物件, 監視器 的圖片&#10;&#10;描述是以非常高的可信度產生">
            <a:extLst>
              <a:ext uri="{FF2B5EF4-FFF2-40B4-BE49-F238E27FC236}">
                <a16:creationId xmlns:a16="http://schemas.microsoft.com/office/drawing/2014/main" id="{0FC0A141-7DAA-4813-AEB6-F49834B8DE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6"/>
          <a:stretch/>
        </p:blipFill>
        <p:spPr>
          <a:xfrm>
            <a:off x="2043057" y="4402647"/>
            <a:ext cx="8098880" cy="55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9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C - String Variable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Typically “partially - filled” array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Declare large enough to hold max-size string.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Indicate end with null.</a:t>
            </a:r>
          </a:p>
          <a:p>
            <a:pPr lvl="1"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Only difference from standard array 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Must contain 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null character.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Example. (char s[10])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Declares a c-string variable to hold 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up to 9 characters.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The last : null character “\0”.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2021/5/13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18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C - String initialization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Two way to initialize c-string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char Message[20]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en-US" altLang="zh-TW" sz="2000" b="1" dirty="0">
                <a:solidFill>
                  <a:srgbClr val="000000"/>
                </a:solidFill>
                <a:latin typeface="Calibri"/>
                <a:ea typeface="微軟正黑體"/>
              </a:rPr>
              <a:t>Need not fill the entire array.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Initialization places “\0” at end.</a:t>
            </a:r>
          </a:p>
          <a:p>
            <a:pPr lvl="2">
              <a:defRPr/>
            </a:pPr>
            <a:endParaRPr lang="en-US" altLang="zh-TW" sz="2000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914400" lvl="1" indent="-457200">
              <a:buFont typeface="+mj-lt"/>
              <a:buAutoNum type="arabicPeriod"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char shortSt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ring[] = “abc”;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Can omit array-size.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en-US" altLang="zh-TW" sz="2000" b="1" dirty="0">
                <a:solidFill>
                  <a:srgbClr val="000000"/>
                </a:solidFill>
                <a:latin typeface="Calibri"/>
                <a:ea typeface="微軟正黑體"/>
              </a:rPr>
              <a:t>Automatically makes size one more than length of quoted string.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NOT same as :</a:t>
            </a:r>
          </a:p>
          <a:p>
            <a:pPr marL="1828800" lvl="3" indent="-4572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char shortString[] = {‘a’, ’b’, ’c’};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2021/5/13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2219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C - String Storage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char s[10];</a:t>
            </a:r>
          </a:p>
          <a:p>
            <a:pPr marL="800100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If s contains string : “Hi Mom!”, store as :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2021/5/13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4382ED3A-6FA9-4E1D-A70B-5AFDF4BB7B23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087248" y="3594638"/>
            <a:ext cx="10010497" cy="71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1864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C - String Output / Input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Output</a:t>
            </a:r>
            <a:endParaRPr lang="en-US" altLang="zh-TW" sz="2000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Can output with insertion operator , &lt;&lt;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Possible because &lt;&lt; operator is overl</a:t>
            </a:r>
            <a:r>
              <a:rPr lang="en-US" altLang="zh-TW" sz="2000" dirty="0" err="1">
                <a:solidFill>
                  <a:srgbClr val="000000"/>
                </a:solidFill>
                <a:latin typeface="Calibri"/>
                <a:ea typeface="微軟正黑體"/>
              </a:rPr>
              <a:t>oaded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 for c-strings.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altLang="zh-TW" sz="2000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Input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Can input with extraction operator, &gt;&gt;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Watch size of c-string.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b="1" dirty="0">
                <a:solidFill>
                  <a:srgbClr val="000000"/>
                </a:solidFill>
                <a:latin typeface="Calibri"/>
                <a:ea typeface="微軟正黑體"/>
              </a:rPr>
              <a:t>Whitespace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 is “delimiter”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Tab , space , line breaks are “skipped”.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Input reading “stops” at delimiter.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2021/5/13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7176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Library &lt;cstring&gt;	: strlen( )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“String length”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Useful to know string length.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The null character is not counted in the length.</a:t>
            </a:r>
            <a:endParaRPr lang="en-US" altLang="zh-TW" sz="2000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2021/5/13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12" name="圖片 11" descr="一張含有 裝置 的圖片&#10;&#10;描述是以高可信度產生">
            <a:extLst>
              <a:ext uri="{FF2B5EF4-FFF2-40B4-BE49-F238E27FC236}">
                <a16:creationId xmlns:a16="http://schemas.microsoft.com/office/drawing/2014/main" id="{4B374E54-DD6C-4CB6-AFA6-3C41041C5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1" y="3705284"/>
            <a:ext cx="11021209" cy="669401"/>
          </a:xfrm>
          <a:prstGeom prst="rect">
            <a:avLst/>
          </a:prstGeom>
        </p:spPr>
      </p:pic>
      <p:pic>
        <p:nvPicPr>
          <p:cNvPr id="13" name="圖片 12" descr="一張含有 物件, 時鐘 的圖片&#10;&#10;描述是以非常高的可信度產生">
            <a:extLst>
              <a:ext uri="{FF2B5EF4-FFF2-40B4-BE49-F238E27FC236}">
                <a16:creationId xmlns:a16="http://schemas.microsoft.com/office/drawing/2014/main" id="{6AB2EF83-03DA-4EDF-A06D-B591A0AB4D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989" y="4897593"/>
            <a:ext cx="10041015" cy="669401"/>
          </a:xfrm>
          <a:prstGeom prst="rect">
            <a:avLst/>
          </a:prstGeom>
        </p:spPr>
      </p:pic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A79D215B-D4B1-4188-AB2B-748D453E4FE5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092496" y="4374685"/>
            <a:ext cx="1" cy="5229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385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Library &lt;cstring&gt;	: strcat( )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“String concatenate”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Be careful!</a:t>
            </a:r>
          </a:p>
          <a:p>
            <a:pPr marL="800100" lvl="1" indent="-342900">
              <a:buFont typeface="Wingdings" panose="05000000000000000000" pitchFamily="2" charset="2"/>
              <a:buChar char="Ø"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Incorporate spaces as needed.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2021/5/13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B07DA09D-0C72-4569-9C6F-8D6D0813C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13" y="3804524"/>
            <a:ext cx="11021209" cy="1007379"/>
          </a:xfrm>
          <a:prstGeom prst="rect">
            <a:avLst/>
          </a:prstGeom>
        </p:spPr>
      </p:pic>
      <p:pic>
        <p:nvPicPr>
          <p:cNvPr id="16" name="圖片 15" descr="一張含有 時鐘, 物件 的圖片&#10;&#10;描述是以非常高的可信度產生">
            <a:extLst>
              <a:ext uri="{FF2B5EF4-FFF2-40B4-BE49-F238E27FC236}">
                <a16:creationId xmlns:a16="http://schemas.microsoft.com/office/drawing/2014/main" id="{FA3CF006-8BEF-440F-93FC-E372EDA6DA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989" y="5425856"/>
            <a:ext cx="10041015" cy="669401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B4103-6CF3-4470-94B4-54A0C12FE4B8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6092497" y="4811903"/>
            <a:ext cx="4121" cy="6139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438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Library &lt;cstring&gt;	: strcat( )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Core Dumped!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2021/5/13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B4103-6CF3-4470-94B4-54A0C12FE4B8}"/>
              </a:ext>
            </a:extLst>
          </p:cNvPr>
          <p:cNvCxnSpPr>
            <a:cxnSpLocks/>
            <a:stCxn id="17" idx="2"/>
            <a:endCxn id="14" idx="0"/>
          </p:cNvCxnSpPr>
          <p:nvPr/>
        </p:nvCxnSpPr>
        <p:spPr>
          <a:xfrm>
            <a:off x="6092496" y="4225596"/>
            <a:ext cx="1" cy="525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圖片 13" descr="一張含有 室內 的圖片&#10;&#10;描述是以高可信度產生">
            <a:extLst>
              <a:ext uri="{FF2B5EF4-FFF2-40B4-BE49-F238E27FC236}">
                <a16:creationId xmlns:a16="http://schemas.microsoft.com/office/drawing/2014/main" id="{5AFD5B35-23B2-4987-A1BE-0C440C2EC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033" y="4750676"/>
            <a:ext cx="7530927" cy="1073623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1A5A192A-A112-4CD8-8843-D59A9BE5E2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20" y="3109986"/>
            <a:ext cx="11024152" cy="111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497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自訂 1">
      <a:majorFont>
        <a:latin typeface="Century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426</Words>
  <Application>Microsoft Office PowerPoint</Application>
  <PresentationFormat>寬螢幕</PresentationFormat>
  <Paragraphs>97</Paragraphs>
  <Slides>12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</vt:lpstr>
      <vt:lpstr>Wingdings</vt:lpstr>
      <vt:lpstr>Wingdings 2</vt:lpstr>
      <vt:lpstr>框架</vt:lpstr>
      <vt:lpstr>C程式設計實驗(二) </vt:lpstr>
      <vt:lpstr>C - String</vt:lpstr>
      <vt:lpstr>C - String Variable</vt:lpstr>
      <vt:lpstr>C - String initialization</vt:lpstr>
      <vt:lpstr>C - String Storage</vt:lpstr>
      <vt:lpstr>C - String Output / Input</vt:lpstr>
      <vt:lpstr>Library &lt;cstring&gt; : strlen( )</vt:lpstr>
      <vt:lpstr>Library &lt;cstring&gt; : strcat( )</vt:lpstr>
      <vt:lpstr>Library &lt;cstring&gt; : strcat( )</vt:lpstr>
      <vt:lpstr>Library &lt;cstring&gt; : strcpy( )</vt:lpstr>
      <vt:lpstr>Member Function peek( )</vt:lpstr>
      <vt:lpstr>Member Function ignore(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C程式設計實驗(二)</dc:title>
  <dc:creator>J.H. Chang</dc:creator>
  <cp:lastModifiedBy>BSIP</cp:lastModifiedBy>
  <cp:revision>62</cp:revision>
  <dcterms:created xsi:type="dcterms:W3CDTF">2019-03-22T17:18:14Z</dcterms:created>
  <dcterms:modified xsi:type="dcterms:W3CDTF">2021-05-13T04:50:46Z</dcterms:modified>
</cp:coreProperties>
</file>