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5-1</a:t>
            </a:r>
            <a:r>
              <a:rPr lang="zh-TW" altLang="en-US" dirty="0"/>
              <a:t>：</a:t>
            </a:r>
            <a:r>
              <a:rPr lang="en-US" altLang="zh-TW" dirty="0"/>
              <a:t>structure </a:t>
            </a:r>
            <a:r>
              <a:rPr lang="zh-TW" altLang="en-US" dirty="0"/>
              <a:t>基礎練習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請同學設計一個程式，使用</a:t>
            </a:r>
            <a:r>
              <a:rPr lang="en-US" altLang="zh-TW" dirty="0"/>
              <a:t>struct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chemeClr val="tx1"/>
                </a:solidFill>
              </a:rPr>
              <a:t>保存五筆</a:t>
            </a:r>
            <a:r>
              <a:rPr lang="zh-TW" altLang="en-US" dirty="0"/>
              <a:t>課堂練習的檢查分數以及一個用來檢查是否有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完成練習題的</a:t>
            </a:r>
            <a:r>
              <a:rPr lang="zh-TW" altLang="en-US" dirty="0">
                <a:solidFill>
                  <a:schemeClr val="tx1"/>
                </a:solidFill>
              </a:rPr>
              <a:t>標記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程式會要求使用者</a:t>
            </a:r>
            <a:r>
              <a:rPr lang="zh-TW" altLang="en-US" b="1" dirty="0">
                <a:solidFill>
                  <a:srgbClr val="FF0000"/>
                </a:solidFill>
              </a:rPr>
              <a:t>輸入五筆分數</a:t>
            </a:r>
            <a:r>
              <a:rPr lang="zh-TW" altLang="en-US" dirty="0"/>
              <a:t>，</a:t>
            </a:r>
            <a:r>
              <a:rPr lang="zh-TW" altLang="en-US" u="sng" dirty="0"/>
              <a:t>若有任何輸入的分數小於等於</a:t>
            </a:r>
            <a:r>
              <a:rPr lang="en-US" altLang="zh-TW" u="sng" dirty="0"/>
              <a:t>0</a:t>
            </a:r>
            <a:r>
              <a:rPr lang="zh-TW" altLang="en-US" u="sng" dirty="0"/>
              <a:t>分，則程式會自動判斷成</a:t>
            </a:r>
            <a:endParaRPr lang="en-US" altLang="zh-TW" u="sng" dirty="0"/>
          </a:p>
          <a:p>
            <a:pPr marL="0" indent="0">
              <a:buNone/>
            </a:pPr>
            <a:r>
              <a:rPr lang="zh-TW" altLang="en-US" u="sng" dirty="0"/>
              <a:t>練習尚未完成，標記為</a:t>
            </a:r>
            <a:r>
              <a:rPr lang="en-US" altLang="zh-TW" u="sng" dirty="0"/>
              <a:t>0</a:t>
            </a:r>
            <a:r>
              <a:rPr lang="zh-TW" altLang="en-US" u="sng" dirty="0"/>
              <a:t>，反之標記為</a:t>
            </a:r>
            <a:r>
              <a:rPr lang="en-US" altLang="zh-TW" u="sng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17CA8A-C1EA-4E21-A217-64877D5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5" y="3398815"/>
            <a:ext cx="3684027" cy="13338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7C3EA1-3B06-42A4-AAFD-81A54948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25" y="4858815"/>
            <a:ext cx="3684027" cy="1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5-2</a:t>
            </a:r>
            <a:r>
              <a:rPr lang="zh-TW" altLang="en-US" dirty="0"/>
              <a:t>：</a:t>
            </a:r>
            <a:r>
              <a:rPr lang="en-US" altLang="zh-TW" dirty="0"/>
              <a:t> structure </a:t>
            </a:r>
            <a:r>
              <a:rPr lang="zh-TW" altLang="en-US" dirty="0"/>
              <a:t>基礎練習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承</a:t>
            </a:r>
            <a:r>
              <a:rPr lang="en-US" altLang="zh-TW" dirty="0"/>
              <a:t>5-1</a:t>
            </a:r>
            <a:r>
              <a:rPr lang="zh-TW" altLang="en-US" dirty="0"/>
              <a:t>的結果，於</a:t>
            </a:r>
            <a:r>
              <a:rPr lang="en-US" altLang="zh-TW" dirty="0"/>
              <a:t>struct</a:t>
            </a:r>
            <a:r>
              <a:rPr lang="zh-TW" altLang="en-US" dirty="0"/>
              <a:t>中再加入三個數值，分別為練習</a:t>
            </a:r>
            <a:r>
              <a:rPr lang="zh-TW" altLang="en-US" b="1" dirty="0">
                <a:solidFill>
                  <a:srgbClr val="FF0000"/>
                </a:solidFill>
              </a:rPr>
              <a:t>平均分數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最高分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最低分</a:t>
            </a:r>
            <a:r>
              <a:rPr lang="zh-TW" altLang="en-US" dirty="0"/>
              <a:t>三個。</a:t>
            </a:r>
            <a:endParaRPr lang="en-US" altLang="zh-TW" dirty="0"/>
          </a:p>
          <a:p>
            <a:r>
              <a:rPr lang="zh-TW" altLang="en-US" dirty="0"/>
              <a:t>找尋平均、最高分、最低分之值皆</a:t>
            </a:r>
            <a:r>
              <a:rPr lang="zh-TW" altLang="en-US" b="1" dirty="0"/>
              <a:t>不可呼叫任何函式庫內之函數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sz="1600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avg_element(Grade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找平均值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double </a:t>
            </a:r>
            <a:r>
              <a:rPr lang="en-US" altLang="zh-TW" sz="1600" dirty="0" err="1"/>
              <a:t>min_element</a:t>
            </a:r>
            <a:r>
              <a:rPr lang="en-US" altLang="zh-TW" sz="1600" dirty="0"/>
              <a:t>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找最小值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max_element(Grade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找最大值</a:t>
            </a:r>
            <a:r>
              <a:rPr lang="en-US" altLang="zh-TW" sz="16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5CB4B-3302-4906-BDC1-1E645B7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01" y="3857414"/>
            <a:ext cx="4334679" cy="11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5-3</a:t>
            </a:r>
            <a:r>
              <a:rPr lang="zh-TW" altLang="en-US" dirty="0"/>
              <a:t>：巢狀結構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巢狀結構</a:t>
            </a:r>
            <a:r>
              <a:rPr lang="en-US" altLang="zh-TW" dirty="0"/>
              <a:t>(Nested Structure)</a:t>
            </a:r>
            <a:r>
              <a:rPr lang="zh-TW" altLang="en-US" dirty="0"/>
              <a:t>是在宣告的結構中擁有其他結構。</a:t>
            </a:r>
            <a:endParaRPr lang="en-US" altLang="zh-TW" dirty="0"/>
          </a:p>
          <a:p>
            <a:r>
              <a:rPr lang="zh-TW" altLang="en-US" dirty="0"/>
              <a:t>請將點座標存於一個</a:t>
            </a:r>
            <a:r>
              <a:rPr lang="en-US" altLang="zh-TW" dirty="0"/>
              <a:t>structure </a:t>
            </a:r>
            <a:r>
              <a:rPr lang="en-US" altLang="zh-TW" b="1" dirty="0">
                <a:solidFill>
                  <a:srgbClr val="FF0000"/>
                </a:solidFill>
              </a:rPr>
              <a:t>Point </a:t>
            </a:r>
            <a:r>
              <a:rPr lang="zh-TW" altLang="en-US" dirty="0"/>
              <a:t>之中，而兩個座標點組合成另一個線的</a:t>
            </a:r>
            <a:r>
              <a:rPr lang="en-US" altLang="zh-TW" dirty="0"/>
              <a:t>structure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Line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輸入為 </a:t>
            </a:r>
            <a:r>
              <a:rPr lang="en-US" altLang="zh-TW" dirty="0"/>
              <a:t>A</a:t>
            </a:r>
            <a:r>
              <a:rPr lang="zh-TW" altLang="en-US" dirty="0"/>
              <a:t>、 </a:t>
            </a:r>
            <a:r>
              <a:rPr lang="en-US" altLang="zh-TW" dirty="0"/>
              <a:t>B</a:t>
            </a:r>
            <a:r>
              <a:rPr lang="zh-TW" altLang="en-US" dirty="0"/>
              <a:t>、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 四個二維座標點，</a:t>
            </a:r>
            <a:r>
              <a:rPr lang="en-US" altLang="zh-TW" dirty="0"/>
              <a:t> 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兩點構成向量，</a:t>
            </a:r>
            <a:r>
              <a:rPr lang="en-US" altLang="zh-TW" dirty="0"/>
              <a:t> 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兩點則為另一個向量，</a:t>
            </a:r>
            <a:endParaRPr lang="en-US" altLang="zh-TW" dirty="0"/>
          </a:p>
          <a:p>
            <a:r>
              <a:rPr lang="zh-TW" altLang="en-US" dirty="0"/>
              <a:t>最後印出兩向量是否垂直。</a:t>
            </a:r>
            <a:endParaRPr lang="en-US" altLang="zh-TW" dirty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備註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向量</a:t>
            </a:r>
            <a:r>
              <a:rPr lang="en-US" altLang="zh-TW" sz="1600" dirty="0"/>
              <a:t>A: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)</a:t>
            </a:r>
            <a:r>
              <a:rPr lang="zh-TW" altLang="en-US" sz="1600" dirty="0"/>
              <a:t>，向量</a:t>
            </a:r>
            <a:r>
              <a:rPr lang="en-US" altLang="zh-TW" sz="1600" dirty="0"/>
              <a:t>B: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若兩者垂直，則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+y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=0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F44867-1AC1-4F58-A8C1-55D0DD10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" b="52753"/>
          <a:stretch/>
        </p:blipFill>
        <p:spPr>
          <a:xfrm>
            <a:off x="7182218" y="3568823"/>
            <a:ext cx="1629093" cy="20684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945D0E-B242-4FDB-AF72-B23C9EA5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2"/>
          <a:stretch/>
        </p:blipFill>
        <p:spPr>
          <a:xfrm>
            <a:off x="9395330" y="3568823"/>
            <a:ext cx="1629093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4B2305D-181F-4CFA-BBBF-83CC00BE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04" y="2960839"/>
            <a:ext cx="5366109" cy="28476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5-4</a:t>
            </a:r>
            <a:r>
              <a:rPr lang="zh-TW" altLang="en-US" dirty="0"/>
              <a:t>：時薪計算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30376"/>
            <a:ext cx="9997440" cy="40454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dirty="0">
                <a:solidFill>
                  <a:srgbClr val="000000"/>
                </a:solidFill>
              </a:rPr>
              <a:t>用 </a:t>
            </a:r>
            <a:r>
              <a:rPr lang="en-US" altLang="zh-TW" dirty="0">
                <a:solidFill>
                  <a:srgbClr val="000000"/>
                </a:solidFill>
              </a:rPr>
              <a:t>class</a:t>
            </a:r>
            <a:r>
              <a:rPr lang="zh-TW" altLang="en-US" dirty="0">
                <a:solidFill>
                  <a:srgbClr val="000000"/>
                </a:solidFill>
              </a:rPr>
              <a:t> 完成一個工資計算程式，讓使用者輸入一周的每日工時，並且計算他該領的薪水。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sz="1600" dirty="0">
                <a:solidFill>
                  <a:srgbClr val="000000"/>
                </a:solidFill>
              </a:rPr>
              <a:t>規則</a:t>
            </a:r>
            <a:r>
              <a:rPr lang="en-US" altLang="zh-TW" sz="1600" dirty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1.</a:t>
            </a:r>
            <a:r>
              <a:rPr lang="zh-TW" altLang="en-US" sz="1600" dirty="0">
                <a:solidFill>
                  <a:srgbClr val="000000"/>
                </a:solidFill>
              </a:rPr>
              <a:t>每日前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個小時</a:t>
            </a:r>
            <a:r>
              <a:rPr lang="en-US" altLang="zh-TW" sz="1600" dirty="0">
                <a:solidFill>
                  <a:srgbClr val="000000"/>
                </a:solidFill>
              </a:rPr>
              <a:t>(</a:t>
            </a:r>
            <a:r>
              <a:rPr lang="zh-TW" altLang="en-US" sz="1600" dirty="0">
                <a:solidFill>
                  <a:srgbClr val="000000"/>
                </a:solidFill>
              </a:rPr>
              <a:t>含第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小時</a:t>
            </a:r>
            <a:r>
              <a:rPr lang="en-US" altLang="zh-TW" sz="1600" dirty="0">
                <a:solidFill>
                  <a:srgbClr val="000000"/>
                </a:solidFill>
              </a:rPr>
              <a:t>)</a:t>
            </a:r>
            <a:r>
              <a:rPr lang="zh-TW" altLang="en-US" sz="1600" dirty="0">
                <a:solidFill>
                  <a:srgbClr val="000000"/>
                </a:solidFill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</a:rPr>
              <a:t>時薪為</a:t>
            </a:r>
            <a:r>
              <a:rPr lang="en-US" altLang="zh-TW" sz="1600" dirty="0">
                <a:solidFill>
                  <a:srgbClr val="FF0000"/>
                </a:solidFill>
              </a:rPr>
              <a:t>160</a:t>
            </a:r>
            <a:r>
              <a:rPr lang="zh-TW" altLang="en-US" sz="1600" dirty="0">
                <a:solidFill>
                  <a:srgbClr val="FF0000"/>
                </a:solidFill>
              </a:rPr>
              <a:t>元</a:t>
            </a:r>
            <a:r>
              <a:rPr lang="zh-TW" altLang="en-US" sz="1600" dirty="0">
                <a:solidFill>
                  <a:srgbClr val="000000"/>
                </a:solidFill>
              </a:rPr>
              <a:t>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2.</a:t>
            </a:r>
            <a:r>
              <a:rPr lang="zh-TW" altLang="en-US" sz="1600" dirty="0">
                <a:solidFill>
                  <a:srgbClr val="000000"/>
                </a:solidFill>
              </a:rPr>
              <a:t>之後第</a:t>
            </a:r>
            <a:r>
              <a:rPr lang="en-US" altLang="zh-TW" sz="1600" dirty="0">
                <a:solidFill>
                  <a:srgbClr val="000000"/>
                </a:solidFill>
              </a:rPr>
              <a:t>9</a:t>
            </a:r>
            <a:r>
              <a:rPr lang="zh-TW" altLang="en-US" sz="1600" dirty="0">
                <a:solidFill>
                  <a:srgbClr val="000000"/>
                </a:solidFill>
              </a:rPr>
              <a:t>個小時及第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個小時薪水多</a:t>
            </a:r>
            <a:r>
              <a:rPr lang="en-US" altLang="zh-TW" sz="1600" dirty="0">
                <a:solidFill>
                  <a:srgbClr val="000000"/>
                </a:solidFill>
              </a:rPr>
              <a:t>0.33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3.</a:t>
            </a:r>
            <a:r>
              <a:rPr lang="zh-TW" altLang="en-US" sz="1600" dirty="0">
                <a:solidFill>
                  <a:srgbClr val="000000"/>
                </a:solidFill>
              </a:rPr>
              <a:t>當工作超過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小時，薪水多</a:t>
            </a:r>
            <a:r>
              <a:rPr lang="en-US" altLang="zh-TW" sz="1600" dirty="0">
                <a:solidFill>
                  <a:srgbClr val="000000"/>
                </a:solidFill>
              </a:rPr>
              <a:t>0.66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120E1-6990-455F-8A5C-201B904C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530736"/>
            <a:ext cx="5712447" cy="6767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A75EAD0-13A0-4076-9841-61556B21C649}"/>
              </a:ext>
            </a:extLst>
          </p:cNvPr>
          <p:cNvSpPr txBox="1"/>
          <p:nvPr/>
        </p:nvSpPr>
        <p:spPr>
          <a:xfrm>
            <a:off x="8538059" y="4384668"/>
            <a:ext cx="35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 x 7 + 1.33 x 1 + 1.33 x 2 + 1.66 x 3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		                    ||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71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2376</TotalTime>
  <Words>417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課堂練習5-1：structure 基礎練習1</vt:lpstr>
      <vt:lpstr>課堂練習5-2： structure 基礎練習2</vt:lpstr>
      <vt:lpstr>課堂練習5-3：巢狀結構</vt:lpstr>
      <vt:lpstr>課堂練習5-4：時薪計算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user</cp:lastModifiedBy>
  <cp:revision>132</cp:revision>
  <dcterms:created xsi:type="dcterms:W3CDTF">2017-02-23T02:57:53Z</dcterms:created>
  <dcterms:modified xsi:type="dcterms:W3CDTF">2021-04-01T04:45:57Z</dcterms:modified>
</cp:coreProperties>
</file>