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74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Chapter6.  Classes and </a:t>
            </a:r>
            <a:r>
              <a:rPr lang="en-US" altLang="zh-TW" sz="4400" dirty="0"/>
              <a:t>Constructor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2021/4/8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Review: Class Definition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Definition:</a:t>
            </a:r>
          </a:p>
          <a:p>
            <a:pPr lvl="1"/>
            <a:r>
              <a:rPr lang="en-US" altLang="zh-TW" sz="2000" dirty="0">
                <a:solidFill>
                  <a:prstClr val="black"/>
                </a:solidFill>
              </a:rPr>
              <a:t>class </a:t>
            </a:r>
            <a:r>
              <a:rPr lang="en-US" altLang="zh-TW" sz="2000" dirty="0" err="1">
                <a:solidFill>
                  <a:prstClr val="black"/>
                </a:solidFill>
              </a:rPr>
              <a:t>DayOfYear</a:t>
            </a:r>
            <a:r>
              <a:rPr lang="en-US" altLang="zh-TW" sz="2000" dirty="0">
                <a:solidFill>
                  <a:prstClr val="black"/>
                </a:solidFill>
              </a:rPr>
              <a:t>   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{</a:t>
            </a:r>
          </a:p>
          <a:p>
            <a:pPr lvl="1"/>
            <a:r>
              <a:rPr lang="en-US" altLang="zh-TW" sz="2000" dirty="0">
                <a:solidFill>
                  <a:prstClr val="black"/>
                </a:solidFill>
              </a:rPr>
              <a:t>	public: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void output();	</a:t>
            </a:r>
            <a:r>
              <a:rPr lang="en-US" altLang="zh-TW" sz="2000" dirty="0">
                <a:solidFill>
                  <a:prstClr val="black"/>
                </a:solidFill>
                <a:sym typeface="Wingdings" pitchFamily="2" charset="2"/>
              </a:rPr>
              <a:t> </a:t>
            </a:r>
            <a:r>
              <a:rPr lang="en-US" altLang="zh-TW" sz="2000" dirty="0">
                <a:solidFill>
                  <a:prstClr val="black"/>
                </a:solidFill>
              </a:rPr>
              <a:t> member function</a:t>
            </a:r>
          </a:p>
          <a:p>
            <a:pPr lvl="1"/>
            <a:r>
              <a:rPr lang="en-US" altLang="zh-TW" sz="2000" dirty="0">
                <a:solidFill>
                  <a:prstClr val="black"/>
                </a:solidFill>
              </a:rPr>
              <a:t>	private:				</a:t>
            </a:r>
          </a:p>
          <a:p>
            <a:pPr lvl="1"/>
            <a:r>
              <a:rPr lang="en-US" altLang="zh-TW" sz="2000" dirty="0">
                <a:solidFill>
                  <a:prstClr val="black"/>
                </a:solidFill>
              </a:rPr>
              <a:t>		int month;		</a:t>
            </a:r>
            <a:r>
              <a:rPr lang="en-US" altLang="zh-TW" sz="2000" dirty="0">
                <a:solidFill>
                  <a:prstClr val="black"/>
                </a:solidFill>
                <a:sym typeface="Wingdings" pitchFamily="2" charset="2"/>
              </a:rPr>
              <a:t>  </a:t>
            </a:r>
            <a:r>
              <a:rPr lang="en-US" altLang="zh-TW" sz="2000" dirty="0">
                <a:solidFill>
                  <a:prstClr val="black"/>
                </a:solidFill>
              </a:rPr>
              <a:t>variables 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int day;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};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Only member function’s </a:t>
            </a: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prototype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 in class definition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2021/4/8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77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Public and Private 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Declare object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DayOfYear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today;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Object </a:t>
            </a: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today</a:t>
            </a:r>
            <a:r>
              <a:rPr kumimoji="0" lang="zh-TW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can </a:t>
            </a:r>
            <a:r>
              <a:rPr lang="en-US" altLang="zh-TW" sz="2400" b="1" dirty="0">
                <a:solidFill>
                  <a:srgbClr val="FF0000"/>
                </a:solidFill>
                <a:latin typeface="Calibri"/>
                <a:ea typeface="微軟正黑體"/>
              </a:rPr>
              <a:t>ONLY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 access </a:t>
            </a: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public members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</a:rPr>
              <a:t>cin</a:t>
            </a:r>
            <a:r>
              <a:rPr lang="en-US" altLang="zh-TW" sz="2000" dirty="0">
                <a:solidFill>
                  <a:srgbClr val="000000"/>
                </a:solidFill>
              </a:rPr>
              <a:t> &gt;&gt; </a:t>
            </a:r>
            <a:r>
              <a:rPr lang="en-US" altLang="zh-TW" sz="2000" b="1" i="1" dirty="0" err="1">
                <a:solidFill>
                  <a:srgbClr val="000000"/>
                </a:solidFill>
              </a:rPr>
              <a:t>today</a:t>
            </a:r>
            <a:r>
              <a:rPr lang="en-US" altLang="zh-TW" sz="2000" dirty="0" err="1">
                <a:solidFill>
                  <a:srgbClr val="000000"/>
                </a:solidFill>
              </a:rPr>
              <a:t>.month</a:t>
            </a:r>
            <a:r>
              <a:rPr lang="en-US" altLang="zh-TW" sz="2000" dirty="0">
                <a:solidFill>
                  <a:srgbClr val="000000"/>
                </a:solidFill>
              </a:rPr>
              <a:t>;	//</a:t>
            </a:r>
            <a:r>
              <a:rPr lang="en-US" altLang="zh-TW" sz="2000" i="1" dirty="0">
                <a:solidFill>
                  <a:srgbClr val="000000"/>
                </a:solidFill>
              </a:rPr>
              <a:t>NOT Allowed !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</a:rPr>
              <a:t> &lt;&lt; </a:t>
            </a:r>
            <a:r>
              <a:rPr lang="en-US" altLang="zh-TW" sz="2000" b="1" i="1" dirty="0" err="1">
                <a:solidFill>
                  <a:srgbClr val="000000"/>
                </a:solidFill>
              </a:rPr>
              <a:t>today</a:t>
            </a:r>
            <a:r>
              <a:rPr lang="en-US" altLang="zh-TW" sz="2000" dirty="0" err="1">
                <a:solidFill>
                  <a:srgbClr val="000000"/>
                </a:solidFill>
              </a:rPr>
              <a:t>.day</a:t>
            </a:r>
            <a:r>
              <a:rPr lang="en-US" altLang="zh-TW" sz="2000" dirty="0">
                <a:solidFill>
                  <a:srgbClr val="000000"/>
                </a:solidFill>
              </a:rPr>
              <a:t>;		//</a:t>
            </a:r>
            <a:r>
              <a:rPr lang="en-US" altLang="zh-TW" sz="2000" i="1" dirty="0">
                <a:solidFill>
                  <a:srgbClr val="000000"/>
                </a:solidFill>
              </a:rPr>
              <a:t>NOT Allowed !</a:t>
            </a:r>
          </a:p>
          <a:p>
            <a:pPr lvl="1"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2021/4/8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39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Accessor and </a:t>
            </a:r>
            <a:r>
              <a:rPr lang="en-US" altLang="zh-TW" sz="4200" dirty="0" err="1"/>
              <a:t>Mutator</a:t>
            </a:r>
            <a:r>
              <a:rPr lang="en-US" altLang="zh-TW" sz="4200" dirty="0"/>
              <a:t> Functions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However, you need to “do something” with data in a class.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FF0000"/>
                </a:solidFill>
              </a:rPr>
              <a:t>member functions </a:t>
            </a:r>
            <a:r>
              <a:rPr lang="en-US" altLang="zh-TW" sz="2400" dirty="0"/>
              <a:t>will allow you to do many things with the private data.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How to do?</a:t>
            </a:r>
            <a:endParaRPr lang="en-US" altLang="zh-TW" sz="22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PMingLiU" panose="02020500000000000000" pitchFamily="18" charset="-120"/>
              </a:rPr>
              <a:t>Accessor Function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PMingLiU" panose="02020500000000000000" pitchFamily="18" charset="-120"/>
              </a:rPr>
              <a:t>Mutator Function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2021/4/8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75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Accessor and Mutator Functions</a:t>
            </a:r>
            <a:r>
              <a:rPr lang="en-US" altLang="zh-TW" sz="2700" dirty="0"/>
              <a:t>(cont.)</a:t>
            </a:r>
            <a:endParaRPr lang="zh-TW" altLang="en-US" sz="27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u="sng" dirty="0"/>
              <a:t>Accessor Functions:</a:t>
            </a:r>
            <a:r>
              <a:rPr lang="en-US" altLang="zh-TW" sz="2400" dirty="0"/>
              <a:t>  </a:t>
            </a:r>
            <a:r>
              <a:rPr lang="en-US" altLang="zh-TW" dirty="0"/>
              <a:t>(</a:t>
            </a:r>
            <a:r>
              <a:rPr lang="en-US" altLang="zh-TW" b="1" dirty="0"/>
              <a:t>get</a:t>
            </a:r>
            <a:r>
              <a:rPr lang="en-US" altLang="zh-TW" dirty="0"/>
              <a:t> member functions)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PMingLiU" panose="02020500000000000000" pitchFamily="18" charset="-120"/>
              </a:rPr>
              <a:t>Allow you to read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ea typeface="PMingLiU" panose="02020500000000000000" pitchFamily="18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Simple retrieval of member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Must have the same type as the returned variable</a:t>
            </a:r>
          </a:p>
          <a:p>
            <a:pPr lvl="1"/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u="sng" dirty="0" err="1"/>
              <a:t>Mutator</a:t>
            </a:r>
            <a:r>
              <a:rPr lang="en-US" altLang="zh-TW" sz="2400" b="1" u="sng" dirty="0"/>
              <a:t> Functions: </a:t>
            </a:r>
            <a:r>
              <a:rPr lang="en-US" altLang="zh-TW" sz="2400" dirty="0"/>
              <a:t> </a:t>
            </a:r>
            <a:r>
              <a:rPr lang="en-US" altLang="zh-TW" dirty="0"/>
              <a:t>(</a:t>
            </a:r>
            <a:r>
              <a:rPr lang="en-US" altLang="zh-TW" b="1" dirty="0"/>
              <a:t>set</a:t>
            </a:r>
            <a:r>
              <a:rPr lang="en-US" altLang="zh-TW" dirty="0"/>
              <a:t> member functions)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Allow you to change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Does not need to return a value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2021/4/8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91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Constructors Definitions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Class definition with constructor:</a:t>
            </a:r>
          </a:p>
          <a:p>
            <a:pPr>
              <a:lnSpc>
                <a:spcPct val="120000"/>
              </a:lnSpc>
            </a:pPr>
            <a:r>
              <a:rPr lang="en-US" altLang="zh-TW" sz="2000" dirty="0"/>
              <a:t>	class </a:t>
            </a:r>
            <a:r>
              <a:rPr lang="en-US" altLang="zh-TW" sz="2000" dirty="0" err="1"/>
              <a:t>DayOfYear</a:t>
            </a:r>
            <a:br>
              <a:rPr lang="en-US" altLang="zh-TW" sz="2000" dirty="0"/>
            </a:br>
            <a:r>
              <a:rPr lang="en-US" altLang="zh-TW" sz="2000" dirty="0"/>
              <a:t>	{</a:t>
            </a:r>
            <a:br>
              <a:rPr lang="en-US" altLang="zh-TW" sz="2000" dirty="0"/>
            </a:br>
            <a:r>
              <a:rPr lang="en-US" altLang="zh-TW" sz="2000" dirty="0"/>
              <a:t>		public:</a:t>
            </a:r>
          </a:p>
          <a:p>
            <a:pPr>
              <a:lnSpc>
                <a:spcPct val="120000"/>
              </a:lnSpc>
            </a:pPr>
            <a:r>
              <a:rPr lang="en-US" altLang="zh-TW" sz="2000" dirty="0"/>
              <a:t>			</a:t>
            </a:r>
            <a:r>
              <a:rPr lang="en-US" altLang="zh-TW" sz="2000" b="1" i="1" dirty="0"/>
              <a:t>//Constructor initializes month and day.</a:t>
            </a:r>
          </a:p>
          <a:p>
            <a:pPr>
              <a:lnSpc>
                <a:spcPct val="170000"/>
              </a:lnSpc>
            </a:pPr>
            <a:r>
              <a:rPr lang="en-US" altLang="zh-TW" sz="2000" dirty="0"/>
              <a:t>			</a:t>
            </a:r>
            <a:r>
              <a:rPr lang="en-US" altLang="zh-TW" sz="2000" dirty="0" err="1"/>
              <a:t>DayOfYear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monthValue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dayValue</a:t>
            </a:r>
            <a:r>
              <a:rPr lang="en-US" altLang="zh-TW" sz="2000" dirty="0"/>
              <a:t>);  </a:t>
            </a:r>
            <a:br>
              <a:rPr lang="en-US" altLang="zh-TW" sz="2000" dirty="0"/>
            </a:br>
            <a:r>
              <a:rPr lang="en-US" altLang="zh-TW" sz="2000" dirty="0"/>
              <a:t>			void output();</a:t>
            </a:r>
          </a:p>
          <a:p>
            <a:pPr>
              <a:lnSpc>
                <a:spcPct val="120000"/>
              </a:lnSpc>
            </a:pPr>
            <a:r>
              <a:rPr lang="en-US" altLang="zh-TW" sz="2000" dirty="0"/>
              <a:t>		private:</a:t>
            </a:r>
          </a:p>
          <a:p>
            <a:pPr>
              <a:lnSpc>
                <a:spcPct val="170000"/>
              </a:lnSpc>
            </a:pPr>
            <a:r>
              <a:rPr lang="en-US" altLang="zh-TW" sz="2000" dirty="0"/>
              <a:t>			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month, day;</a:t>
            </a:r>
            <a:br>
              <a:rPr lang="en-US" altLang="zh-TW" sz="2000" dirty="0"/>
            </a:br>
            <a:r>
              <a:rPr lang="en-US" altLang="zh-TW" sz="2000" dirty="0"/>
              <a:t>	};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endParaRPr lang="en-US" altLang="zh-TW" sz="28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2021/4/8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18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Constructors Definitions </a:t>
            </a:r>
            <a:r>
              <a:rPr lang="en-US" altLang="zh-TW" sz="2700" dirty="0"/>
              <a:t>(cont.)</a:t>
            </a:r>
            <a:endParaRPr lang="zh-TW" altLang="en-US" sz="27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Notice name of constructor: </a:t>
            </a:r>
            <a:r>
              <a:rPr lang="en-US" altLang="zh-TW" sz="2400" dirty="0" err="1"/>
              <a:t>DayOfYear</a:t>
            </a:r>
            <a:endParaRPr lang="en-US" altLang="zh-TW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b="1" dirty="0"/>
              <a:t>Same name as class itself!</a:t>
            </a:r>
          </a:p>
          <a:p>
            <a:endParaRPr lang="en-US" altLang="zh-TW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Constructor declaration has </a:t>
            </a:r>
            <a:r>
              <a:rPr lang="en-US" altLang="zh-TW" sz="2400" b="1" dirty="0"/>
              <a:t>no return-type</a:t>
            </a:r>
          </a:p>
          <a:p>
            <a:pPr lvl="1"/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Constructor in </a:t>
            </a:r>
            <a:r>
              <a:rPr lang="en-US" altLang="zh-TW" sz="2400" b="1" dirty="0"/>
              <a:t>public</a:t>
            </a:r>
            <a:r>
              <a:rPr lang="en-US" altLang="zh-TW" sz="2400" dirty="0"/>
              <a:t> section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2021/4/8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90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Calling Constructors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Declare objects:</a:t>
            </a:r>
          </a:p>
          <a:p>
            <a:pPr lvl="1"/>
            <a:r>
              <a:rPr lang="en-US" altLang="zh-TW" sz="2000" dirty="0"/>
              <a:t>	</a:t>
            </a:r>
            <a:r>
              <a:rPr lang="en-US" altLang="zh-TW" sz="2000" dirty="0" err="1"/>
              <a:t>DayOfYear</a:t>
            </a:r>
            <a:r>
              <a:rPr lang="en-US" altLang="zh-TW" sz="2000" dirty="0"/>
              <a:t> date1, date2;</a:t>
            </a:r>
          </a:p>
          <a:p>
            <a:pPr lvl="1"/>
            <a:r>
              <a:rPr lang="en-US" altLang="zh-TW" sz="2000" dirty="0"/>
              <a:t>	date1. </a:t>
            </a:r>
            <a:r>
              <a:rPr lang="en-US" altLang="zh-TW" sz="2000" dirty="0" err="1"/>
              <a:t>DayOfYear</a:t>
            </a:r>
            <a:r>
              <a:rPr lang="en-US" altLang="zh-TW" sz="2000" dirty="0"/>
              <a:t>(7,4);</a:t>
            </a:r>
          </a:p>
          <a:p>
            <a:pPr lvl="1"/>
            <a:r>
              <a:rPr lang="en-US" altLang="zh-TW" sz="2000" dirty="0"/>
              <a:t>	date2. </a:t>
            </a:r>
            <a:r>
              <a:rPr lang="en-US" altLang="zh-TW" sz="2000" dirty="0" err="1"/>
              <a:t>DayOfYear</a:t>
            </a:r>
            <a:r>
              <a:rPr lang="en-US" altLang="zh-TW" sz="2000" dirty="0"/>
              <a:t>(5,5);</a:t>
            </a:r>
          </a:p>
          <a:p>
            <a:pPr lvl="1"/>
            <a:r>
              <a:rPr lang="en-US" altLang="zh-TW" sz="2000" dirty="0"/>
              <a:t>	……</a:t>
            </a:r>
          </a:p>
          <a:p>
            <a:pPr lvl="1"/>
            <a:r>
              <a:rPr lang="en-US" altLang="zh-TW" sz="2000" dirty="0"/>
              <a:t>	……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2021/4/8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D0BC184-99DE-4C54-B62D-03FBC59749B1}"/>
              </a:ext>
            </a:extLst>
          </p:cNvPr>
          <p:cNvSpPr txBox="1"/>
          <p:nvPr/>
        </p:nvSpPr>
        <p:spPr>
          <a:xfrm>
            <a:off x="5399314" y="4890895"/>
            <a:ext cx="6105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400" b="1" i="1" dirty="0">
                <a:solidFill>
                  <a:srgbClr val="FF0000"/>
                </a:solidFill>
              </a:rPr>
              <a:t>CANNOT</a:t>
            </a:r>
            <a:r>
              <a:rPr lang="en-US" altLang="zh-TW" sz="2400" i="1" dirty="0"/>
              <a:t> call constructors like other member functions!</a:t>
            </a: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6CB3F60A-6126-4829-99BA-BBAC96708720}"/>
              </a:ext>
            </a:extLst>
          </p:cNvPr>
          <p:cNvSpPr/>
          <p:nvPr/>
        </p:nvSpPr>
        <p:spPr>
          <a:xfrm>
            <a:off x="1885648" y="1758429"/>
            <a:ext cx="3352799" cy="3754789"/>
          </a:xfrm>
          <a:prstGeom prst="mathMultiply">
            <a:avLst>
              <a:gd name="adj1" fmla="val 64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9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Constructors Definitions </a:t>
            </a:r>
            <a:r>
              <a:rPr lang="en-US" altLang="zh-TW" sz="2700" dirty="0"/>
              <a:t>(cont.)</a:t>
            </a:r>
            <a:endParaRPr lang="zh-TW" altLang="en-US" sz="27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2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Declare objects: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DayOfYear</a:t>
            </a:r>
            <a:r>
              <a:rPr lang="en-US" altLang="zh-TW" sz="2000" dirty="0"/>
              <a:t> date1(7,4), date2(5,5);</a:t>
            </a:r>
          </a:p>
          <a:p>
            <a:pPr lvl="1"/>
            <a:endParaRPr lang="en-US" altLang="zh-TW" sz="2000" dirty="0"/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/>
              <a:t>Objects are created here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Constructor is called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Values in parents passed as arguments </a:t>
            </a:r>
            <a:br>
              <a:rPr lang="en-US" altLang="zh-TW" sz="2000" dirty="0"/>
            </a:br>
            <a:r>
              <a:rPr lang="en-US" altLang="zh-TW" sz="2000" dirty="0"/>
              <a:t>to constructor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Member variables month, day initialized:</a:t>
            </a:r>
            <a:br>
              <a:rPr lang="en-US" altLang="zh-TW" sz="2000" dirty="0"/>
            </a:br>
            <a:r>
              <a:rPr lang="en-US" altLang="zh-TW" sz="2000" dirty="0"/>
              <a:t>	</a:t>
            </a:r>
            <a:r>
              <a:rPr lang="en-US" altLang="zh-TW" dirty="0"/>
              <a:t>date1.month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7 &amp; date2.month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5</a:t>
            </a:r>
            <a:br>
              <a:rPr lang="en-US" altLang="zh-TW" dirty="0"/>
            </a:br>
            <a:r>
              <a:rPr lang="en-US" altLang="zh-TW" dirty="0"/>
              <a:t>	date1.day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4 &amp; date2.day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5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2021/4/8</a:t>
            </a:r>
            <a:endParaRPr lang="zh-TW" altLang="en-US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592898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409</Words>
  <Application>Microsoft Office PowerPoint</Application>
  <PresentationFormat>寬螢幕</PresentationFormat>
  <Paragraphs>84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PMingLiU</vt:lpstr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Review: Class Definition</vt:lpstr>
      <vt:lpstr>Public and Private </vt:lpstr>
      <vt:lpstr>Accessor and Mutator Functions</vt:lpstr>
      <vt:lpstr>Accessor and Mutator Functions(cont.)</vt:lpstr>
      <vt:lpstr>Constructors Definitions</vt:lpstr>
      <vt:lpstr>Constructors Definitions (cont.)</vt:lpstr>
      <vt:lpstr>Calling Constructors</vt:lpstr>
      <vt:lpstr>Constructors Definitions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BSIP</cp:lastModifiedBy>
  <cp:revision>28</cp:revision>
  <dcterms:created xsi:type="dcterms:W3CDTF">2019-03-22T17:18:14Z</dcterms:created>
  <dcterms:modified xsi:type="dcterms:W3CDTF">2021-04-07T14:39:30Z</dcterms:modified>
</cp:coreProperties>
</file>